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57" autoAdjust="0"/>
  </p:normalViewPr>
  <p:slideViewPr>
    <p:cSldViewPr snapToGrid="0">
      <p:cViewPr>
        <p:scale>
          <a:sx n="80" d="100"/>
          <a:sy n="80" d="100"/>
        </p:scale>
        <p:origin x="-12102" y="-208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15.04.2024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коммунистическую партию Сиама</a:t>
            </a:r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-5025343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-3242404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-5915338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Денонсация неравноправных договоров (</a:t>
            </a:r>
            <a:r>
              <a:rPr lang="ru-RU" sz="1400" dirty="0" err="1"/>
              <a:t>ист</a:t>
            </a:r>
            <a:r>
              <a:rPr lang="ru-RU" sz="1400" dirty="0"/>
              <a:t> 5 ноября1936)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-3560742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таможенной независимости (</a:t>
            </a:r>
            <a:r>
              <a:rPr lang="ru-RU" sz="1400" dirty="0" err="1"/>
              <a:t>ист</a:t>
            </a:r>
            <a:r>
              <a:rPr lang="ru-RU" sz="1400" dirty="0"/>
              <a:t> 1936) 50</a:t>
            </a:r>
          </a:p>
        </p:txBody>
      </p:sp>
      <p:sp>
        <p:nvSpPr>
          <p:cNvPr id="213" name="Прямоугольник 212"/>
          <p:cNvSpPr/>
          <p:nvPr/>
        </p:nvSpPr>
        <p:spPr>
          <a:xfrm>
            <a:off x="-2380467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неугодных национальных кампаний (</a:t>
            </a:r>
            <a:r>
              <a:rPr lang="ru-RU" sz="1400" dirty="0" err="1"/>
              <a:t>ист</a:t>
            </a:r>
            <a:r>
              <a:rPr lang="ru-RU" sz="1400" dirty="0"/>
              <a:t> после </a:t>
            </a:r>
            <a:r>
              <a:rPr lang="ru-RU" sz="1400" dirty="0" err="1"/>
              <a:t>фаш</a:t>
            </a:r>
            <a:r>
              <a:rPr lang="ru-RU" sz="1400" dirty="0"/>
              <a:t> переворота)</a:t>
            </a:r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«Третий путь» (Народная Партия, </a:t>
            </a:r>
            <a:r>
              <a:rPr lang="ru-RU" sz="1400" dirty="0" err="1"/>
              <a:t>подъидеология</a:t>
            </a:r>
            <a:r>
              <a:rPr lang="ru-RU" sz="1400" dirty="0"/>
              <a:t> социал-демократия)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18 трупов</a:t>
            </a:r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ультранационализма </a:t>
            </a:r>
            <a:r>
              <a:rPr lang="ru-RU" sz="600" dirty="0"/>
              <a:t>(</a:t>
            </a:r>
            <a:r>
              <a:rPr lang="ru-RU" sz="1100" dirty="0"/>
              <a:t>24 июня 1939 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-238056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(историчный)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Претендовать на роль империи </a:t>
            </a:r>
            <a:r>
              <a:rPr lang="ru-RU" sz="600" dirty="0"/>
              <a:t>(Во-вторых, что более существенно, Сиам при правительстве </a:t>
            </a:r>
            <a:r>
              <a:rPr lang="ru-RU" sz="600" dirty="0" err="1"/>
              <a:t>Пибуна</a:t>
            </a:r>
            <a:r>
              <a:rPr lang="ru-RU" sz="600" dirty="0"/>
              <a:t> сам стал претендовать на роль империи. 24 июня 1939 г. политически нейтральное название государства — Сиам было изменено на </a:t>
            </a:r>
            <a:r>
              <a:rPr lang="ru-RU" sz="600" dirty="0" err="1"/>
              <a:t>Мыанг</a:t>
            </a:r>
            <a:r>
              <a:rPr lang="ru-RU" sz="600" dirty="0"/>
              <a:t> Тай (Государство Таи), в европейских документах — Таиланд.)</a:t>
            </a:r>
            <a:endParaRPr lang="ru-RU" sz="6000" dirty="0"/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2651684" y="2292295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тайской крови </a:t>
            </a:r>
            <a:r>
              <a:rPr lang="ru-RU" sz="600" dirty="0"/>
              <a:t>(Уже в 1939 г. в Таиланде была создана специальная организация «Партия тайской крови», которая крикливо агитировала за возвращение Лаоса и Западной Камбоджи под власть тайской монархии. Япония всячески подогревала претензии Таиланда, стремясь прочнее привязать его к странам «оси»..)</a:t>
            </a:r>
            <a:endParaRPr lang="ru-RU" sz="1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-4727885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Вывод валюты из золотого стандарта (</a:t>
            </a:r>
            <a:r>
              <a:rPr lang="ru-RU" sz="1400" dirty="0" err="1"/>
              <a:t>ист</a:t>
            </a:r>
            <a:r>
              <a:rPr lang="ru-RU" sz="1400" dirty="0"/>
              <a:t> 1936) 100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Двенадцать культурных мандатов</a:t>
            </a:r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-4419392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-8328711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новый договор с Францией (</a:t>
            </a:r>
            <a:r>
              <a:rPr lang="ru-RU" sz="1400" dirty="0" err="1"/>
              <a:t>ист</a:t>
            </a:r>
            <a:r>
              <a:rPr lang="ru-RU" sz="1400" dirty="0"/>
              <a:t> 1937) 50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-5910789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из Великобритании и США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-3561101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Привлечь вложения скандинавских стран (Дании Швеции Норвегии)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-1211414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Итальянские и Германские концессии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земельном максимуме (</a:t>
            </a:r>
            <a:r>
              <a:rPr lang="ru-RU" sz="1400" dirty="0" err="1"/>
              <a:t>ист</a:t>
            </a:r>
            <a:r>
              <a:rPr lang="ru-RU" sz="1400" dirty="0"/>
              <a:t> 1936) 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системы медицинского обслуживания (</a:t>
            </a:r>
            <a:r>
              <a:rPr lang="ru-RU" sz="1400" dirty="0" err="1"/>
              <a:t>ист</a:t>
            </a:r>
            <a:r>
              <a:rPr lang="ru-RU" sz="1400" dirty="0"/>
              <a:t> 1937) 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-4725609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-9513696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сахарного завода (</a:t>
            </a:r>
            <a:r>
              <a:rPr lang="ru-RU" sz="1400" dirty="0" err="1"/>
              <a:t>ист</a:t>
            </a:r>
            <a:r>
              <a:rPr lang="ru-RU" sz="1400" dirty="0"/>
              <a:t> 1937) 50 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-7141261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Пойти на компромисс с Великобританией</a:t>
            </a:r>
          </a:p>
        </p:txBody>
      </p:sp>
      <p:cxnSp>
        <p:nvCxnSpPr>
          <p:cNvPr id="63" name="Shape 248"/>
          <p:cNvCxnSpPr>
            <a:cxnSpLocks/>
            <a:stCxn id="27" idx="2"/>
            <a:endCxn id="60" idx="0"/>
          </p:cNvCxnSpPr>
          <p:nvPr/>
        </p:nvCxnSpPr>
        <p:spPr>
          <a:xfrm rot="16200000" flipH="1">
            <a:off x="-6893636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cxnSpLocks/>
            <a:stCxn id="28" idx="2"/>
            <a:endCxn id="60" idx="0"/>
          </p:cNvCxnSpPr>
          <p:nvPr/>
        </p:nvCxnSpPr>
        <p:spPr>
          <a:xfrm rot="5400000">
            <a:off x="-5690362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cxnSpLocks/>
            <a:stCxn id="29" idx="2"/>
            <a:endCxn id="60" idx="0"/>
          </p:cNvCxnSpPr>
          <p:nvPr/>
        </p:nvCxnSpPr>
        <p:spPr>
          <a:xfrm rot="5400000">
            <a:off x="-4507557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cxnSpLocks/>
            <a:stCxn id="30" idx="2"/>
            <a:endCxn id="60" idx="0"/>
          </p:cNvCxnSpPr>
          <p:nvPr/>
        </p:nvCxnSpPr>
        <p:spPr>
          <a:xfrm rot="5400000">
            <a:off x="-3338400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-4512102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-3308828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-2126023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-956866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-2659086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-5038346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-2401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пивоваренного завода (</a:t>
            </a:r>
            <a:r>
              <a:rPr lang="ru-RU" sz="1400" dirty="0" err="1"/>
              <a:t>ист</a:t>
            </a:r>
            <a:r>
              <a:rPr lang="ru-RU" sz="1400" dirty="0"/>
              <a:t> 1938) 100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-7138987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Разделить добычу </a:t>
            </a:r>
          </a:p>
          <a:p>
            <a:pPr algn="ctr"/>
            <a:r>
              <a:rPr lang="ru-RU" sz="1400" dirty="0"/>
              <a:t>олова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-2372689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Экспорт риса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-4721058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-6083302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-9511423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инвестиции в железную дорогу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армии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Убрать военных из Ассамблеи</a:t>
            </a:r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-7433517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-9509150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Очередной кредит на инфраструктуру</a:t>
            </a:r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-8453464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-7095771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каучуковых плантаций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-358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-1308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«Тай </a:t>
            </a:r>
            <a:r>
              <a:rPr lang="ru-RU" sz="1400" dirty="0" err="1"/>
              <a:t>Ниа</a:t>
            </a:r>
            <a:r>
              <a:rPr lang="ru-RU" sz="1400" dirty="0"/>
              <a:t> </a:t>
            </a:r>
            <a:r>
              <a:rPr lang="ru-RU" sz="1400" dirty="0" err="1"/>
              <a:t>Паничако</a:t>
            </a:r>
            <a:r>
              <a:rPr lang="ru-RU" sz="1400" dirty="0"/>
              <a:t>» (</a:t>
            </a:r>
            <a:r>
              <a:rPr lang="ru-RU" sz="1400" dirty="0" err="1"/>
              <a:t>ист</a:t>
            </a:r>
            <a:r>
              <a:rPr lang="ru-RU" sz="1400" dirty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-306023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трон Раму </a:t>
            </a:r>
            <a:r>
              <a:rPr lang="en-US" sz="1400" dirty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-8321795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</a:t>
            </a:r>
            <a:r>
              <a:rPr lang="en-US" sz="1400" dirty="0" err="1"/>
              <a:t>Chaiseri</a:t>
            </a:r>
            <a:r>
              <a:rPr lang="en-US" sz="1400" dirty="0"/>
              <a:t> Metal and Rubber</a:t>
            </a:r>
            <a:r>
              <a:rPr lang="ru-RU" sz="1400" dirty="0"/>
              <a:t> (</a:t>
            </a:r>
            <a:r>
              <a:rPr lang="ru-RU" sz="1400" dirty="0" err="1"/>
              <a:t>ист</a:t>
            </a:r>
            <a:r>
              <a:rPr lang="ru-RU" sz="1400" dirty="0"/>
              <a:t> 1939)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-9479582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восстановлению транспортных средств </a:t>
            </a:r>
            <a:r>
              <a:rPr lang="ru-RU" sz="1100" dirty="0"/>
              <a:t>(</a:t>
            </a:r>
            <a:r>
              <a:rPr lang="ru-RU" sz="1100" dirty="0" err="1"/>
              <a:t>ист</a:t>
            </a:r>
            <a:r>
              <a:rPr lang="ru-RU" sz="1100" dirty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-7123068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-7959225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-6778697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cxnSpLocks/>
            <a:stCxn id="96" idx="2"/>
            <a:endCxn id="141" idx="0"/>
          </p:cNvCxnSpPr>
          <p:nvPr/>
        </p:nvCxnSpPr>
        <p:spPr>
          <a:xfrm rot="5400000">
            <a:off x="-5654763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вольфрама в </a:t>
            </a:r>
            <a:r>
              <a:rPr lang="ru-RU" sz="1400" dirty="0" err="1"/>
              <a:t>Накхоситхаммарте</a:t>
            </a:r>
            <a:r>
              <a:rPr lang="ru-RU" sz="1400" dirty="0"/>
              <a:t> (при захвате Малайзии)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-1156719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шахта в </a:t>
            </a:r>
            <a:r>
              <a:rPr lang="ru-RU" sz="1400" dirty="0" err="1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-2079050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-4727886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-3669927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-2370413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Рисообрабатывающие фабрики</a:t>
            </a:r>
          </a:p>
        </p:txBody>
      </p:sp>
      <p:cxnSp>
        <p:nvCxnSpPr>
          <p:cNvPr id="101" name="Прямая со стрелкой 100"/>
          <p:cNvCxnSpPr>
            <a:cxnSpLocks/>
            <a:stCxn id="95" idx="2"/>
            <a:endCxn id="99" idx="0"/>
          </p:cNvCxnSpPr>
          <p:nvPr/>
        </p:nvCxnSpPr>
        <p:spPr>
          <a:xfrm>
            <a:off x="-1314730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87502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нефти на севере</a:t>
            </a:r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420501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230837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-938320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cxnSpLocks/>
            <a:stCxn id="27" idx="2"/>
            <a:endCxn id="59" idx="0"/>
          </p:cNvCxnSpPr>
          <p:nvPr/>
        </p:nvCxnSpPr>
        <p:spPr>
          <a:xfrm rot="5400000">
            <a:off x="-8076895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cxnSpLocks/>
            <a:stCxn id="28" idx="2"/>
            <a:endCxn id="59" idx="0"/>
          </p:cNvCxnSpPr>
          <p:nvPr/>
        </p:nvCxnSpPr>
        <p:spPr>
          <a:xfrm rot="5400000">
            <a:off x="-6873621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4622344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королевских ВВС </a:t>
            </a:r>
            <a:r>
              <a:rPr lang="ru-RU" sz="900" dirty="0"/>
              <a:t>(В апреле 1937 года выделена в отдельный вид вооружённых 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/>
              <a:t>Vejayantarungsarit</a:t>
            </a:r>
            <a:r>
              <a:rPr lang="ru-RU" sz="900" dirty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Atuegtevadej</a:t>
            </a:r>
            <a:r>
              <a:rPr lang="ru-RU" sz="900" dirty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/>
              <a:t>)</a:t>
            </a:r>
            <a:r>
              <a:rPr lang="en-US" sz="900" dirty="0"/>
              <a:t> -50</a:t>
            </a:r>
            <a:endParaRPr lang="ru-RU" sz="9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2281245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французские самолёты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4620159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японские самолёты (после 1938)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6980772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американские самолёты</a:t>
            </a:r>
            <a:r>
              <a:rPr lang="en-US" sz="1400" dirty="0"/>
              <a:t> -50</a:t>
            </a:r>
            <a:endParaRPr lang="ru-RU" sz="14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4628752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ВВС</a:t>
            </a:r>
            <a:r>
              <a:rPr lang="ru-RU" sz="600" dirty="0"/>
              <a:t> (конец 1937)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5796091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3454999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Противовоздушная оборона авиабаз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281245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Тактическая группа 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4354014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3454999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/>
              <a:t>Адульядета</a:t>
            </a:r>
            <a:r>
              <a:rPr lang="ru-RU" sz="700" dirty="0"/>
              <a:t> (1949)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228124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университета (1947)</a:t>
            </a:r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3725376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5680303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6976259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Оборудование новых авиабаз</a:t>
            </a:r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3706742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4877332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6057638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4877288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6047878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7228184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4397163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6736077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69762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базы</a:t>
            </a:r>
          </a:p>
        </p:txBody>
      </p:sp>
      <p:sp>
        <p:nvSpPr>
          <p:cNvPr id="166" name="Прямоугольник 165"/>
          <p:cNvSpPr/>
          <p:nvPr/>
        </p:nvSpPr>
        <p:spPr>
          <a:xfrm>
            <a:off x="46201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японскую тактику</a:t>
            </a:r>
          </a:p>
        </p:txBody>
      </p:sp>
      <p:sp>
        <p:nvSpPr>
          <p:cNvPr id="167" name="Прямоугольник 166"/>
          <p:cNvSpPr/>
          <p:nvPr/>
        </p:nvSpPr>
        <p:spPr>
          <a:xfrm>
            <a:off x="2281245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французских двигателей</a:t>
            </a:r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3339204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5678118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8034218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5344168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4166118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2992686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11791999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6701521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11791999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силы полиции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0597670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Бюро особого отделения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9442303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10832062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11791999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Зарубежная деятельность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944230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11791999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женскую службу в полиции</a:t>
            </a:r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12006909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12849958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cxnSpLocks/>
            <a:stCxn id="196" idx="2"/>
            <a:endCxn id="203" idx="0"/>
          </p:cNvCxnSpPr>
          <p:nvPr/>
        </p:nvCxnSpPr>
        <p:spPr>
          <a:xfrm rot="5400000">
            <a:off x="11500199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12849958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13907917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18880215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армию</a:t>
            </a:r>
          </a:p>
        </p:txBody>
      </p:sp>
      <p:sp>
        <p:nvSpPr>
          <p:cNvPr id="233" name="Прямоугольник 232"/>
          <p:cNvSpPr/>
          <p:nvPr/>
        </p:nvSpPr>
        <p:spPr>
          <a:xfrm>
            <a:off x="820226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Подразделение воздушного усиления</a:t>
            </a:r>
            <a:endParaRPr lang="ru-RU" sz="400" dirty="0"/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8454500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14141695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12968906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13857856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12968906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подразделений рейнджеров</a:t>
            </a:r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14026865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580135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ВВС (1948)</a:t>
            </a:r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4906566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6079998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7258049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15338154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Британское вооружение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20076648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Японское вооружение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1770740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Сиамской винтовки </a:t>
            </a:r>
            <a:r>
              <a:rPr lang="en-US" sz="1400" dirty="0"/>
              <a:t>RS model 66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17454072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19823319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Стартовые генералы (</a:t>
            </a:r>
            <a:r>
              <a:rPr lang="th-TH" sz="1400" dirty="0"/>
              <a:t>หลวงเกรียงศักดิ์พิชิต (พิชิต เกรียงศักดิ์พิชิต)</a:t>
            </a:r>
            <a:r>
              <a:rPr lang="ru-RU" sz="1400" dirty="0"/>
              <a:t>, </a:t>
            </a:r>
            <a:r>
              <a:rPr lang="th-TH" sz="1400" dirty="0"/>
              <a:t>ผิน ชุณหะวัณ</a:t>
            </a:r>
            <a:r>
              <a:rPr lang="ru-RU" sz="1400" dirty="0"/>
              <a:t>)</a:t>
            </a:r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12097054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13279225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1534014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1771137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британской техники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200732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германской техники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19827296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18882045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инвестиции в Армию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sp>
        <p:nvSpPr>
          <p:cNvPr id="225" name="Прямоугольник 224"/>
          <p:cNvSpPr/>
          <p:nvPr/>
        </p:nvSpPr>
        <p:spPr>
          <a:xfrm>
            <a:off x="223969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22396948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23451560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18013314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21538269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19195485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0376402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17340287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19709534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18521205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19705828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18524911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20890451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17954625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19139249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0323873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21529590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007664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Ремонтный и инженерный отдел</a:t>
            </a:r>
          </a:p>
        </p:txBody>
      </p:sp>
      <p:sp>
        <p:nvSpPr>
          <p:cNvPr id="276" name="Прямоугольник 275"/>
          <p:cNvSpPr/>
          <p:nvPr/>
        </p:nvSpPr>
        <p:spPr>
          <a:xfrm>
            <a:off x="17703307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18890307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19938174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21203215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Пороховые заводы (</a:t>
            </a:r>
            <a:r>
              <a:rPr lang="ru-RU" sz="1400" dirty="0" err="1"/>
              <a:t>ист</a:t>
            </a:r>
            <a:r>
              <a:rPr lang="ru-RU" sz="1400" dirty="0"/>
              <a:t> 1940) 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19116769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0301393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21486016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19182062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0369440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1652277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генеральный штаб</a:t>
            </a:r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16189512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17971026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27053922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Аккумуляторный завод для Королевского ВМФ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sp>
        <p:nvSpPr>
          <p:cNvPr id="249" name="Прямоугольник 248"/>
          <p:cNvSpPr/>
          <p:nvPr/>
        </p:nvSpPr>
        <p:spPr>
          <a:xfrm>
            <a:off x="28232144" y="58243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Подводные лодки класса </a:t>
            </a:r>
            <a:r>
              <a:rPr lang="ru-RU" sz="1400" dirty="0" err="1"/>
              <a:t>Матчану</a:t>
            </a:r>
            <a:r>
              <a:rPr lang="ru-RU" sz="1400" dirty="0"/>
              <a:t> (Май 1936)</a:t>
            </a:r>
            <a:br>
              <a:rPr lang="ru-RU" sz="1400" dirty="0"/>
            </a:br>
            <a:r>
              <a:rPr lang="ru-RU" sz="1400" dirty="0"/>
              <a:t>-50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30656898" y="88986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подводников на обучение в Японию</a:t>
            </a:r>
          </a:p>
        </p:txBody>
      </p:sp>
      <p:sp>
        <p:nvSpPr>
          <p:cNvPr id="252" name="Прямоугольник 251"/>
          <p:cNvSpPr/>
          <p:nvPr/>
        </p:nvSpPr>
        <p:spPr>
          <a:xfrm>
            <a:off x="2705392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Учебные патрули</a:t>
            </a:r>
          </a:p>
        </p:txBody>
      </p:sp>
      <p:sp>
        <p:nvSpPr>
          <p:cNvPr id="253" name="Прямоугольник 252"/>
          <p:cNvSpPr/>
          <p:nvPr/>
        </p:nvSpPr>
        <p:spPr>
          <a:xfrm>
            <a:off x="25835723" y="582130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Корабли береговой обороны (линкоры </a:t>
            </a:r>
            <a:r>
              <a:rPr lang="en-US" sz="1400" dirty="0"/>
              <a:t>HTMS Thonburi</a:t>
            </a:r>
            <a:r>
              <a:rPr lang="ru-RU" sz="1400" dirty="0"/>
              <a:t>, два было готово к 1938) -50</a:t>
            </a:r>
          </a:p>
        </p:txBody>
      </p:sp>
      <p:sp>
        <p:nvSpPr>
          <p:cNvPr id="255" name="Прямоугольник 254"/>
          <p:cNvSpPr/>
          <p:nvPr/>
        </p:nvSpPr>
        <p:spPr>
          <a:xfrm>
            <a:off x="29434738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</a:t>
            </a:r>
            <a:r>
              <a:rPr lang="ru-RU" sz="1400" dirty="0" err="1"/>
              <a:t>Саттахип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/>
              <a:t>Kamalanavin</a:t>
            </a:r>
            <a:r>
              <a:rPr lang="ru-RU" sz="1400" dirty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/>
              <a:t>Wichanworajak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24723761" y="73861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верфь -50</a:t>
            </a:r>
          </a:p>
        </p:txBody>
      </p:sp>
      <p:sp>
        <p:nvSpPr>
          <p:cNvPr id="261" name="Прямоугольник 260"/>
          <p:cNvSpPr/>
          <p:nvPr/>
        </p:nvSpPr>
        <p:spPr>
          <a:xfrm>
            <a:off x="24722047" y="103045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25900269" y="88965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7064832" y="103125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Департамент 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28243054" y="89019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дивизия</a:t>
            </a:r>
          </a:p>
        </p:txBody>
      </p: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16200000" flipH="1">
            <a:off x="28540295" y="5074524"/>
            <a:ext cx="321395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5400000">
            <a:off x="27343597" y="5053024"/>
            <a:ext cx="318371" cy="1218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16200000" flipH="1">
            <a:off x="27260342" y="6534648"/>
            <a:ext cx="484878" cy="12181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5400000">
            <a:off x="28460065" y="6556149"/>
            <a:ext cx="481854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16200000" flipH="1">
            <a:off x="26154786" y="8093119"/>
            <a:ext cx="430376" cy="11765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5400000">
            <a:off x="27319868" y="8104548"/>
            <a:ext cx="430374" cy="11536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26205122" y="9551445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27372536" y="9562252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-1077018" y="435873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86 фокуса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6521444" y="2008595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Широкое распространение газеты «Массы» (</a:t>
            </a:r>
            <a:r>
              <a:rPr lang="ru-RU" sz="1400" dirty="0" err="1"/>
              <a:t>Махачон</a:t>
            </a:r>
            <a:r>
              <a:rPr lang="ru-RU" sz="1400" dirty="0"/>
              <a:t> – подпольная газета)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Радио «Голос таиландского народа»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Связаться с СССР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урбанизацию для тайцев</a:t>
            </a:r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планирование</a:t>
            </a:r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короля и принцев</a:t>
            </a:r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союз восточных азиатских республик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Ультиматум Камбодже</a:t>
            </a:r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Лаос частью союза</a:t>
            </a:r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Попробовать примириться с Бирмой</a:t>
            </a:r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Вьетнам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Сжечь султанаты Малайи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Добраться до Филиппин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Сблизиться с коммунистами Китая</a:t>
            </a:r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азиатскую науку</a:t>
            </a:r>
          </a:p>
        </p:txBody>
      </p:sp>
      <p:cxnSp>
        <p:nvCxnSpPr>
          <p:cNvPr id="330" name="Shape 248"/>
          <p:cNvCxnSpPr>
            <a:cxnSpLocks/>
            <a:stCxn id="292" idx="2"/>
            <a:endCxn id="328" idx="0"/>
          </p:cNvCxnSpPr>
          <p:nvPr/>
        </p:nvCxnSpPr>
        <p:spPr>
          <a:xfrm rot="16200000" flipH="1">
            <a:off x="7948401" y="25077029"/>
            <a:ext cx="1757528" cy="2500094"/>
          </a:xfrm>
          <a:prstGeom prst="bentConnector3">
            <a:avLst>
              <a:gd name="adj1" fmla="val 88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Индокитайский союз</a:t>
            </a:r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для Индонезии</a:t>
            </a:r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централизованного производства</a:t>
            </a:r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атеистическую политику СССР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Революционное образование</a:t>
            </a:r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СССР</a:t>
            </a:r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тайский народ под знаменем революции</a:t>
            </a:r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Опыт Китая в партизанской и оборонительной войне</a:t>
            </a:r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Китаизация</a:t>
            </a:r>
            <a:r>
              <a:rPr lang="ru-RU" sz="1400" dirty="0"/>
              <a:t> марксизма</a:t>
            </a:r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Примириться с китайцами в рабочем классе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предприятия</a:t>
            </a:r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Новый антикоммунистический закон</a:t>
            </a:r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Результаты иностранных инвестиций</a:t>
            </a:r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Свободный бизнес (свободная торговля)</a:t>
            </a:r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союзников в свободном мире</a:t>
            </a:r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о лицензиях</a:t>
            </a:r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Союзная военная миссия</a:t>
            </a:r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добыча ресурсов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Усилить роль монарха в новой конституции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Империализм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«Революционная молодёжь»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лет. Про </a:t>
            </a:r>
            <a:r>
              <a:rPr lang="ru-RU" sz="1400" dirty="0" err="1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970597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Буддийская социалистическая линия</a:t>
            </a:r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endParaRPr lang="ru-RU" sz="900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центрального профсоюза</a:t>
            </a:r>
          </a:p>
        </p:txBody>
      </p:sp>
      <p:cxnSp>
        <p:nvCxnSpPr>
          <p:cNvPr id="313" name="Shape 248"/>
          <p:cNvCxnSpPr>
            <a:cxnSpLocks/>
            <a:stCxn id="256" idx="2"/>
            <a:endCxn id="311" idx="0"/>
          </p:cNvCxnSpPr>
          <p:nvPr/>
        </p:nvCxnSpPr>
        <p:spPr>
          <a:xfrm rot="5400000">
            <a:off x="5521419" y="19481885"/>
            <a:ext cx="373919" cy="374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cxnSpLocks/>
            <a:stCxn id="256" idx="2"/>
            <a:endCxn id="289" idx="0"/>
          </p:cNvCxnSpPr>
          <p:nvPr/>
        </p:nvCxnSpPr>
        <p:spPr>
          <a:xfrm rot="16200000" flipH="1">
            <a:off x="9242667" y="19502686"/>
            <a:ext cx="374595" cy="3701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8526772" y="18581104"/>
            <a:ext cx="557726" cy="2445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7300665" y="19803901"/>
            <a:ext cx="560789" cy="3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986571" y="20758783"/>
            <a:ext cx="377656" cy="1191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железные рудники </a:t>
            </a:r>
            <a:r>
              <a:rPr lang="ru-RU" sz="1400" dirty="0" err="1"/>
              <a:t>Лоэя</a:t>
            </a:r>
            <a:r>
              <a:rPr lang="ru-RU" sz="1400" dirty="0"/>
              <a:t> (</a:t>
            </a:r>
            <a:r>
              <a:rPr lang="ru-RU" sz="1400" dirty="0" err="1"/>
              <a:t>камбоджа</a:t>
            </a:r>
            <a:r>
              <a:rPr lang="ru-RU" sz="1400" dirty="0"/>
              <a:t>?)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Индустриализация путём публичных кампаний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Общее медицинское и пенсионное страхование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44937673" y="229166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миссии доброй воли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35482800" y="1175951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Сери Тай (Свободное тайское движение)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Юго-Восточную 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страны бывшего Индокитая</a:t>
            </a:r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экономического совета</a:t>
            </a:r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территориальный спор с Великобританией (</a:t>
            </a:r>
            <a:r>
              <a:rPr lang="ru-RU" sz="1400" dirty="0" err="1"/>
              <a:t>ист</a:t>
            </a:r>
            <a:r>
              <a:rPr lang="ru-RU" sz="1400" dirty="0"/>
              <a:t> 1937)</a:t>
            </a:r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1184929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табачных ферм и создание фабрик</a:t>
            </a:r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268661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2336787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табак на экспорт</a:t>
            </a:r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2713429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1521765" y="243076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Индокитай </a:t>
            </a:r>
            <a:r>
              <a:rPr lang="ru-RU" sz="1100" dirty="0"/>
              <a:t>(претензии на земли Лаоса и Камбоджи, перед вторжением будет пограничный конфликт) 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3814675" y="2432195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Тайфикация</a:t>
            </a:r>
            <a:r>
              <a:rPr lang="ru-RU" sz="1400" dirty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банк Тайланда (1940) </a:t>
            </a:r>
            <a:r>
              <a:rPr lang="ru-RU" sz="1100" dirty="0"/>
              <a:t>(требуется «Национализация неугодных национальных кампаний» )</a:t>
            </a:r>
            <a:endParaRPr lang="ru-RU" sz="1400" dirty="0"/>
          </a:p>
        </p:txBody>
      </p: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Банка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свободного тайского движения (освободить ВСЕХ тайцев)</a:t>
            </a:r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5400000">
            <a:off x="44128206" y="22178529"/>
            <a:ext cx="325867" cy="11629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16200000" flipH="1">
            <a:off x="45274352" y="22195373"/>
            <a:ext cx="319563" cy="11229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филиалов иностранных банков</a:t>
            </a:r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с США</a:t>
            </a:r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штатов</a:t>
            </a:r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протектораты Франции</a:t>
            </a:r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Малайю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колонии Великобритании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оружейной отрасли из Америки</a:t>
            </a:r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Научный блок с США</a:t>
            </a:r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Федерации Государств Юго-Восточной Азии</a:t>
            </a:r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Лишить США колонии</a:t>
            </a:r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Индонезию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голландского </a:t>
            </a:r>
            <a:r>
              <a:rPr lang="ru-RU" sz="1400" dirty="0" err="1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Филиппины</a:t>
            </a:r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Бирму</a:t>
            </a:r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พระองค์เจ้าบวรเดช</a:t>
            </a:r>
            <a:r>
              <a:rPr lang="ru-RU" sz="1400" dirty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восстановления тайских 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ценах потребительских 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Продолжить политику </a:t>
            </a:r>
            <a:r>
              <a:rPr lang="ru-RU" sz="1400" dirty="0" err="1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5637273" y="18916319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33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53</a:t>
            </a:r>
          </a:p>
        </p:txBody>
      </p:sp>
      <p:sp>
        <p:nvSpPr>
          <p:cNvPr id="506" name="Прямоугольник 505"/>
          <p:cNvSpPr/>
          <p:nvPr/>
        </p:nvSpPr>
        <p:spPr>
          <a:xfrm>
            <a:off x="42651684" y="2573999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тайцев из Бирмы </a:t>
            </a:r>
            <a:r>
              <a:rPr lang="ru-RU" sz="1100" dirty="0"/>
              <a:t>(Тайцы и японцы согласились, что государства </a:t>
            </a:r>
            <a:r>
              <a:rPr lang="ru-RU" sz="1100" dirty="0" err="1"/>
              <a:t>Шан</a:t>
            </a:r>
            <a:r>
              <a:rPr lang="ru-RU" sz="1100" dirty="0"/>
              <a:t> и штат Кая должны быть под контролем Таиланда.)</a:t>
            </a:r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в западном стиле</a:t>
            </a:r>
          </a:p>
        </p:txBody>
      </p:sp>
      <p:sp>
        <p:nvSpPr>
          <p:cNvPr id="513" name="Прямоугольник 512"/>
          <p:cNvSpPr/>
          <p:nvPr/>
        </p:nvSpPr>
        <p:spPr>
          <a:xfrm>
            <a:off x="48614133" y="2433598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эволюция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Выпуск новых банкнот</a:t>
            </a:r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1542063" y="27143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себе север Малайи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Провозглашение Великого </a:t>
            </a:r>
            <a:r>
              <a:rPr lang="ru-RU" sz="1400" dirty="0" err="1"/>
              <a:t>Тайланда</a:t>
            </a:r>
            <a:r>
              <a:rPr lang="ru-RU" sz="1400" dirty="0"/>
              <a:t>!</a:t>
            </a:r>
          </a:p>
        </p:txBody>
      </p: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16200000" flipH="1">
            <a:off x="44141109" y="26388524"/>
            <a:ext cx="318031" cy="11809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новой столицы</a:t>
            </a:r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родину тайцев</a:t>
            </a:r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Контрреволюционная агентурная сеть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конституцию для королевской власти</a:t>
            </a:r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женское монашество</a:t>
            </a:r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абсолютную власть </a:t>
            </a:r>
            <a:r>
              <a:rPr lang="ru-RU" sz="1400" dirty="0" err="1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Реформирование армии принцем </a:t>
            </a:r>
            <a:r>
              <a:rPr lang="ru-RU" sz="1400" dirty="0" err="1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набор в скаутские организации</a:t>
            </a:r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Общенациональная ирригационная система</a:t>
            </a:r>
            <a:endParaRPr lang="ru-RU" sz="700" dirty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кампаний</a:t>
            </a:r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Южный вопрос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Камбоджу под свою руку</a:t>
            </a:r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земли в Бирме</a:t>
            </a:r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Лаоса</a:t>
            </a:r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Интегрировать север Аннама</a:t>
            </a:r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королями реваншистами</a:t>
            </a:r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20697670" y="1504880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-6309949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-3928419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-2747888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-5132342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-3917694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-1570281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-4857379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-2503142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3685885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cxnSpLocks/>
            <a:stCxn id="146" idx="2"/>
            <a:endCxn id="113" idx="0"/>
          </p:cNvCxnSpPr>
          <p:nvPr/>
        </p:nvCxnSpPr>
        <p:spPr>
          <a:xfrm rot="5400000">
            <a:off x="4859639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7203937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6030184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7276450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6103018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22393601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Переобучение артиллерийских офицеров</a:t>
            </a:r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23451560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/>
              <a:t>Прайи</a:t>
            </a:r>
            <a:r>
              <a:rPr lang="ru-RU" sz="1400" dirty="0"/>
              <a:t> </a:t>
            </a:r>
            <a:r>
              <a:rPr lang="ru-RU" sz="1400" dirty="0" err="1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железнодорожных путей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военные школы</a:t>
            </a:r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тайской бронетехники</a:t>
            </a:r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Профессиональная 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присутствия.)</a:t>
            </a:r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Боевая школа </a:t>
            </a:r>
            <a:r>
              <a:rPr lang="ru-RU" sz="1400" dirty="0" err="1"/>
              <a:t>Чангмая</a:t>
            </a:r>
            <a:r>
              <a:rPr lang="ru-RU" sz="1400" dirty="0"/>
              <a:t> (там обучались элитные солдаты)</a:t>
            </a:r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империализм Японии</a:t>
            </a:r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Научная группа Юго-Восточной Лиги</a:t>
            </a:r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Подавить крыло роялистов в партии</a:t>
            </a:r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Достичь консенсуса с роялистами</a:t>
            </a:r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Судьба короны</a:t>
            </a:r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Чистка среди генералитета</a:t>
            </a:r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промышленности</a:t>
            </a:r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18565013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востоке</a:t>
            </a:r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западе и юге</a:t>
            </a:r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новых мостов</a:t>
            </a:r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связи с Германской империей</a:t>
            </a:r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Научное сотрудничество</a:t>
            </a:r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Сохранять нейтралитет</a:t>
            </a:r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Германской Империи</a:t>
            </a:r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союз</a:t>
            </a:r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Индокитайские колонии</a:t>
            </a:r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индокитайский блок поддержки</a:t>
            </a:r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Малайзию</a:t>
            </a:r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совместных предприятий</a:t>
            </a:r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защиту с моря</a:t>
            </a:r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cxnSpLocks/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/>
              <a:t>Пибуна</a:t>
            </a:r>
            <a:r>
              <a:rPr lang="ru-RU" sz="1400" dirty="0"/>
              <a:t>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33069036" y="1175708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Тайное сотрудничество с Сери Тай (Свободное тайское движение) </a:t>
            </a:r>
            <a:r>
              <a:rPr lang="ru-RU" sz="200" dirty="0"/>
              <a:t>(В этом году в Таиланде возникает подпольное антияпонское движение «Свободное Таи». Во главе его встает Приди, который еще в январе 1942 г., будучи регентом королевства, предусмотрительно отказался подписать акт об объявлении войны Англии и США. Представителем «Свободного Таи» в США и посредником между Приди и американской разведкой становится бывший таиландский посол в Вашингтоне Сени </a:t>
            </a:r>
            <a:r>
              <a:rPr lang="ru-RU" sz="200" dirty="0" err="1"/>
              <a:t>Прамот</a:t>
            </a:r>
            <a:r>
              <a:rPr lang="ru-RU" sz="200" dirty="0"/>
              <a:t>, не признавший, как и Приди, объявления войны и отказавшийся вернуться на </a:t>
            </a:r>
            <a:r>
              <a:rPr lang="ru-RU" sz="200" dirty="0" err="1"/>
              <a:t>родину.Американское</a:t>
            </a:r>
            <a:r>
              <a:rPr lang="ru-RU" sz="200" dirty="0"/>
              <a:t> правительство со своей стороны оказывало движению Приди и Сени всяческую поддержку, официально заявляя, что оно не считает Таиланд воюющей против союзников страной, а рассматривает его как страну оккупированную, которая должна быть освобождена. Тайские студенты, обучавшиеся в США, проходили специальную подготовку в американских разведывательных школах и забрасывались в Таиланд. Вслед за ними в Таиланд стали прибывать и профессиональные американские разведчики, целью которых было поставить под свой контроль руководство движением «Свободное Таи». Воспользовавшись тем, что антияпонские отряды, начавшие возникать на северо-восточных окраинах страны, были очень плохо вооружены, американцы постарались усилить свое влияние щедрой заброской оружия с самолетов. Американское оружие получили около 10 тыс. бойцов антияпонских отрядов, общая численность которых составляла около 50 тыс. человек.)</a:t>
            </a:r>
            <a:endParaRPr lang="ru-RU" sz="1400" dirty="0"/>
          </a:p>
        </p:txBody>
      </p: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24</a:t>
            </a:r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 средства в науку</a:t>
            </a:r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cxnSpLocks/>
            <a:stCxn id="140" idx="2"/>
            <a:endCxn id="407" idx="0"/>
          </p:cNvCxnSpPr>
          <p:nvPr/>
        </p:nvCxnSpPr>
        <p:spPr>
          <a:xfrm rot="5400000">
            <a:off x="28537215" y="14379698"/>
            <a:ext cx="352450" cy="138437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-4731895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имени короля </a:t>
            </a:r>
            <a:r>
              <a:rPr lang="ru-RU" sz="1400" dirty="0" err="1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-3673936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-3865815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cxnSpLocks/>
            <a:stCxn id="213" idx="2"/>
            <a:endCxn id="236" idx="0"/>
          </p:cNvCxnSpPr>
          <p:nvPr/>
        </p:nvCxnSpPr>
        <p:spPr>
          <a:xfrm rot="5400000">
            <a:off x="-1486554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-2609691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cxnSpLocks/>
            <a:stCxn id="131" idx="2"/>
            <a:endCxn id="132" idx="0"/>
          </p:cNvCxnSpPr>
          <p:nvPr/>
        </p:nvCxnSpPr>
        <p:spPr>
          <a:xfrm>
            <a:off x="1054376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-5051984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-360887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cxnSpLocks/>
            <a:stCxn id="58" idx="2"/>
            <a:endCxn id="95" idx="0"/>
          </p:cNvCxnSpPr>
          <p:nvPr/>
        </p:nvCxnSpPr>
        <p:spPr>
          <a:xfrm rot="16200000" flipH="1">
            <a:off x="-2689306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-3864625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-3879475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-2692115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cxnSpLocks/>
            <a:stCxn id="236" idx="2"/>
            <a:endCxn id="95" idx="0"/>
          </p:cNvCxnSpPr>
          <p:nvPr/>
        </p:nvCxnSpPr>
        <p:spPr>
          <a:xfrm rot="16200000" flipH="1">
            <a:off x="-1516798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cxnSpLocks/>
            <a:stCxn id="236" idx="2"/>
            <a:endCxn id="126" idx="0"/>
          </p:cNvCxnSpPr>
          <p:nvPr/>
        </p:nvCxnSpPr>
        <p:spPr>
          <a:xfrm rot="16200000" flipH="1">
            <a:off x="811621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cxnSpLocks/>
            <a:stCxn id="236" idx="2"/>
            <a:endCxn id="132" idx="0"/>
          </p:cNvCxnSpPr>
          <p:nvPr/>
        </p:nvCxnSpPr>
        <p:spPr>
          <a:xfrm rot="16200000" flipH="1">
            <a:off x="-332232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военную базу США</a:t>
            </a:r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Получить лицензии на современную технику</a:t>
            </a:r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помощь США</a:t>
            </a:r>
          </a:p>
        </p:txBody>
      </p:sp>
      <p:cxnSp>
        <p:nvCxnSpPr>
          <p:cNvPr id="720" name="Прямая со стрелкой 719"/>
          <p:cNvCxnSpPr>
            <a:cxnSpLocks/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Дорога в </a:t>
            </a:r>
            <a:r>
              <a:rPr lang="ru-RU" sz="1400" dirty="0" err="1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министерство транспорта (</a:t>
            </a:r>
            <a:r>
              <a:rPr lang="ru-RU" sz="1400" dirty="0" err="1"/>
              <a:t>ист</a:t>
            </a:r>
            <a:r>
              <a:rPr lang="ru-RU" sz="1400" dirty="0"/>
              <a:t> 1941)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5400000">
            <a:off x="29678960" y="8088240"/>
            <a:ext cx="435791" cy="11916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23566650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слоновьей артиллерии</a:t>
            </a:r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23815946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нефтеперегонного завода </a:t>
            </a:r>
            <a:r>
              <a:rPr lang="ru-RU" sz="600" dirty="0"/>
              <a:t>(В результате английским нефтяным компаниям пришлось уйти с сиамского рынка. Государство же с помощью Японии построило в 1939—1940 гг. собственный нефтеперегонный завод.)</a:t>
            </a:r>
            <a:endParaRPr lang="ru-RU" sz="1400" dirty="0"/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21207297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оружейных заводов</a:t>
            </a:r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22261174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0198089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династию </a:t>
            </a:r>
            <a:r>
              <a:rPr lang="ru-RU" sz="1400" dirty="0" err="1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166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Прямоугольник 716"/>
          <p:cNvSpPr/>
          <p:nvPr/>
        </p:nvSpPr>
        <p:spPr>
          <a:xfrm>
            <a:off x="4121440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страны</a:t>
            </a:r>
          </a:p>
        </p:txBody>
      </p:sp>
      <p:cxnSp>
        <p:nvCxnSpPr>
          <p:cNvPr id="726" name="Shape 248"/>
          <p:cNvCxnSpPr>
            <a:stCxn id="478" idx="2"/>
            <a:endCxn id="717" idx="0"/>
          </p:cNvCxnSpPr>
          <p:nvPr/>
        </p:nvCxnSpPr>
        <p:spPr>
          <a:xfrm rot="5400000">
            <a:off x="6102194" y="18602368"/>
            <a:ext cx="557726" cy="2403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hape 248"/>
          <p:cNvCxnSpPr>
            <a:cxnSpLocks/>
            <a:stCxn id="717" idx="2"/>
            <a:endCxn id="311" idx="0"/>
          </p:cNvCxnSpPr>
          <p:nvPr/>
        </p:nvCxnSpPr>
        <p:spPr>
          <a:xfrm rot="5400000">
            <a:off x="4319885" y="20680356"/>
            <a:ext cx="376982" cy="13420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hape 248">
            <a:extLst>
              <a:ext uri="{FF2B5EF4-FFF2-40B4-BE49-F238E27FC236}">
                <a16:creationId xmlns:a16="http://schemas.microsoft.com/office/drawing/2014/main" id="{FB15170E-F486-4C7F-B0D1-0502004CD9E3}"/>
              </a:ext>
            </a:extLst>
          </p:cNvPr>
          <p:cNvCxnSpPr>
            <a:cxnSpLocks/>
            <a:stCxn id="196" idx="2"/>
            <a:endCxn id="233" idx="0"/>
          </p:cNvCxnSpPr>
          <p:nvPr/>
        </p:nvCxnSpPr>
        <p:spPr>
          <a:xfrm rot="5400000">
            <a:off x="10147459" y="9083992"/>
            <a:ext cx="1815266" cy="3589732"/>
          </a:xfrm>
          <a:prstGeom prst="bentConnector3">
            <a:avLst>
              <a:gd name="adj1" fmla="val 956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hape 248">
            <a:extLst>
              <a:ext uri="{FF2B5EF4-FFF2-40B4-BE49-F238E27FC236}">
                <a16:creationId xmlns:a16="http://schemas.microsoft.com/office/drawing/2014/main" id="{691A0B96-184C-493D-9F86-82B32F1BBBCB}"/>
              </a:ext>
            </a:extLst>
          </p:cNvPr>
          <p:cNvCxnSpPr>
            <a:cxnSpLocks/>
            <a:stCxn id="256" idx="2"/>
            <a:endCxn id="273" idx="0"/>
          </p:cNvCxnSpPr>
          <p:nvPr/>
        </p:nvCxnSpPr>
        <p:spPr>
          <a:xfrm rot="5400000">
            <a:off x="6810105" y="20771687"/>
            <a:ext cx="375034" cy="11635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5" name="Прямоугольник 744">
            <a:extLst>
              <a:ext uri="{FF2B5EF4-FFF2-40B4-BE49-F238E27FC236}">
                <a16:creationId xmlns:a16="http://schemas.microsoft.com/office/drawing/2014/main" id="{782283F1-A11A-4B74-BBED-C7F40269A2A0}"/>
              </a:ext>
            </a:extLst>
          </p:cNvPr>
          <p:cNvSpPr/>
          <p:nvPr/>
        </p:nvSpPr>
        <p:spPr>
          <a:xfrm>
            <a:off x="2397040" y="21682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-3</a:t>
            </a:r>
            <a:r>
              <a:rPr lang="en-US" sz="1400" dirty="0"/>
              <a:t>5</a:t>
            </a:r>
            <a:r>
              <a:rPr lang="ru-RU" sz="1400" dirty="0"/>
              <a:t>0 на </a:t>
            </a:r>
            <a:r>
              <a:rPr lang="ru-RU" sz="1400" dirty="0" err="1"/>
              <a:t>истор</a:t>
            </a:r>
            <a:r>
              <a:rPr lang="ru-RU" sz="1400" dirty="0"/>
              <a:t>. </a:t>
            </a:r>
            <a:r>
              <a:rPr lang="ru-RU" sz="1400" dirty="0" err="1"/>
              <a:t>военку</a:t>
            </a:r>
            <a:endParaRPr lang="ru-RU" sz="1400" dirty="0"/>
          </a:p>
        </p:txBody>
      </p: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191990E1-E4A6-462D-9C27-36AB9004146E}"/>
              </a:ext>
            </a:extLst>
          </p:cNvPr>
          <p:cNvSpPr/>
          <p:nvPr/>
        </p:nvSpPr>
        <p:spPr>
          <a:xfrm>
            <a:off x="13977722" y="1769765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Он собирался развернуть Народную партию в массовую, стоящую над государственным аппаратом</a:t>
            </a:r>
          </a:p>
        </p:txBody>
      </p:sp>
      <p:sp>
        <p:nvSpPr>
          <p:cNvPr id="747" name="Прямоугольник 746">
            <a:extLst>
              <a:ext uri="{FF2B5EF4-FFF2-40B4-BE49-F238E27FC236}">
                <a16:creationId xmlns:a16="http://schemas.microsoft.com/office/drawing/2014/main" id="{94EA40D5-5754-42BC-9DDC-72575B698252}"/>
              </a:ext>
            </a:extLst>
          </p:cNvPr>
          <p:cNvSpPr/>
          <p:nvPr/>
        </p:nvSpPr>
        <p:spPr>
          <a:xfrm>
            <a:off x="33074530" y="434670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Прибытие Японской экономической миссии</a:t>
            </a:r>
          </a:p>
        </p:txBody>
      </p:sp>
      <p:sp>
        <p:nvSpPr>
          <p:cNvPr id="748" name="Прямоугольник 747">
            <a:extLst>
              <a:ext uri="{FF2B5EF4-FFF2-40B4-BE49-F238E27FC236}">
                <a16:creationId xmlns:a16="http://schemas.microsoft.com/office/drawing/2014/main" id="{3A38126A-AD2E-442E-85AD-27D42FA85350}"/>
              </a:ext>
            </a:extLst>
          </p:cNvPr>
          <p:cNvSpPr/>
          <p:nvPr/>
        </p:nvSpPr>
        <p:spPr>
          <a:xfrm>
            <a:off x="31833510" y="58231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Офицерская стажировка в Японии </a:t>
            </a:r>
            <a:r>
              <a:rPr lang="ru-RU" sz="700" dirty="0"/>
              <a:t>(В 1935 г. Приди нанес официальный визит в Японию, где вел переговоры о привлечении японских капиталов в сиамскую промышленность. В том же году в Японию начали направлять для стажировки сиамских офицеров.) </a:t>
            </a:r>
            <a:endParaRPr lang="ru-RU" sz="14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DBD88A5F-F69A-412D-AB76-A856B6A597AC}"/>
              </a:ext>
            </a:extLst>
          </p:cNvPr>
          <p:cNvSpPr/>
          <p:nvPr/>
        </p:nvSpPr>
        <p:spPr>
          <a:xfrm>
            <a:off x="34304815" y="581361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японских инвестиций (</a:t>
            </a:r>
            <a:r>
              <a:rPr lang="ru-RU" sz="800" dirty="0"/>
              <a:t>(В 1935 г. Приди нанес официальный визит в Японию, где вел переговоры о привлечении японских капиталов в сиамскую промышленность. В том же году в Японию начали направлять для стажировки сиамских офицеров.) </a:t>
            </a:r>
            <a:r>
              <a:rPr lang="ru-RU" sz="1400" dirty="0"/>
              <a:t>)</a:t>
            </a:r>
          </a:p>
        </p:txBody>
      </p:sp>
      <p:sp>
        <p:nvSpPr>
          <p:cNvPr id="750" name="Прямоугольник 749">
            <a:extLst>
              <a:ext uri="{FF2B5EF4-FFF2-40B4-BE49-F238E27FC236}">
                <a16:creationId xmlns:a16="http://schemas.microsoft.com/office/drawing/2014/main" id="{5C732F8A-C7A7-4651-B9C3-0C464A2C2AEB}"/>
              </a:ext>
            </a:extLst>
          </p:cNvPr>
          <p:cNvSpPr/>
          <p:nvPr/>
        </p:nvSpPr>
        <p:spPr>
          <a:xfrm>
            <a:off x="33072108" y="73861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торговый договор с Японией (март 1938) </a:t>
            </a:r>
            <a:r>
              <a:rPr lang="ru-RU" sz="400" dirty="0"/>
              <a:t>(С Японией же в марте 1938 г. был заключен особый договор о торговле, предоставлявший японцам в Сиаме привилегии, которыми не пользовались другие иностранцы. Японцы получили право покупать и арендовать здания, предприятия, склады, создавать благотворительные учреждения. Уже в 1937 г. в Сиаме проживало около тысячи японцев, главным образом представителей разных фирм)</a:t>
            </a:r>
            <a:endParaRPr lang="ru-RU" sz="1400" dirty="0"/>
          </a:p>
        </p:txBody>
      </p:sp>
      <p:sp>
        <p:nvSpPr>
          <p:cNvPr id="751" name="Прямоугольник 750">
            <a:extLst>
              <a:ext uri="{FF2B5EF4-FFF2-40B4-BE49-F238E27FC236}">
                <a16:creationId xmlns:a16="http://schemas.microsoft.com/office/drawing/2014/main" id="{09611410-13BF-40C7-89DF-A1BCE9F8BC26}"/>
              </a:ext>
            </a:extLst>
          </p:cNvPr>
          <p:cNvSpPr/>
          <p:nvPr/>
        </p:nvSpPr>
        <p:spPr>
          <a:xfrm>
            <a:off x="33069036" y="887897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 о дружбе с Японией (июнь 1940)</a:t>
            </a:r>
          </a:p>
        </p:txBody>
      </p:sp>
      <p:sp>
        <p:nvSpPr>
          <p:cNvPr id="752" name="Прямоугольник 751">
            <a:extLst>
              <a:ext uri="{FF2B5EF4-FFF2-40B4-BE49-F238E27FC236}">
                <a16:creationId xmlns:a16="http://schemas.microsoft.com/office/drawing/2014/main" id="{C3AFD517-8ED3-4195-BA5D-3A111C71A0C1}"/>
              </a:ext>
            </a:extLst>
          </p:cNvPr>
          <p:cNvSpPr/>
          <p:nvPr/>
        </p:nvSpPr>
        <p:spPr>
          <a:xfrm>
            <a:off x="34304815" y="1030155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сотрудничество с Японией</a:t>
            </a:r>
          </a:p>
        </p:txBody>
      </p:sp>
      <p:sp>
        <p:nvSpPr>
          <p:cNvPr id="753" name="Прямоугольник 752">
            <a:extLst>
              <a:ext uri="{FF2B5EF4-FFF2-40B4-BE49-F238E27FC236}">
                <a16:creationId xmlns:a16="http://schemas.microsoft.com/office/drawing/2014/main" id="{1785EF1B-B367-48F3-AA40-EA8FD857BE08}"/>
              </a:ext>
            </a:extLst>
          </p:cNvPr>
          <p:cNvSpPr/>
          <p:nvPr/>
        </p:nvSpPr>
        <p:spPr>
          <a:xfrm>
            <a:off x="31808846" y="1029871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 сотрудничества с Японией</a:t>
            </a:r>
          </a:p>
        </p:txBody>
      </p:sp>
      <p:cxnSp>
        <p:nvCxnSpPr>
          <p:cNvPr id="754" name="Прямая соединительная линия 753">
            <a:extLst>
              <a:ext uri="{FF2B5EF4-FFF2-40B4-BE49-F238E27FC236}">
                <a16:creationId xmlns:a16="http://schemas.microsoft.com/office/drawing/2014/main" id="{FF8E0B12-CEA6-460E-8E6B-C71E1CD80D2D}"/>
              </a:ext>
            </a:extLst>
          </p:cNvPr>
          <p:cNvCxnSpPr>
            <a:cxnSpLocks/>
            <a:stCxn id="752" idx="1"/>
            <a:endCxn id="753" idx="3"/>
          </p:cNvCxnSpPr>
          <p:nvPr/>
        </p:nvCxnSpPr>
        <p:spPr>
          <a:xfrm flipH="1" flipV="1">
            <a:off x="33924764" y="10838713"/>
            <a:ext cx="380051" cy="28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5" name="Shape 248">
            <a:extLst>
              <a:ext uri="{FF2B5EF4-FFF2-40B4-BE49-F238E27FC236}">
                <a16:creationId xmlns:a16="http://schemas.microsoft.com/office/drawing/2014/main" id="{276A418A-7C9E-426B-878E-373ACF63DD7A}"/>
              </a:ext>
            </a:extLst>
          </p:cNvPr>
          <p:cNvCxnSpPr>
            <a:cxnSpLocks/>
            <a:stCxn id="747" idx="2"/>
            <a:endCxn id="748" idx="0"/>
          </p:cNvCxnSpPr>
          <p:nvPr/>
        </p:nvCxnSpPr>
        <p:spPr>
          <a:xfrm rot="5400000">
            <a:off x="33313771" y="5004407"/>
            <a:ext cx="396417" cy="12410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Shape 248">
            <a:extLst>
              <a:ext uri="{FF2B5EF4-FFF2-40B4-BE49-F238E27FC236}">
                <a16:creationId xmlns:a16="http://schemas.microsoft.com/office/drawing/2014/main" id="{FB3DF68A-2423-4B0B-9D02-193937BBCF3C}"/>
              </a:ext>
            </a:extLst>
          </p:cNvPr>
          <p:cNvCxnSpPr>
            <a:cxnSpLocks/>
            <a:stCxn id="747" idx="2"/>
            <a:endCxn id="749" idx="0"/>
          </p:cNvCxnSpPr>
          <p:nvPr/>
        </p:nvCxnSpPr>
        <p:spPr>
          <a:xfrm rot="16200000" flipH="1">
            <a:off x="34554180" y="5005017"/>
            <a:ext cx="386903" cy="12302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Shape 248">
            <a:extLst>
              <a:ext uri="{FF2B5EF4-FFF2-40B4-BE49-F238E27FC236}">
                <a16:creationId xmlns:a16="http://schemas.microsoft.com/office/drawing/2014/main" id="{54AD4BDA-81F0-4B34-B0C0-FE9DFC2DAAAF}"/>
              </a:ext>
            </a:extLst>
          </p:cNvPr>
          <p:cNvCxnSpPr>
            <a:cxnSpLocks/>
            <a:stCxn id="748" idx="2"/>
            <a:endCxn id="750" idx="0"/>
          </p:cNvCxnSpPr>
          <p:nvPr/>
        </p:nvCxnSpPr>
        <p:spPr>
          <a:xfrm rot="16200000" flipH="1">
            <a:off x="33269239" y="6525356"/>
            <a:ext cx="483059" cy="12385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hape 248">
            <a:extLst>
              <a:ext uri="{FF2B5EF4-FFF2-40B4-BE49-F238E27FC236}">
                <a16:creationId xmlns:a16="http://schemas.microsoft.com/office/drawing/2014/main" id="{EED0B3BC-A5D9-4F4C-8D9F-16E7E766156C}"/>
              </a:ext>
            </a:extLst>
          </p:cNvPr>
          <p:cNvCxnSpPr>
            <a:cxnSpLocks/>
            <a:stCxn id="749" idx="2"/>
            <a:endCxn id="750" idx="0"/>
          </p:cNvCxnSpPr>
          <p:nvPr/>
        </p:nvCxnSpPr>
        <p:spPr>
          <a:xfrm rot="5400000">
            <a:off x="34500135" y="6523545"/>
            <a:ext cx="492573" cy="1232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Прямая со стрелкой 758">
            <a:extLst>
              <a:ext uri="{FF2B5EF4-FFF2-40B4-BE49-F238E27FC236}">
                <a16:creationId xmlns:a16="http://schemas.microsoft.com/office/drawing/2014/main" id="{F8E13292-3475-4505-98D3-875BEFE08904}"/>
              </a:ext>
            </a:extLst>
          </p:cNvPr>
          <p:cNvCxnSpPr>
            <a:cxnSpLocks/>
            <a:stCxn id="750" idx="2"/>
            <a:endCxn id="751" idx="0"/>
          </p:cNvCxnSpPr>
          <p:nvPr/>
        </p:nvCxnSpPr>
        <p:spPr>
          <a:xfrm flipH="1">
            <a:off x="34126995" y="8466185"/>
            <a:ext cx="3072" cy="4127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Shape 248">
            <a:extLst>
              <a:ext uri="{FF2B5EF4-FFF2-40B4-BE49-F238E27FC236}">
                <a16:creationId xmlns:a16="http://schemas.microsoft.com/office/drawing/2014/main" id="{84BDE1B7-A144-45ED-9CCA-66714EB8F249}"/>
              </a:ext>
            </a:extLst>
          </p:cNvPr>
          <p:cNvCxnSpPr>
            <a:cxnSpLocks/>
            <a:stCxn id="751" idx="2"/>
            <a:endCxn id="753" idx="0"/>
          </p:cNvCxnSpPr>
          <p:nvPr/>
        </p:nvCxnSpPr>
        <p:spPr>
          <a:xfrm rot="5400000">
            <a:off x="33327031" y="9498748"/>
            <a:ext cx="339739" cy="12601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Shape 248">
            <a:extLst>
              <a:ext uri="{FF2B5EF4-FFF2-40B4-BE49-F238E27FC236}">
                <a16:creationId xmlns:a16="http://schemas.microsoft.com/office/drawing/2014/main" id="{9BD66B5D-2C82-4ADB-A2A0-1E68D25CD45C}"/>
              </a:ext>
            </a:extLst>
          </p:cNvPr>
          <p:cNvCxnSpPr>
            <a:cxnSpLocks/>
            <a:stCxn id="751" idx="2"/>
            <a:endCxn id="752" idx="0"/>
          </p:cNvCxnSpPr>
          <p:nvPr/>
        </p:nvCxnSpPr>
        <p:spPr>
          <a:xfrm rot="16200000" flipH="1">
            <a:off x="34573594" y="9512374"/>
            <a:ext cx="342581" cy="12357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hape 248">
            <a:extLst>
              <a:ext uri="{FF2B5EF4-FFF2-40B4-BE49-F238E27FC236}">
                <a16:creationId xmlns:a16="http://schemas.microsoft.com/office/drawing/2014/main" id="{EB45BCDB-F60D-4CB5-8AFD-F3539231B624}"/>
              </a:ext>
            </a:extLst>
          </p:cNvPr>
          <p:cNvCxnSpPr>
            <a:cxnSpLocks/>
            <a:stCxn id="253" idx="2"/>
            <a:endCxn id="259" idx="0"/>
          </p:cNvCxnSpPr>
          <p:nvPr/>
        </p:nvCxnSpPr>
        <p:spPr>
          <a:xfrm rot="5400000">
            <a:off x="26095263" y="6587766"/>
            <a:ext cx="484876" cy="11119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Shape 248">
            <a:extLst>
              <a:ext uri="{FF2B5EF4-FFF2-40B4-BE49-F238E27FC236}">
                <a16:creationId xmlns:a16="http://schemas.microsoft.com/office/drawing/2014/main" id="{60F54405-F423-4C0F-A77A-14CAE232EC7E}"/>
              </a:ext>
            </a:extLst>
          </p:cNvPr>
          <p:cNvCxnSpPr>
            <a:cxnSpLocks/>
            <a:stCxn id="249" idx="2"/>
            <a:endCxn id="255" idx="0"/>
          </p:cNvCxnSpPr>
          <p:nvPr/>
        </p:nvCxnSpPr>
        <p:spPr>
          <a:xfrm rot="16200000" flipH="1">
            <a:off x="29650473" y="6543963"/>
            <a:ext cx="481854" cy="12025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hape 248">
            <a:extLst>
              <a:ext uri="{FF2B5EF4-FFF2-40B4-BE49-F238E27FC236}">
                <a16:creationId xmlns:a16="http://schemas.microsoft.com/office/drawing/2014/main" id="{F97C9FD3-6464-4595-AF58-E2B3CB7FDC26}"/>
              </a:ext>
            </a:extLst>
          </p:cNvPr>
          <p:cNvCxnSpPr>
            <a:cxnSpLocks/>
            <a:stCxn id="249" idx="2"/>
            <a:endCxn id="250" idx="0"/>
          </p:cNvCxnSpPr>
          <p:nvPr/>
        </p:nvCxnSpPr>
        <p:spPr>
          <a:xfrm rot="16200000" flipH="1">
            <a:off x="29505334" y="6689102"/>
            <a:ext cx="1994293" cy="2424754"/>
          </a:xfrm>
          <a:prstGeom prst="bentConnector3">
            <a:avLst>
              <a:gd name="adj1" fmla="val 1236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" name="Shape 248">
            <a:extLst>
              <a:ext uri="{FF2B5EF4-FFF2-40B4-BE49-F238E27FC236}">
                <a16:creationId xmlns:a16="http://schemas.microsoft.com/office/drawing/2014/main" id="{C4730C97-870A-4FDD-9595-619A13808291}"/>
              </a:ext>
            </a:extLst>
          </p:cNvPr>
          <p:cNvCxnSpPr>
            <a:cxnSpLocks/>
            <a:stCxn id="748" idx="2"/>
            <a:endCxn id="250" idx="0"/>
          </p:cNvCxnSpPr>
          <p:nvPr/>
        </p:nvCxnSpPr>
        <p:spPr>
          <a:xfrm rot="5400000">
            <a:off x="31305413" y="7312570"/>
            <a:ext cx="1995500" cy="1176612"/>
          </a:xfrm>
          <a:prstGeom prst="bentConnector3">
            <a:avLst>
              <a:gd name="adj1" fmla="val 1203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hape 248">
            <a:extLst>
              <a:ext uri="{FF2B5EF4-FFF2-40B4-BE49-F238E27FC236}">
                <a16:creationId xmlns:a16="http://schemas.microsoft.com/office/drawing/2014/main" id="{178F926C-0AA2-4833-8DA9-72105E641147}"/>
              </a:ext>
            </a:extLst>
          </p:cNvPr>
          <p:cNvCxnSpPr>
            <a:cxnSpLocks/>
            <a:stCxn id="245" idx="2"/>
            <a:endCxn id="431" idx="0"/>
          </p:cNvCxnSpPr>
          <p:nvPr/>
        </p:nvCxnSpPr>
        <p:spPr>
          <a:xfrm rot="5400000">
            <a:off x="42992350" y="23590333"/>
            <a:ext cx="304668" cy="11299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Прямая со стрелкой 767">
            <a:extLst>
              <a:ext uri="{FF2B5EF4-FFF2-40B4-BE49-F238E27FC236}">
                <a16:creationId xmlns:a16="http://schemas.microsoft.com/office/drawing/2014/main" id="{9B46A9FC-B068-4F3D-BAD9-3AC361FB08D7}"/>
              </a:ext>
            </a:extLst>
          </p:cNvPr>
          <p:cNvCxnSpPr>
            <a:cxnSpLocks/>
            <a:stCxn id="245" idx="2"/>
            <a:endCxn id="506" idx="0"/>
          </p:cNvCxnSpPr>
          <p:nvPr/>
        </p:nvCxnSpPr>
        <p:spPr>
          <a:xfrm>
            <a:off x="43709643" y="24002958"/>
            <a:ext cx="0" cy="17370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hape 248">
            <a:extLst>
              <a:ext uri="{FF2B5EF4-FFF2-40B4-BE49-F238E27FC236}">
                <a16:creationId xmlns:a16="http://schemas.microsoft.com/office/drawing/2014/main" id="{7653DF92-6DBE-48F2-94F9-2A2AB41C1408}"/>
              </a:ext>
            </a:extLst>
          </p:cNvPr>
          <p:cNvCxnSpPr>
            <a:cxnSpLocks/>
            <a:stCxn id="20" idx="2"/>
            <a:endCxn id="245" idx="0"/>
          </p:cNvCxnSpPr>
          <p:nvPr/>
        </p:nvCxnSpPr>
        <p:spPr>
          <a:xfrm rot="16200000" flipH="1">
            <a:off x="42985033" y="22198347"/>
            <a:ext cx="325867" cy="1123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Прямая соединительная линия 770">
            <a:extLst>
              <a:ext uri="{FF2B5EF4-FFF2-40B4-BE49-F238E27FC236}">
                <a16:creationId xmlns:a16="http://schemas.microsoft.com/office/drawing/2014/main" id="{A72AAB66-B00A-4193-8840-55821FFCCB3D}"/>
              </a:ext>
            </a:extLst>
          </p:cNvPr>
          <p:cNvCxnSpPr>
            <a:cxnSpLocks/>
            <a:stCxn id="347" idx="1"/>
            <a:endCxn id="245" idx="3"/>
          </p:cNvCxnSpPr>
          <p:nvPr/>
        </p:nvCxnSpPr>
        <p:spPr>
          <a:xfrm flipH="1">
            <a:off x="44767602" y="23456654"/>
            <a:ext cx="170071" cy="63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2" name="Shape 248">
            <a:extLst>
              <a:ext uri="{FF2B5EF4-FFF2-40B4-BE49-F238E27FC236}">
                <a16:creationId xmlns:a16="http://schemas.microsoft.com/office/drawing/2014/main" id="{A747ACE0-ECAB-4064-8CD6-602BC60C4020}"/>
              </a:ext>
            </a:extLst>
          </p:cNvPr>
          <p:cNvCxnSpPr>
            <a:cxnSpLocks/>
            <a:stCxn id="104" idx="2"/>
            <a:endCxn id="513" idx="0"/>
          </p:cNvCxnSpPr>
          <p:nvPr/>
        </p:nvCxnSpPr>
        <p:spPr>
          <a:xfrm rot="16200000" flipH="1">
            <a:off x="48808479" y="23472367"/>
            <a:ext cx="332174" cy="1395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hape 248">
            <a:extLst>
              <a:ext uri="{FF2B5EF4-FFF2-40B4-BE49-F238E27FC236}">
                <a16:creationId xmlns:a16="http://schemas.microsoft.com/office/drawing/2014/main" id="{B1715B12-4101-4EB4-B147-7BDB1E132371}"/>
              </a:ext>
            </a:extLst>
          </p:cNvPr>
          <p:cNvCxnSpPr>
            <a:cxnSpLocks/>
            <a:stCxn id="347" idx="2"/>
            <a:endCxn id="432" idx="0"/>
          </p:cNvCxnSpPr>
          <p:nvPr/>
        </p:nvCxnSpPr>
        <p:spPr>
          <a:xfrm rot="5400000">
            <a:off x="45271482" y="23597806"/>
            <a:ext cx="325302" cy="11229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hape 248">
            <a:extLst>
              <a:ext uri="{FF2B5EF4-FFF2-40B4-BE49-F238E27FC236}">
                <a16:creationId xmlns:a16="http://schemas.microsoft.com/office/drawing/2014/main" id="{56084623-795F-40B7-ACAE-6042F2EF09D1}"/>
              </a:ext>
            </a:extLst>
          </p:cNvPr>
          <p:cNvCxnSpPr>
            <a:cxnSpLocks/>
            <a:stCxn id="245" idx="2"/>
            <a:endCxn id="432" idx="0"/>
          </p:cNvCxnSpPr>
          <p:nvPr/>
        </p:nvCxnSpPr>
        <p:spPr>
          <a:xfrm rot="16200000" flipH="1">
            <a:off x="44131639" y="23580961"/>
            <a:ext cx="318998" cy="11629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5" name="Прямоугольник 774">
            <a:extLst>
              <a:ext uri="{FF2B5EF4-FFF2-40B4-BE49-F238E27FC236}">
                <a16:creationId xmlns:a16="http://schemas.microsoft.com/office/drawing/2014/main" id="{1CD8B0A0-42ED-4593-9D1A-73260633EFCC}"/>
              </a:ext>
            </a:extLst>
          </p:cNvPr>
          <p:cNvSpPr/>
          <p:nvPr/>
        </p:nvSpPr>
        <p:spPr>
          <a:xfrm>
            <a:off x="44942182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Гарантии для Индокитая</a:t>
            </a:r>
            <a:r>
              <a:rPr lang="ru-RU" sz="500" dirty="0"/>
              <a:t>(В Японию была направлена «миссия доброй воли», но ее глава </a:t>
            </a:r>
            <a:r>
              <a:rPr lang="ru-RU" sz="500" dirty="0" err="1"/>
              <a:t>Луанг</a:t>
            </a:r>
            <a:r>
              <a:rPr lang="ru-RU" sz="500" dirty="0"/>
              <a:t> Промети, остановившись по пути в Сайгоне, 4 сентября предложил генерал-губернатору Французского Индокитая Деку заключить военный союз против Японии в обмен на уступку правобережья Меконга в Лаосе.)</a:t>
            </a:r>
            <a:endParaRPr lang="ru-RU" sz="1400" dirty="0"/>
          </a:p>
        </p:txBody>
      </p:sp>
      <p:sp>
        <p:nvSpPr>
          <p:cNvPr id="776" name="Прямоугольник 775">
            <a:extLst>
              <a:ext uri="{FF2B5EF4-FFF2-40B4-BE49-F238E27FC236}">
                <a16:creationId xmlns:a16="http://schemas.microsoft.com/office/drawing/2014/main" id="{7ABDA195-CB48-4385-A923-492CF4B5E565}"/>
              </a:ext>
            </a:extLst>
          </p:cNvPr>
          <p:cNvSpPr/>
          <p:nvPr/>
        </p:nvSpPr>
        <p:spPr>
          <a:xfrm>
            <a:off x="47219081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Признать СССР </a:t>
            </a:r>
            <a:r>
              <a:rPr lang="ru-RU" sz="700" dirty="0"/>
              <a:t>(Тогда же таиландское правительство поднимает вопрос о признании Советского Союза и начинает соответствующие переговоры (12 марта 1941 г. устанавливаются дипломатические отношения между СССР и Таиландом))</a:t>
            </a:r>
            <a:endParaRPr lang="ru-RU" sz="1400" dirty="0"/>
          </a:p>
        </p:txBody>
      </p:sp>
      <p:sp>
        <p:nvSpPr>
          <p:cNvPr id="777" name="Прямоугольник 776">
            <a:extLst>
              <a:ext uri="{FF2B5EF4-FFF2-40B4-BE49-F238E27FC236}">
                <a16:creationId xmlns:a16="http://schemas.microsoft.com/office/drawing/2014/main" id="{F291EB9B-6767-41FB-9BA2-316F8C78737B}"/>
              </a:ext>
            </a:extLst>
          </p:cNvPr>
          <p:cNvSpPr/>
          <p:nvPr/>
        </p:nvSpPr>
        <p:spPr>
          <a:xfrm>
            <a:off x="46095415" y="2433147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Закупка бомбардировщиков в США </a:t>
            </a:r>
            <a:r>
              <a:rPr lang="ru-RU" sz="600" dirty="0"/>
              <a:t>(Летом 1940 г. Таиланд завязывает переговоры с США. В ходе этих переговоров была достигнута договоренность о покупке 250 тяжелых американских бомбардировщиков для таиландской армии.)</a:t>
            </a:r>
            <a:endParaRPr lang="ru-RU" sz="1400" dirty="0"/>
          </a:p>
        </p:txBody>
      </p:sp>
      <p:cxnSp>
        <p:nvCxnSpPr>
          <p:cNvPr id="779" name="Shape 248">
            <a:extLst>
              <a:ext uri="{FF2B5EF4-FFF2-40B4-BE49-F238E27FC236}">
                <a16:creationId xmlns:a16="http://schemas.microsoft.com/office/drawing/2014/main" id="{BAE58143-5E66-46B3-950C-A0DC68C5C872}"/>
              </a:ext>
            </a:extLst>
          </p:cNvPr>
          <p:cNvCxnSpPr>
            <a:cxnSpLocks/>
            <a:stCxn id="506" idx="2"/>
            <a:endCxn id="552" idx="0"/>
          </p:cNvCxnSpPr>
          <p:nvPr/>
        </p:nvCxnSpPr>
        <p:spPr>
          <a:xfrm rot="5400000">
            <a:off x="42992976" y="26427037"/>
            <a:ext cx="323714" cy="11096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hape 248">
            <a:extLst>
              <a:ext uri="{FF2B5EF4-FFF2-40B4-BE49-F238E27FC236}">
                <a16:creationId xmlns:a16="http://schemas.microsoft.com/office/drawing/2014/main" id="{191C664C-4DDF-4A2F-A7FE-0005F29E9439}"/>
              </a:ext>
            </a:extLst>
          </p:cNvPr>
          <p:cNvCxnSpPr>
            <a:cxnSpLocks/>
            <a:stCxn id="347" idx="2"/>
            <a:endCxn id="777" idx="0"/>
          </p:cNvCxnSpPr>
          <p:nvPr/>
        </p:nvCxnSpPr>
        <p:spPr>
          <a:xfrm rot="16200000" flipH="1">
            <a:off x="46407093" y="23585193"/>
            <a:ext cx="334820" cy="11577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hape 248">
            <a:extLst>
              <a:ext uri="{FF2B5EF4-FFF2-40B4-BE49-F238E27FC236}">
                <a16:creationId xmlns:a16="http://schemas.microsoft.com/office/drawing/2014/main" id="{2A66DC40-5BEB-4DCB-9FD1-3A977293FD08}"/>
              </a:ext>
            </a:extLst>
          </p:cNvPr>
          <p:cNvCxnSpPr>
            <a:cxnSpLocks/>
            <a:stCxn id="777" idx="2"/>
            <a:endCxn id="776" idx="0"/>
          </p:cNvCxnSpPr>
          <p:nvPr/>
        </p:nvCxnSpPr>
        <p:spPr>
          <a:xfrm rot="16200000" flipH="1">
            <a:off x="47546228" y="25018620"/>
            <a:ext cx="337959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hape 248">
            <a:extLst>
              <a:ext uri="{FF2B5EF4-FFF2-40B4-BE49-F238E27FC236}">
                <a16:creationId xmlns:a16="http://schemas.microsoft.com/office/drawing/2014/main" id="{B7E9A27E-E448-417C-975C-DF7DCAB21B60}"/>
              </a:ext>
            </a:extLst>
          </p:cNvPr>
          <p:cNvCxnSpPr>
            <a:cxnSpLocks/>
            <a:stCxn id="347" idx="2"/>
            <a:endCxn id="775" idx="0"/>
          </p:cNvCxnSpPr>
          <p:nvPr/>
        </p:nvCxnSpPr>
        <p:spPr>
          <a:xfrm rot="16200000" flipH="1">
            <a:off x="45121497" y="24870788"/>
            <a:ext cx="1752779" cy="45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Прямоугольник 782">
            <a:extLst>
              <a:ext uri="{FF2B5EF4-FFF2-40B4-BE49-F238E27FC236}">
                <a16:creationId xmlns:a16="http://schemas.microsoft.com/office/drawing/2014/main" id="{7DD4D9FB-D915-4945-AAAE-656557DCFDEF}"/>
              </a:ext>
            </a:extLst>
          </p:cNvPr>
          <p:cNvSpPr/>
          <p:nvPr/>
        </p:nvSpPr>
        <p:spPr>
          <a:xfrm>
            <a:off x="4609375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Примкнуть к Союзникам</a:t>
            </a:r>
          </a:p>
        </p:txBody>
      </p:sp>
      <p:cxnSp>
        <p:nvCxnSpPr>
          <p:cNvPr id="784" name="Прямая со стрелкой 783">
            <a:extLst>
              <a:ext uri="{FF2B5EF4-FFF2-40B4-BE49-F238E27FC236}">
                <a16:creationId xmlns:a16="http://schemas.microsoft.com/office/drawing/2014/main" id="{D27EAD29-052A-4683-8E49-EE2265869866}"/>
              </a:ext>
            </a:extLst>
          </p:cNvPr>
          <p:cNvCxnSpPr>
            <a:cxnSpLocks/>
            <a:stCxn id="777" idx="2"/>
            <a:endCxn id="783" idx="0"/>
          </p:cNvCxnSpPr>
          <p:nvPr/>
        </p:nvCxnSpPr>
        <p:spPr>
          <a:xfrm flipH="1">
            <a:off x="47151715" y="25411474"/>
            <a:ext cx="1659" cy="17265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6" name="Прямоугольник 785">
            <a:extLst>
              <a:ext uri="{FF2B5EF4-FFF2-40B4-BE49-F238E27FC236}">
                <a16:creationId xmlns:a16="http://schemas.microsoft.com/office/drawing/2014/main" id="{723871E6-9276-4C32-AA24-A2D2CC2A0E45}"/>
              </a:ext>
            </a:extLst>
          </p:cNvPr>
          <p:cNvSpPr/>
          <p:nvPr/>
        </p:nvSpPr>
        <p:spPr>
          <a:xfrm>
            <a:off x="35400912" y="89046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Но с конца 1943 г. экономическое положение страны стало быстро ухудшаться. Японцы в первые годы оккупации поддерживали импорт в Таиланд необходимых промышленных товаров на достаточно высоком уровне и даже предоставили Таиланду в июне 1942 г. заем в 200 млн. иен для закупки этих товаров. Но к осени 1943 г. в связи с военными трудностями производство гражданской продукции в Японии упало. Ввоз ряда товаров в Таиланд </a:t>
            </a:r>
            <a:r>
              <a:rPr lang="ru-RU" sz="300" dirty="0" err="1"/>
              <a:t>сократился.В</a:t>
            </a:r>
            <a:r>
              <a:rPr lang="ru-RU" sz="300" dirty="0"/>
              <a:t> то же время Япония имела собственные большие запасы риса, олова и каучука, награбленные в других странах, и была заинтересована только в покупке в Таиланде хлопка, которого там в эти годы производилось мало. К концу войны в Таиланде скопилось 1,5 млн. т непроданного риса. Из-за отсутствия сбыта стало падать производство олова. Если в 1941 г. было произведено 15,8 тыс. т олова, то в 1942 г. — 7,8 тыс., а в 1945 г. — 1,77 тыс. т. Резко упало к 1945 г. производство </a:t>
            </a:r>
            <a:r>
              <a:rPr lang="ru-RU" sz="300" dirty="0" err="1"/>
              <a:t>каучука.То</a:t>
            </a:r>
            <a:r>
              <a:rPr lang="ru-RU" sz="300" dirty="0"/>
              <a:t> обстоятельство, что Япония почти ничего не покупала у Таиланда, а за свой импорт брала с него втридорога (используя положение монопольного импортера и навязанное Таиланду в апреле 1942 г. соглашение, по которому 1 бат приравнивался к 1 иене, что повело к значительной девальвации бата), а также ряд других причин привели к инфляции. Всего с декабря 1941 по декабрь 1945 г. количество бумажных денег в обращении возросло почти в 10 раз — с 236 млн. до 2103 млн. </a:t>
            </a:r>
            <a:r>
              <a:rPr lang="ru-RU" sz="300" dirty="0" err="1"/>
              <a:t>бат.Экономическая</a:t>
            </a:r>
            <a:r>
              <a:rPr lang="ru-RU" sz="300" dirty="0"/>
              <a:t> разруха усугублялась тяготами, вызванными присутствием в стране японских войск. Одно их содержание обходилось в немалую сумму. Военные расходы Таиланда за 1941—1945 гг. возросли с 36 до 51% госбюджета, а расходы на просвещение упали с 10 до 5%. Очень дорого обошлась Таиланду предпринятая японцами в 1942—1943 гг. прокладка стратегической железной дороги к бирманской границе. Сотни тысяч таиландцев были согнаны в непроходимые джунгли и в горы на строительство этой дороги, 150 тыс. из них погибло от болотной лихорадки и дизентерии (все население Таиланда составляло около 15 млн.).</a:t>
            </a:r>
          </a:p>
        </p:txBody>
      </p:sp>
      <p:sp>
        <p:nvSpPr>
          <p:cNvPr id="787" name="Прямоугольник 786">
            <a:extLst>
              <a:ext uri="{FF2B5EF4-FFF2-40B4-BE49-F238E27FC236}">
                <a16:creationId xmlns:a16="http://schemas.microsoft.com/office/drawing/2014/main" id="{255FE3CF-AFEC-4310-BD53-03D54EF28BF1}"/>
              </a:ext>
            </a:extLst>
          </p:cNvPr>
          <p:cNvSpPr/>
          <p:nvPr/>
        </p:nvSpPr>
        <p:spPr>
          <a:xfrm>
            <a:off x="31808846" y="1316803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Уменьшить товарооборот с Японией</a:t>
            </a:r>
          </a:p>
        </p:txBody>
      </p:sp>
      <p:cxnSp>
        <p:nvCxnSpPr>
          <p:cNvPr id="788" name="Shape 248">
            <a:extLst>
              <a:ext uri="{FF2B5EF4-FFF2-40B4-BE49-F238E27FC236}">
                <a16:creationId xmlns:a16="http://schemas.microsoft.com/office/drawing/2014/main" id="{12B02037-9585-4739-9A8C-8F9A25879679}"/>
              </a:ext>
            </a:extLst>
          </p:cNvPr>
          <p:cNvCxnSpPr>
            <a:cxnSpLocks/>
            <a:stCxn id="752" idx="2"/>
            <a:endCxn id="688" idx="0"/>
          </p:cNvCxnSpPr>
          <p:nvPr/>
        </p:nvCxnSpPr>
        <p:spPr>
          <a:xfrm rot="5400000">
            <a:off x="34557120" y="10951431"/>
            <a:ext cx="375531" cy="12357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hape 248">
            <a:extLst>
              <a:ext uri="{FF2B5EF4-FFF2-40B4-BE49-F238E27FC236}">
                <a16:creationId xmlns:a16="http://schemas.microsoft.com/office/drawing/2014/main" id="{7BF289DD-7A99-4B8F-A2E6-42456FFB11E3}"/>
              </a:ext>
            </a:extLst>
          </p:cNvPr>
          <p:cNvCxnSpPr>
            <a:cxnSpLocks/>
            <a:stCxn id="752" idx="2"/>
            <a:endCxn id="348" idx="0"/>
          </p:cNvCxnSpPr>
          <p:nvPr/>
        </p:nvCxnSpPr>
        <p:spPr>
          <a:xfrm rot="16200000" flipH="1">
            <a:off x="35762784" y="10981544"/>
            <a:ext cx="377964" cy="11779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Прямая соединительная линия 789">
            <a:extLst>
              <a:ext uri="{FF2B5EF4-FFF2-40B4-BE49-F238E27FC236}">
                <a16:creationId xmlns:a16="http://schemas.microsoft.com/office/drawing/2014/main" id="{ABC502D5-231F-497D-8DEB-3448A0395D43}"/>
              </a:ext>
            </a:extLst>
          </p:cNvPr>
          <p:cNvCxnSpPr>
            <a:cxnSpLocks/>
            <a:stCxn id="348" idx="1"/>
            <a:endCxn id="688" idx="3"/>
          </p:cNvCxnSpPr>
          <p:nvPr/>
        </p:nvCxnSpPr>
        <p:spPr>
          <a:xfrm flipH="1" flipV="1">
            <a:off x="35184954" y="12297086"/>
            <a:ext cx="297846" cy="24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2" name="Shape 248">
            <a:extLst>
              <a:ext uri="{FF2B5EF4-FFF2-40B4-BE49-F238E27FC236}">
                <a16:creationId xmlns:a16="http://schemas.microsoft.com/office/drawing/2014/main" id="{1FB08D58-9BD8-4DEA-80D7-59FE46806120}"/>
              </a:ext>
            </a:extLst>
          </p:cNvPr>
          <p:cNvCxnSpPr>
            <a:cxnSpLocks/>
            <a:stCxn id="688" idx="2"/>
            <a:endCxn id="787" idx="0"/>
          </p:cNvCxnSpPr>
          <p:nvPr/>
        </p:nvCxnSpPr>
        <p:spPr>
          <a:xfrm rot="5400000">
            <a:off x="33331427" y="12372464"/>
            <a:ext cx="330947" cy="12601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hape 248">
            <a:extLst>
              <a:ext uri="{FF2B5EF4-FFF2-40B4-BE49-F238E27FC236}">
                <a16:creationId xmlns:a16="http://schemas.microsoft.com/office/drawing/2014/main" id="{EBF6FA3A-5B22-4B72-8A5E-A4502CF3E068}"/>
              </a:ext>
            </a:extLst>
          </p:cNvPr>
          <p:cNvCxnSpPr>
            <a:cxnSpLocks/>
            <a:stCxn id="753" idx="2"/>
            <a:endCxn id="787" idx="0"/>
          </p:cNvCxnSpPr>
          <p:nvPr/>
        </p:nvCxnSpPr>
        <p:spPr>
          <a:xfrm rot="5400000">
            <a:off x="31972145" y="12273373"/>
            <a:ext cx="1789320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1743BA9C-3DF0-478A-ABA2-06BFF0089589}"/>
              </a:ext>
            </a:extLst>
          </p:cNvPr>
          <p:cNvSpPr/>
          <p:nvPr/>
        </p:nvSpPr>
        <p:spPr>
          <a:xfrm>
            <a:off x="37813051" y="89046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довершение всего в годы войны на Таиланд обрушились стихийные бедствия. В 1942 г. в результате сильного наводнения погиб урожай на 30% посевных площадей центра страны. В результате эпизоотии упало поголовье буйволов: с 6,3 млн. голов в 1941 г. до 3,9 млн. голов в конце 1945 г. Была подорвана основная тягловая сила крестьянского хозяйства (тракторы в это время в Таиланде считались на десятки). Крестьянам зачастую нечего было есть, тогда как склады крупных торговцев ломились от непроданного риса.</a:t>
            </a:r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30375</TotalTime>
  <Words>2630</Words>
  <Application>Microsoft Office PowerPoint</Application>
  <PresentationFormat>Произвольный</PresentationFormat>
  <Paragraphs>279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1747</cp:revision>
  <dcterms:created xsi:type="dcterms:W3CDTF">2018-10-23T08:09:21Z</dcterms:created>
  <dcterms:modified xsi:type="dcterms:W3CDTF">2024-04-15T12:19:26Z</dcterms:modified>
</cp:coreProperties>
</file>