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90" d="100"/>
          <a:sy n="90" d="100"/>
        </p:scale>
        <p:origin x="72" y="-6582"/>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09.11.2022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09.11.2022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09.11.2022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09.11.2022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09.11.2022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09.11.2022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09.11.2022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09.11.2022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09.11.2022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09.11.2022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09.11.2022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09.11.2022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09.11.2022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6075101" y="1086033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a:t>
            </a:r>
          </a:p>
        </p:txBody>
      </p:sp>
      <p:cxnSp>
        <p:nvCxnSpPr>
          <p:cNvPr id="157" name="Прямая соединительная линия 156"/>
          <p:cNvCxnSpPr>
            <a:cxnSpLocks/>
            <a:stCxn id="204" idx="1"/>
            <a:endCxn id="149" idx="3"/>
          </p:cNvCxnSpPr>
          <p:nvPr/>
        </p:nvCxnSpPr>
        <p:spPr>
          <a:xfrm flipH="1">
            <a:off x="20670825" y="17267023"/>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3717213" y="1236816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a:t>
            </a:r>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21051571" y="167270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Интернациональный антивоенный фронт</a:t>
            </a:r>
          </a:p>
        </p:txBody>
      </p:sp>
      <p:sp>
        <p:nvSpPr>
          <p:cNvPr id="318" name="Прямоугольник 317">
            <a:extLst>
              <a:ext uri="{FF2B5EF4-FFF2-40B4-BE49-F238E27FC236}">
                <a16:creationId xmlns:a16="http://schemas.microsoft.com/office/drawing/2014/main" id="{1EFE5386-8F48-4331-B975-9356E5E55F01}"/>
              </a:ext>
            </a:extLst>
          </p:cNvPr>
          <p:cNvSpPr/>
          <p:nvPr/>
        </p:nvSpPr>
        <p:spPr>
          <a:xfrm>
            <a:off x="18554908" y="1521039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8555804" y="12330192"/>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Отменить закон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6075097" y="1521968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a:t>
            </a:r>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21034718" y="1521038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3717213" y="1521840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a:t>
            </a:r>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11257024" y="1236133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11065400" y="16735036"/>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Понижение пенсионного возраста</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8554907" y="167270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01" idx="0"/>
          </p:cNvCxnSpPr>
          <p:nvPr/>
        </p:nvCxnSpPr>
        <p:spPr>
          <a:xfrm rot="5400000">
            <a:off x="15740200" y="10975305"/>
            <a:ext cx="427832" cy="23578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144" idx="2"/>
            <a:endCxn id="258" idx="0"/>
          </p:cNvCxnSpPr>
          <p:nvPr/>
        </p:nvCxnSpPr>
        <p:spPr>
          <a:xfrm rot="5400000">
            <a:off x="14556448" y="16510779"/>
            <a:ext cx="431098" cy="63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144" idx="2"/>
            <a:endCxn id="147" idx="0"/>
          </p:cNvCxnSpPr>
          <p:nvPr/>
        </p:nvCxnSpPr>
        <p:spPr>
          <a:xfrm rot="5400000">
            <a:off x="13230951" y="15190814"/>
            <a:ext cx="436631" cy="26518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20687512" y="13805222"/>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8203056" y="13806318"/>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9394551" y="16508707"/>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20642882" y="15260375"/>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258" idx="2"/>
            <a:endCxn id="295" idx="0"/>
          </p:cNvCxnSpPr>
          <p:nvPr/>
        </p:nvCxnSpPr>
        <p:spPr>
          <a:xfrm rot="16200000" flipH="1">
            <a:off x="14594290" y="17984035"/>
            <a:ext cx="352240" cy="3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258" idx="2"/>
            <a:endCxn id="332" idx="0"/>
          </p:cNvCxnSpPr>
          <p:nvPr/>
        </p:nvCxnSpPr>
        <p:spPr>
          <a:xfrm rot="5400000">
            <a:off x="13264753" y="16658882"/>
            <a:ext cx="353449" cy="265469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2370697" y="1376614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Ленинскую молодую гвардию</a:t>
            </a:r>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7133060" y="11940333"/>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6075097" y="167270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Международное бюро революционного социалистического единства</a:t>
            </a:r>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8191015" y="17267023"/>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8154646" y="15268802"/>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31014577" y="1236829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49" name="Прямоугольник 48">
            <a:extLst>
              <a:ext uri="{FF2B5EF4-FFF2-40B4-BE49-F238E27FC236}">
                <a16:creationId xmlns:a16="http://schemas.microsoft.com/office/drawing/2014/main" id="{0279FD8D-0F03-4F3F-80DA-9057201BCC22}"/>
              </a:ext>
            </a:extLst>
          </p:cNvPr>
          <p:cNvSpPr/>
          <p:nvPr/>
        </p:nvSpPr>
        <p:spPr>
          <a:xfrm>
            <a:off x="0" y="-1049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50" name="Прямоугольник 49">
            <a:extLst>
              <a:ext uri="{FF2B5EF4-FFF2-40B4-BE49-F238E27FC236}">
                <a16:creationId xmlns:a16="http://schemas.microsoft.com/office/drawing/2014/main" id="{F1B439BE-3E91-43A2-B596-14476D4ABEE1}"/>
              </a:ext>
            </a:extLst>
          </p:cNvPr>
          <p:cNvSpPr/>
          <p:nvPr/>
        </p:nvSpPr>
        <p:spPr>
          <a:xfrm>
            <a:off x="2139514" y="-633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a:t>
            </a:r>
            <a:endParaRPr lang="ru-RU" sz="1400" dirty="0"/>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3528292" y="1086033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Торжество коммунистической партии</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8191019" y="11400333"/>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Прямоугольник 75">
            <a:extLst>
              <a:ext uri="{FF2B5EF4-FFF2-40B4-BE49-F238E27FC236}">
                <a16:creationId xmlns:a16="http://schemas.microsoft.com/office/drawing/2014/main" id="{366F5F6C-483B-4ACD-91D6-A9E691839C70}"/>
              </a:ext>
            </a:extLst>
          </p:cNvPr>
          <p:cNvSpPr/>
          <p:nvPr/>
        </p:nvSpPr>
        <p:spPr>
          <a:xfrm>
            <a:off x="23531381" y="1672868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6052710" y="167286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8500041" y="1672868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5647299" y="17268687"/>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8168628" y="17268687"/>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3531381" y="1966522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3531381" y="2269849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4773546" y="1814858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5040475" y="17357553"/>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6301139" y="17339053"/>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7524806" y="16115389"/>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7257876" y="1814858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8766971" y="17357554"/>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7543304" y="17376052"/>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9742205" y="1814858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30009135" y="17357554"/>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6049649" y="1965404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6186461" y="18729835"/>
            <a:ext cx="1845356" cy="30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4589340" y="17808689"/>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8500703" y="1966522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8718930" y="18825487"/>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9742205" y="2118185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7257876" y="2118185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4773546" y="2118185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4589340" y="20745220"/>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4992105" y="20342454"/>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6245651" y="20319898"/>
            <a:ext cx="447812" cy="12761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8315835" y="19228583"/>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30800164" y="19228583"/>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4586251" y="16292819"/>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363" idx="2"/>
            <a:endCxn id="172" idx="0"/>
          </p:cNvCxnSpPr>
          <p:nvPr/>
        </p:nvCxnSpPr>
        <p:spPr>
          <a:xfrm flipH="1">
            <a:off x="24586251" y="14881262"/>
            <a:ext cx="2482" cy="331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5630526" y="15248544"/>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6854190" y="14024879"/>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3528292" y="1521281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a:t>
            </a:r>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6057242" y="1521968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6057242" y="13790492"/>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8500041" y="152103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8496749" y="1236887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a:t>
            </a:r>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8496749" y="13798558"/>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a:t>
            </a:r>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6057242" y="1236816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3531381" y="1236134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19803731" y="2436591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8558458" y="1379631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a:t>
            </a:r>
          </a:p>
        </p:txBody>
      </p: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8178482" y="10894910"/>
            <a:ext cx="389859" cy="24807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4586251" y="11940333"/>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5636810" y="10889774"/>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6856208" y="9670375"/>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9554708" y="13448876"/>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9554708" y="14878558"/>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8164394" y="13829366"/>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8164147" y="12399931"/>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5677695" y="12352985"/>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9612867" y="14876317"/>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4594962" y="1086033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8305001" y="1521968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5644210" y="11400333"/>
            <a:ext cx="8950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46176565" y="156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4594963" y="137985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32155456" y="1521038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4594963" y="1520743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4594963"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32155456" y="137963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7115201" y="13448166"/>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7115201"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7031178" y="1379049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494164523"/>
              </p:ext>
            </p:extLst>
          </p:nvPr>
        </p:nvGraphicFramePr>
        <p:xfrm>
          <a:off x="46176565" y="29594"/>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8304291"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7002699"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3402935" y="1672702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6089647" y="12359587"/>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Комитет «Красная Испания»</a:t>
            </a: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46154708" y="312976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8305001" y="1814390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40721456" y="2118734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9599938" y="196540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40721456" y="12359582"/>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4259094" y="12402488"/>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4267255" y="13824719"/>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5652922" y="13448166"/>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6699866" y="12401221"/>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5652922" y="14878558"/>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5652921" y="11940333"/>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3648750" y="10364120"/>
            <a:ext cx="427958" cy="3580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7293669" y="10299584"/>
            <a:ext cx="427833" cy="3709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2663563" y="13737665"/>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291" idx="0"/>
          </p:cNvCxnSpPr>
          <p:nvPr/>
        </p:nvCxnSpPr>
        <p:spPr>
          <a:xfrm rot="16200000" flipH="1">
            <a:off x="33861363" y="13731890"/>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8506544" y="9086710"/>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16200000" flipH="1">
            <a:off x="39795361" y="18791507"/>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6075097" y="1814391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ПОУМ</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4888107" y="1966354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НРП</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5611300" y="18141789"/>
            <a:ext cx="1856522" cy="1186990"/>
          </a:xfrm>
          <a:prstGeom prst="bentConnector3">
            <a:avLst>
              <a:gd name="adj1" fmla="val 845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7133056" y="17807023"/>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6075097" y="21178912"/>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фашизма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18563949" y="2118185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a:t>
            </a:r>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7345402" y="10860333"/>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Переворот интернационалистических групп коммунистов</a:t>
            </a:r>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7352479" y="1672440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Курс на мировую революцию</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8594472" y="12359586"/>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a:t>
            </a:r>
            <a:endParaRPr lang="ru-RU" sz="500" dirty="0"/>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6101996" y="12359586"/>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a:t>
            </a:r>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4872671"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6106915" y="1522226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3630196" y="12357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4872671" y="167244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8590609" y="15218794"/>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 </a:t>
            </a:r>
            <a:r>
              <a:rPr lang="ru-RU" sz="200" dirty="0"/>
              <a:t>(Одной из самых любопытных черт гик-прессы было то значение, которое она придавала эсперанто-движению. Члены группы посвящали часть своего времени изучению эсперанто. Эсперанто-движение, безусловно, было очень сильным в 1920-х и 1930-х годах, особенно в Нидерландах, но оно имело интеллектуальный оттенок, несмотря на надежды некоторых на создание «пролетарского </a:t>
            </a:r>
            <a:r>
              <a:rPr lang="ru-RU" sz="200" dirty="0" err="1"/>
              <a:t>эсперантизма</a:t>
            </a:r>
            <a:r>
              <a:rPr lang="ru-RU" sz="200" dirty="0"/>
              <a:t>». Эта иллюзия была широко распространена среди советских коммунистов, которые видели в ней важное средство распространения своих идей на международном уровне. Это выражалось в огромной энергии, затраченной на перевод текстов на эсперанто. Была несколько наивная надежда, что, пропагандируя эсперанто, «язык мира»11, можно будет поощрять «интернационалистические тенденции» внутри пролетариата. Имея это в виду, между 1936 и 1939 годами журнал выпускал обзор на эсперанто: </a:t>
            </a:r>
            <a:r>
              <a:rPr lang="ru-RU" sz="200" dirty="0" err="1"/>
              <a:t>Klasbatalo</a:t>
            </a:r>
            <a:r>
              <a:rPr lang="ru-RU" sz="200" dirty="0"/>
              <a:t> («Классовая борьба»), орган теории и обсуждения проблем, стоящих перед новым рабочим движением. Эта попытка вскоре провалилась12ЭСПЕРА́НТОМеждународный язык, искусственно созданный на основе использования грамматических и лексических западноевропейских элементов.)</a:t>
            </a:r>
            <a:endParaRPr lang="ru-RU" sz="1400" dirty="0"/>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8615053" y="1815701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6109652"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41" name="Прямоугольник 240">
            <a:extLst>
              <a:ext uri="{FF2B5EF4-FFF2-40B4-BE49-F238E27FC236}">
                <a16:creationId xmlns:a16="http://schemas.microsoft.com/office/drawing/2014/main" id="{69D105F8-06E8-4874-9CC0-A720AA16198A}"/>
              </a:ext>
            </a:extLst>
          </p:cNvPr>
          <p:cNvSpPr/>
          <p:nvPr/>
        </p:nvSpPr>
        <p:spPr>
          <a:xfrm>
            <a:off x="11077905" y="-10493"/>
            <a:ext cx="8151236" cy="6249698"/>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200" dirty="0"/>
              <a:t>Другой элемент, очень представительный для политической жизни гика, Ян </a:t>
            </a:r>
            <a:r>
              <a:rPr lang="ru-RU" sz="1200" dirty="0" err="1"/>
              <a:t>Аппель</a:t>
            </a:r>
            <a:r>
              <a:rPr lang="ru-RU" sz="1200" dirty="0"/>
              <a:t>, проявлял большую активность в качестве активиста в группе. Как и Пауль </a:t>
            </a:r>
            <a:r>
              <a:rPr lang="ru-RU" sz="1200" dirty="0" err="1"/>
              <a:t>Маттик</a:t>
            </a:r>
            <a:r>
              <a:rPr lang="ru-RU" sz="1200" dirty="0"/>
              <a:t>, </a:t>
            </a:r>
            <a:r>
              <a:rPr lang="ru-RU" sz="1200" dirty="0" err="1"/>
              <a:t>Аппель</a:t>
            </a:r>
            <a:r>
              <a:rPr lang="ru-RU" sz="1200" dirty="0"/>
              <a:t> был одним из тех революционных рабочих, которые в середине 1920-х годов покинули Германию как по профессиональным, так и по политическим причинам и продолжали свою политическую деятельность в среде немецкой эмиграции. Ян </a:t>
            </a:r>
            <a:r>
              <a:rPr lang="ru-RU" sz="1200" dirty="0" err="1"/>
              <a:t>Аппель</a:t>
            </a:r>
            <a:r>
              <a:rPr lang="ru-RU" sz="1200" dirty="0"/>
              <a:t> (1890–1985; псевдонимы: Макс </a:t>
            </a:r>
            <a:r>
              <a:rPr lang="ru-RU" sz="1200" dirty="0" err="1"/>
              <a:t>Хемпель</a:t>
            </a:r>
            <a:r>
              <a:rPr lang="ru-RU" sz="1200" dirty="0"/>
              <a:t>, Ян </a:t>
            </a:r>
            <a:r>
              <a:rPr lang="ru-RU" sz="1200" dirty="0" err="1"/>
              <a:t>Арндт</a:t>
            </a:r>
            <a:r>
              <a:rPr lang="ru-RU" sz="1200" dirty="0"/>
              <a:t>, Ян </a:t>
            </a:r>
            <a:r>
              <a:rPr lang="ru-RU" sz="1200" dirty="0" err="1"/>
              <a:t>Вос</a:t>
            </a:r>
            <a:r>
              <a:rPr lang="ru-RU" sz="1200" dirty="0"/>
              <a:t>). Активен в СДП с 1908 года. Он проходил военную службу с 1911 по 1913 год, после чего служил солдатом на войне. В октябре 1917 демобилизован и направлен на работу в Гамбург рабочим на верфи. В октябре 1918 г. он созвал забастовку оружейников — «Наш лозунг был: «За мир!»». В ноябре он участвовал в качестве рабочего и революционного делегата в большой забастовке военно-морских верфей в Гамбурге. Член </a:t>
            </a:r>
            <a:r>
              <a:rPr lang="ru-RU" sz="1200" dirty="0" err="1"/>
              <a:t>Linksradikal</a:t>
            </a:r>
            <a:r>
              <a:rPr lang="ru-RU" sz="1200" dirty="0"/>
              <a:t> в 1917 г., он стал членом Союза Спартака в декабре 1918 г. В январе 1919 г., после того как в Берлине были убиты Роза Люксембург и Карл Либкнехт, он познакомился с Эрнстом Тельманом из УСДП, будущим председателем сталинской КПД. . Вскоре он выступил за создание фабричных организаций (</a:t>
            </a:r>
            <a:r>
              <a:rPr lang="ru-RU" sz="1200" dirty="0" err="1"/>
              <a:t>Betriebsorganisationen</a:t>
            </a:r>
            <a:r>
              <a:rPr lang="ru-RU" sz="1200" dirty="0"/>
              <a:t>), что привело к основанию </a:t>
            </a:r>
            <a:r>
              <a:rPr lang="ru-RU" sz="1200" dirty="0" err="1"/>
              <a:t>Allgemeine</a:t>
            </a:r>
            <a:r>
              <a:rPr lang="ru-RU" sz="1200" dirty="0"/>
              <a:t> </a:t>
            </a:r>
            <a:r>
              <a:rPr lang="ru-RU" sz="1200" dirty="0" err="1"/>
              <a:t>Arbeiter</a:t>
            </a:r>
            <a:r>
              <a:rPr lang="ru-RU" sz="1200" dirty="0"/>
              <a:t> </a:t>
            </a:r>
            <a:r>
              <a:rPr lang="ru-RU" sz="1200" dirty="0" err="1"/>
              <a:t>Union</a:t>
            </a:r>
            <a:r>
              <a:rPr lang="ru-RU" sz="1200" dirty="0"/>
              <a:t> </a:t>
            </a:r>
            <a:r>
              <a:rPr lang="ru-RU" sz="1200" dirty="0" err="1"/>
              <a:t>Deutschlands</a:t>
            </a:r>
            <a:r>
              <a:rPr lang="ru-RU" sz="1200" dirty="0"/>
              <a:t>, или </a:t>
            </a:r>
            <a:r>
              <a:rPr lang="ru-RU" sz="1200" dirty="0" err="1"/>
              <a:t>aaud</a:t>
            </a:r>
            <a:r>
              <a:rPr lang="ru-RU" sz="1200" dirty="0"/>
              <a:t>, и был одним из главных пропагандистов </a:t>
            </a:r>
            <a:r>
              <a:rPr lang="ru-RU" sz="1200" dirty="0" err="1"/>
              <a:t>aau</a:t>
            </a:r>
            <a:r>
              <a:rPr lang="ru-RU" sz="1200" dirty="0"/>
              <a:t>.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в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в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a:t>
            </a:r>
            <a:r>
              <a:rPr lang="ru-RU" sz="1200" dirty="0" err="1"/>
              <a:t>вКуксхафена</a:t>
            </a:r>
            <a:r>
              <a:rPr lang="ru-RU" sz="1200" dirty="0"/>
              <a:t> и Германа </a:t>
            </a:r>
            <a:r>
              <a:rPr lang="ru-RU" sz="1200" dirty="0" err="1"/>
              <a:t>Кнуфкена</a:t>
            </a:r>
            <a:r>
              <a:rPr lang="ru-RU" sz="1200" dirty="0"/>
              <a:t> (1893-1976), он угнал рыбацкую лодку «Сенатор Шредер», чтобы добраться до Мурманска. Поговорив с Зиновьевым в Ленинграде, он отправился в Москву. Вместе с Юнгом и Германом </a:t>
            </a:r>
            <a:r>
              <a:rPr lang="ru-RU" sz="1200" dirty="0" err="1"/>
              <a:t>Кнуфкеном</a:t>
            </a:r>
            <a:r>
              <a:rPr lang="ru-RU" sz="1200" dirty="0"/>
              <a:t> его вскоре принял сам Ленин. По его </a:t>
            </a:r>
            <a:r>
              <a:rPr lang="ru-RU" sz="1200" dirty="0" err="1"/>
              <a:t>словам:«Ленин</a:t>
            </a:r>
            <a:r>
              <a:rPr lang="ru-RU" sz="1200" dirty="0"/>
              <a:t>, конечно, выступал против нашей и </a:t>
            </a:r>
            <a:r>
              <a:rPr lang="ru-RU" sz="1200" dirty="0" err="1"/>
              <a:t>капд</a:t>
            </a:r>
            <a:r>
              <a:rPr lang="ru-RU" sz="1200" dirty="0"/>
              <a:t>-точки зрения. В ходе второго приема, немного позже, он дал нам свой ответ. Это он сделал, читая до пределов этой среды. Как и Пол </a:t>
            </a:r>
            <a:r>
              <a:rPr lang="ru-RU" sz="1200" dirty="0" err="1"/>
              <a:t>Маттик</a:t>
            </a:r>
            <a:r>
              <a:rPr lang="ru-RU" sz="1200" dirty="0"/>
              <a:t>, Ян </a:t>
            </a:r>
            <a:r>
              <a:rPr lang="ru-RU" sz="1200" dirty="0" err="1"/>
              <a:t>Аппель</a:t>
            </a:r>
            <a:r>
              <a:rPr lang="ru-RU" sz="1200" dirty="0"/>
              <a:t> был членом </a:t>
            </a:r>
            <a:r>
              <a:rPr lang="ru-RU" sz="1200" dirty="0" err="1"/>
              <a:t>капд</a:t>
            </a:r>
            <a:r>
              <a:rPr lang="ru-RU" sz="1200" dirty="0"/>
              <a:t>. Он был одним из ее основателей, представляя партию на </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4880350"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 </a:t>
            </a:r>
            <a:r>
              <a:rPr lang="ru-RU" sz="300" dirty="0"/>
              <a:t>(- Датская кап д, существовавшая с середины 20-х годов, в 1930 г. стала Группой интернациональных коммунистов (гик)46) 1931 г., ежемесячный журнал </a:t>
            </a:r>
            <a:r>
              <a:rPr lang="ru-RU" sz="300" dirty="0" err="1"/>
              <a:t>Marxistisk</a:t>
            </a:r>
            <a:r>
              <a:rPr lang="ru-RU" sz="300" dirty="0"/>
              <a:t> </a:t>
            </a:r>
            <a:r>
              <a:rPr lang="ru-RU" sz="300" dirty="0" err="1"/>
              <a:t>Arbejder-Politik</a:t>
            </a:r>
            <a:r>
              <a:rPr lang="ru-RU" sz="300" dirty="0"/>
              <a:t> («Марксистская рабочая политика»). Группа состояла из 12 членов и имела связи с оппозицией внутри датского Ц. с.47 Ее ориентация была строго советской, так как она отвергала любую партию. Его призывы ко «всеобщей забастовке» и «прямым действиям» даже обнаруживают сходство с анархистским течением, несколько далеким от советского коммунизма.</a:t>
            </a:r>
            <a:endParaRPr lang="ru-RU" sz="1400" dirty="0"/>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7352479" y="1966889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 </a:t>
            </a:r>
            <a:r>
              <a:rPr lang="ru-RU" sz="400" dirty="0"/>
              <a:t>(- Левые коммунисты Венгрии (</a:t>
            </a:r>
            <a:r>
              <a:rPr lang="ru-RU" sz="400" dirty="0" err="1"/>
              <a:t>mbksz</a:t>
            </a:r>
            <a:r>
              <a:rPr lang="ru-RU" sz="400" dirty="0"/>
              <a:t>) работали в тяжелых условиях. Группа была нелегальной и столкнулась с преследованием со стороны полиции, фашистских групп и организаций компартии и социал-демократии48. Их пропаганда нашла отклик в небольших фракциях </a:t>
            </a:r>
            <a:r>
              <a:rPr lang="ru-RU" sz="400" dirty="0" err="1"/>
              <a:t>сп</a:t>
            </a:r>
            <a:r>
              <a:rPr lang="ru-RU" sz="400" dirty="0"/>
              <a:t> и компартии. В советском коммунистическом движении </a:t>
            </a:r>
            <a:r>
              <a:rPr lang="ru-RU" sz="400" dirty="0" err="1"/>
              <a:t>mbksz</a:t>
            </a:r>
            <a:r>
              <a:rPr lang="ru-RU" sz="400" dirty="0"/>
              <a:t>, безусловно, была группой, которая больше всего настаивала на срочной международной перегруппировке существующих сил.)</a:t>
            </a:r>
            <a:endParaRPr lang="ru-RU" sz="1400" dirty="0"/>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9461320" y="11400333"/>
            <a:ext cx="66137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7572032" y="11528256"/>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9851992"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6364763" y="13005454"/>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15" idx="2"/>
            <a:endCxn id="226" idx="0"/>
          </p:cNvCxnSpPr>
          <p:nvPr/>
        </p:nvCxnSpPr>
        <p:spPr>
          <a:xfrm rot="5400000">
            <a:off x="6337334" y="10291154"/>
            <a:ext cx="416849" cy="3715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8818270" y="11525424"/>
            <a:ext cx="419253" cy="1249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7613135" y="17358879"/>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6339083" y="18835408"/>
            <a:ext cx="427755" cy="1229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7572668" y="18831124"/>
            <a:ext cx="432713"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10078022" y="18832008"/>
            <a:ext cx="426918" cy="1236939"/>
          </a:xfrm>
          <a:prstGeom prst="bentConnector3">
            <a:avLst>
              <a:gd name="adj1" fmla="val 539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8865417" y="17349423"/>
            <a:ext cx="352617"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9844836" y="13798558"/>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a:t>
            </a:r>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5400000">
            <a:off x="8760896" y="14327259"/>
            <a:ext cx="1779208" cy="38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6107273"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(Во-вторых, «</a:t>
            </a:r>
            <a:r>
              <a:rPr lang="ru-RU" sz="300" dirty="0" err="1"/>
              <a:t>советничество</a:t>
            </a:r>
            <a:r>
              <a:rPr lang="ru-RU" sz="300" dirty="0"/>
              <a:t>» есть отрицательная реакция революционных групп на опыт русской революции. Это было отвергнуто как «буржуазная революция», главной социальной силой которой было крестьянство и которая могла закончиться только государственным капитализмом. Отрицание русской революции привело к ретроспективному отождествлению большевизма 1917 года и сталинизма 1927 года. Не видя в русской революции ничего, кроме ее окончательного вырождения, «советизм» ассимилировал любую рабочую революцию, возглавляемую одной или несколькими революционными партиями с «буржуазная революция», подменяющая собой власть рабочих советов.)</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8605369"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7393290" y="19010502"/>
            <a:ext cx="2044358" cy="2495717"/>
          </a:xfrm>
          <a:prstGeom prst="bentConnector3">
            <a:avLst>
              <a:gd name="adj1" fmla="val 1061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flipH="1">
            <a:off x="7165232" y="19236182"/>
            <a:ext cx="2379" cy="20443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2396665" y="16735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 </a:t>
            </a:r>
            <a:r>
              <a:rPr lang="ru-RU" sz="500" dirty="0"/>
              <a:t>(Наконец, советизм был «</a:t>
            </a:r>
            <a:r>
              <a:rPr lang="ru-RU" sz="500" dirty="0" err="1"/>
              <a:t>экономистической</a:t>
            </a:r>
            <a:r>
              <a:rPr lang="ru-RU" sz="500" dirty="0"/>
              <a:t>» теорией. Учитывая, что классовая борьба пролетариата была по существу экономической, он рассматривал революционный процесс как вопрос о форме экономического управления пролетариатом, в стачечных комитетах, комитетах безработных и рабочих советах. Первопричиной революции было господство пролетариата над производительными силами. Для </a:t>
            </a:r>
            <a:r>
              <a:rPr lang="ru-RU" sz="500" dirty="0" err="1"/>
              <a:t>советничества</a:t>
            </a:r>
            <a:r>
              <a:rPr lang="ru-RU" sz="500" dirty="0"/>
              <a:t> «диктатура пролетариата» была скорее экономической, чем политической.¬¬)</a:t>
            </a:r>
            <a:endParaRPr lang="ru-RU" sz="1400" dirty="0"/>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5400000">
            <a:off x="5093366" y="14663527"/>
            <a:ext cx="432767" cy="37102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8" name="Прямоугольник 257">
            <a:extLst>
              <a:ext uri="{FF2B5EF4-FFF2-40B4-BE49-F238E27FC236}">
                <a16:creationId xmlns:a16="http://schemas.microsoft.com/office/drawing/2014/main" id="{8CE32021-A14C-4A8F-B8AE-7B6E05598AAA}"/>
              </a:ext>
            </a:extLst>
          </p:cNvPr>
          <p:cNvSpPr/>
          <p:nvPr/>
        </p:nvSpPr>
        <p:spPr>
          <a:xfrm>
            <a:off x="13710863" y="1672950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sp>
        <p:nvSpPr>
          <p:cNvPr id="274" name="Прямоугольник 273">
            <a:extLst>
              <a:ext uri="{FF2B5EF4-FFF2-40B4-BE49-F238E27FC236}">
                <a16:creationId xmlns:a16="http://schemas.microsoft.com/office/drawing/2014/main" id="{5D1E1E5F-FCA0-45CF-A25C-A85FEE1B72D2}"/>
              </a:ext>
            </a:extLst>
          </p:cNvPr>
          <p:cNvSpPr/>
          <p:nvPr/>
        </p:nvSpPr>
        <p:spPr>
          <a:xfrm>
            <a:off x="3634668"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a:p>
            <a:pPr algn="ctr"/>
            <a:r>
              <a:rPr lang="ru-RU" sz="200" dirty="0"/>
              <a:t>(Но как добиться «уравнительного» распределения общественного продукта? Явно не простыми юридическими мерами: национализацией, «социализацией» или различными формами захвата частной собственности государством. Согласно GIC, решение заключалось в исчислении издержек производства с точки зрения рабочего времени, затраченного на предприятиях, по отношению к количеству созданных общественных благ. Конечно, в зависимости от соответствующей производительности различных предприятий для одного и того же продукта количество требуемого труда будет неодинаковым. Для решения этой задачи достаточно было бы вычислить среднее общественное рабочее время для каждого продукта. Количество труда, затраченного на наиболее производительных предприятиях, выше среднего общественного уровня, будет отнесено к общему фонду. Это поднимет менее производительные предприятия на общий уровень. В то же время это послужило бы осуществлению технического прогресса, необходимого для развития производительности на предприятиях данного сектора, чтобы сократить среднее время производства.)</a:t>
            </a:r>
            <a:endParaRPr lang="ru-RU" sz="1200" dirty="0"/>
          </a:p>
        </p:txBody>
      </p:sp>
      <p:cxnSp>
        <p:nvCxnSpPr>
          <p:cNvPr id="275" name="Соединительная линия уступом 175">
            <a:extLst>
              <a:ext uri="{FF2B5EF4-FFF2-40B4-BE49-F238E27FC236}">
                <a16:creationId xmlns:a16="http://schemas.microsoft.com/office/drawing/2014/main" id="{97D1A5C1-207F-432A-A844-830341D9BA10}"/>
              </a:ext>
            </a:extLst>
          </p:cNvPr>
          <p:cNvCxnSpPr>
            <a:cxnSpLocks/>
            <a:stCxn id="228" idx="2"/>
            <a:endCxn id="274" idx="0"/>
          </p:cNvCxnSpPr>
          <p:nvPr/>
        </p:nvCxnSpPr>
        <p:spPr>
          <a:xfrm rot="5400000">
            <a:off x="5135740" y="17361291"/>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01598FEA-CB9E-4EEF-88DB-068A0A31815C}"/>
              </a:ext>
            </a:extLst>
          </p:cNvPr>
          <p:cNvCxnSpPr>
            <a:cxnSpLocks/>
            <a:stCxn id="271" idx="2"/>
            <a:endCxn id="274" idx="0"/>
          </p:cNvCxnSpPr>
          <p:nvPr/>
        </p:nvCxnSpPr>
        <p:spPr>
          <a:xfrm rot="16200000" flipH="1">
            <a:off x="3903052" y="17366607"/>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9" name="Прямоугольник 278">
            <a:extLst>
              <a:ext uri="{FF2B5EF4-FFF2-40B4-BE49-F238E27FC236}">
                <a16:creationId xmlns:a16="http://schemas.microsoft.com/office/drawing/2014/main" id="{0C4694C5-749F-402D-A951-85810A1B5385}"/>
              </a:ext>
            </a:extLst>
          </p:cNvPr>
          <p:cNvSpPr/>
          <p:nvPr/>
        </p:nvSpPr>
        <p:spPr>
          <a:xfrm>
            <a:off x="6107272" y="227862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sp>
        <p:nvSpPr>
          <p:cNvPr id="281" name="Прямоугольник 280">
            <a:extLst>
              <a:ext uri="{FF2B5EF4-FFF2-40B4-BE49-F238E27FC236}">
                <a16:creationId xmlns:a16="http://schemas.microsoft.com/office/drawing/2014/main" id="{96A31DCE-39B9-453E-9F02-5B01DA781995}"/>
              </a:ext>
            </a:extLst>
          </p:cNvPr>
          <p:cNvSpPr/>
          <p:nvPr/>
        </p:nvSpPr>
        <p:spPr>
          <a:xfrm>
            <a:off x="8605619" y="2278406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cxnSp>
        <p:nvCxnSpPr>
          <p:cNvPr id="282" name="Прямая соединительная линия 281">
            <a:extLst>
              <a:ext uri="{FF2B5EF4-FFF2-40B4-BE49-F238E27FC236}">
                <a16:creationId xmlns:a16="http://schemas.microsoft.com/office/drawing/2014/main" id="{A901927B-EBD2-4598-9632-24B7F69C3EDE}"/>
              </a:ext>
            </a:extLst>
          </p:cNvPr>
          <p:cNvCxnSpPr>
            <a:cxnSpLocks/>
            <a:stCxn id="281" idx="1"/>
            <a:endCxn id="279" idx="3"/>
          </p:cNvCxnSpPr>
          <p:nvPr/>
        </p:nvCxnSpPr>
        <p:spPr>
          <a:xfrm flipH="1">
            <a:off x="8223190" y="23324061"/>
            <a:ext cx="382429" cy="2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Соединительная линия уступом 175">
            <a:extLst>
              <a:ext uri="{FF2B5EF4-FFF2-40B4-BE49-F238E27FC236}">
                <a16:creationId xmlns:a16="http://schemas.microsoft.com/office/drawing/2014/main" id="{5641AF67-CD83-4B56-BF93-4C176D04FF4D}"/>
              </a:ext>
            </a:extLst>
          </p:cNvPr>
          <p:cNvCxnSpPr>
            <a:cxnSpLocks/>
            <a:stCxn id="267" idx="2"/>
            <a:endCxn id="279" idx="0"/>
          </p:cNvCxnSpPr>
          <p:nvPr/>
        </p:nvCxnSpPr>
        <p:spPr>
          <a:xfrm rot="5400000">
            <a:off x="6952401" y="22573371"/>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C0BF80A7-5374-4D59-8DC7-C03A2415EB6A}"/>
              </a:ext>
            </a:extLst>
          </p:cNvPr>
          <p:cNvCxnSpPr>
            <a:cxnSpLocks/>
            <a:stCxn id="267" idx="2"/>
            <a:endCxn id="281" idx="0"/>
          </p:cNvCxnSpPr>
          <p:nvPr/>
        </p:nvCxnSpPr>
        <p:spPr>
          <a:xfrm rot="16200000" flipH="1">
            <a:off x="8202645" y="21323127"/>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id="{C4CA4000-C9A8-4EF7-975A-AFD8B1671C65}"/>
              </a:ext>
            </a:extLst>
          </p:cNvPr>
          <p:cNvCxnSpPr>
            <a:cxnSpLocks/>
            <a:stCxn id="268" idx="2"/>
            <a:endCxn id="281" idx="0"/>
          </p:cNvCxnSpPr>
          <p:nvPr/>
        </p:nvCxnSpPr>
        <p:spPr>
          <a:xfrm rot="16200000" flipH="1">
            <a:off x="9451693" y="22572175"/>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id="{B736EE64-0BA9-4EA9-A0A5-C6F4012EB554}"/>
              </a:ext>
            </a:extLst>
          </p:cNvPr>
          <p:cNvCxnSpPr>
            <a:cxnSpLocks/>
            <a:stCxn id="268" idx="2"/>
            <a:endCxn id="279" idx="0"/>
          </p:cNvCxnSpPr>
          <p:nvPr/>
        </p:nvCxnSpPr>
        <p:spPr>
          <a:xfrm rot="5400000">
            <a:off x="8201449" y="21324323"/>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90" name="Прямоугольник 289">
            <a:extLst>
              <a:ext uri="{FF2B5EF4-FFF2-40B4-BE49-F238E27FC236}">
                <a16:creationId xmlns:a16="http://schemas.microsoft.com/office/drawing/2014/main" id="{41F99281-0E58-4EED-9F65-7053DED82811}"/>
              </a:ext>
            </a:extLst>
          </p:cNvPr>
          <p:cNvSpPr/>
          <p:nvPr/>
        </p:nvSpPr>
        <p:spPr>
          <a:xfrm>
            <a:off x="1106154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endParaRPr lang="ru-RU" sz="1100" dirty="0"/>
          </a:p>
        </p:txBody>
      </p:sp>
      <p:sp>
        <p:nvSpPr>
          <p:cNvPr id="294" name="Прямоугольник 293">
            <a:extLst>
              <a:ext uri="{FF2B5EF4-FFF2-40B4-BE49-F238E27FC236}">
                <a16:creationId xmlns:a16="http://schemas.microsoft.com/office/drawing/2014/main" id="{319BEC0C-414B-45F4-8C35-57446DEFE30B}"/>
              </a:ext>
            </a:extLst>
          </p:cNvPr>
          <p:cNvSpPr/>
          <p:nvPr/>
        </p:nvSpPr>
        <p:spPr>
          <a:xfrm>
            <a:off x="16092038" y="1379631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a:t>
            </a:r>
          </a:p>
        </p:txBody>
      </p:sp>
      <p:sp>
        <p:nvSpPr>
          <p:cNvPr id="295" name="Прямоугольник 294">
            <a:extLst>
              <a:ext uri="{FF2B5EF4-FFF2-40B4-BE49-F238E27FC236}">
                <a16:creationId xmlns:a16="http://schemas.microsoft.com/office/drawing/2014/main" id="{53A84056-65C4-432C-96EC-26E032F1287F}"/>
              </a:ext>
            </a:extLst>
          </p:cNvPr>
          <p:cNvSpPr/>
          <p:nvPr/>
        </p:nvSpPr>
        <p:spPr>
          <a:xfrm>
            <a:off x="13714039" y="1816174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a:t>
            </a:r>
            <a:endParaRPr lang="ru-RU" sz="500" dirty="0"/>
          </a:p>
        </p:txBody>
      </p:sp>
      <p:sp>
        <p:nvSpPr>
          <p:cNvPr id="297" name="Прямоугольник 296">
            <a:extLst>
              <a:ext uri="{FF2B5EF4-FFF2-40B4-BE49-F238E27FC236}">
                <a16:creationId xmlns:a16="http://schemas.microsoft.com/office/drawing/2014/main" id="{57B620A3-529A-4019-9F9E-A5A4695F4D4F}"/>
              </a:ext>
            </a:extLst>
          </p:cNvPr>
          <p:cNvSpPr/>
          <p:nvPr/>
        </p:nvSpPr>
        <p:spPr>
          <a:xfrm>
            <a:off x="21034718" y="21178912"/>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a:t>
            </a:r>
          </a:p>
        </p:txBody>
      </p:sp>
      <p:cxnSp>
        <p:nvCxnSpPr>
          <p:cNvPr id="298" name="Прямая соединительная линия 297">
            <a:extLst>
              <a:ext uri="{FF2B5EF4-FFF2-40B4-BE49-F238E27FC236}">
                <a16:creationId xmlns:a16="http://schemas.microsoft.com/office/drawing/2014/main" id="{CC9B1AD9-FF0E-47B4-A9AD-6ABFCF54A2C9}"/>
              </a:ext>
            </a:extLst>
          </p:cNvPr>
          <p:cNvCxnSpPr>
            <a:cxnSpLocks/>
            <a:stCxn id="297" idx="1"/>
            <a:endCxn id="218" idx="3"/>
          </p:cNvCxnSpPr>
          <p:nvPr/>
        </p:nvCxnSpPr>
        <p:spPr>
          <a:xfrm flipH="1">
            <a:off x="20679867" y="21718912"/>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id="{3850F45C-FF73-430F-9FA4-45FAE8CD445A}"/>
              </a:ext>
            </a:extLst>
          </p:cNvPr>
          <p:cNvCxnSpPr>
            <a:cxnSpLocks/>
            <a:stCxn id="168" idx="2"/>
            <a:endCxn id="294" idx="0"/>
          </p:cNvCxnSpPr>
          <p:nvPr/>
        </p:nvCxnSpPr>
        <p:spPr>
          <a:xfrm>
            <a:off x="17147606" y="13439587"/>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id="{1C51722E-DFBB-47C4-B43B-CDD46E7402D0}"/>
              </a:ext>
            </a:extLst>
          </p:cNvPr>
          <p:cNvSpPr/>
          <p:nvPr/>
        </p:nvSpPr>
        <p:spPr>
          <a:xfrm>
            <a:off x="17314357" y="1965927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a:t>
            </a:r>
          </a:p>
        </p:txBody>
      </p:sp>
      <p:cxnSp>
        <p:nvCxnSpPr>
          <p:cNvPr id="306" name="Соединительная линия уступом 175">
            <a:extLst>
              <a:ext uri="{FF2B5EF4-FFF2-40B4-BE49-F238E27FC236}">
                <a16:creationId xmlns:a16="http://schemas.microsoft.com/office/drawing/2014/main" id="{BD84A41E-54B0-476E-81CC-CF802B4F12DC}"/>
              </a:ext>
            </a:extLst>
          </p:cNvPr>
          <p:cNvCxnSpPr>
            <a:cxnSpLocks/>
            <a:stCxn id="40" idx="2"/>
            <a:endCxn id="305" idx="0"/>
          </p:cNvCxnSpPr>
          <p:nvPr/>
        </p:nvCxnSpPr>
        <p:spPr>
          <a:xfrm rot="16200000" flipH="1">
            <a:off x="16826559" y="18113520"/>
            <a:ext cx="1852254" cy="123926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2C5CD2A0-A9F5-4204-B6A9-BBC906BC7F11}"/>
              </a:ext>
            </a:extLst>
          </p:cNvPr>
          <p:cNvCxnSpPr>
            <a:cxnSpLocks/>
            <a:stCxn id="149" idx="2"/>
            <a:endCxn id="305" idx="0"/>
          </p:cNvCxnSpPr>
          <p:nvPr/>
        </p:nvCxnSpPr>
        <p:spPr>
          <a:xfrm rot="5400000">
            <a:off x="18066464" y="18112875"/>
            <a:ext cx="1852254" cy="124055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0BBC7EC6-A675-4EB1-A800-FE7ADDB7F2DD}"/>
              </a:ext>
            </a:extLst>
          </p:cNvPr>
          <p:cNvCxnSpPr>
            <a:cxnSpLocks/>
            <a:stCxn id="305" idx="2"/>
            <a:endCxn id="217" idx="0"/>
          </p:cNvCxnSpPr>
          <p:nvPr/>
        </p:nvCxnSpPr>
        <p:spPr>
          <a:xfrm rot="5400000">
            <a:off x="17532869" y="20339464"/>
            <a:ext cx="439635" cy="1239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id="{7F18A57D-31FC-44EB-A078-A1A8689AEA69}"/>
              </a:ext>
            </a:extLst>
          </p:cNvPr>
          <p:cNvCxnSpPr>
            <a:cxnSpLocks/>
            <a:stCxn id="305" idx="2"/>
            <a:endCxn id="218" idx="0"/>
          </p:cNvCxnSpPr>
          <p:nvPr/>
        </p:nvCxnSpPr>
        <p:spPr>
          <a:xfrm rot="16200000" flipH="1">
            <a:off x="18775823" y="20335770"/>
            <a:ext cx="442578" cy="124959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id="{13945B1E-E908-4C50-88AA-B0044029FB3C}"/>
              </a:ext>
            </a:extLst>
          </p:cNvPr>
          <p:cNvCxnSpPr>
            <a:cxnSpLocks/>
            <a:stCxn id="376" idx="2"/>
            <a:endCxn id="218" idx="0"/>
          </p:cNvCxnSpPr>
          <p:nvPr/>
        </p:nvCxnSpPr>
        <p:spPr>
          <a:xfrm rot="5400000">
            <a:off x="20018034" y="20352770"/>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id="{8F0FF5D0-B0EE-4970-961F-7390DD0FB8F4}"/>
              </a:ext>
            </a:extLst>
          </p:cNvPr>
          <p:cNvSpPr/>
          <p:nvPr/>
        </p:nvSpPr>
        <p:spPr>
          <a:xfrm>
            <a:off x="11056173" y="18162952"/>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endParaRPr lang="ru-RU" sz="500" dirty="0"/>
          </a:p>
        </p:txBody>
      </p:sp>
      <p:cxnSp>
        <p:nvCxnSpPr>
          <p:cNvPr id="335" name="Соединительная линия уступом 175">
            <a:extLst>
              <a:ext uri="{FF2B5EF4-FFF2-40B4-BE49-F238E27FC236}">
                <a16:creationId xmlns:a16="http://schemas.microsoft.com/office/drawing/2014/main" id="{E4CFBE39-C213-4C2E-B1D7-C3C394522351}"/>
              </a:ext>
            </a:extLst>
          </p:cNvPr>
          <p:cNvCxnSpPr>
            <a:cxnSpLocks/>
            <a:stCxn id="264" idx="2"/>
            <a:endCxn id="290" idx="0"/>
          </p:cNvCxnSpPr>
          <p:nvPr/>
        </p:nvCxnSpPr>
        <p:spPr>
          <a:xfrm rot="16200000" flipH="1">
            <a:off x="11345234" y="14436118"/>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99BDF598-CF90-47BB-9D27-01B165BCDDE0}"/>
              </a:ext>
            </a:extLst>
          </p:cNvPr>
          <p:cNvCxnSpPr>
            <a:cxnSpLocks/>
            <a:stCxn id="295" idx="1"/>
            <a:endCxn id="332" idx="3"/>
          </p:cNvCxnSpPr>
          <p:nvPr/>
        </p:nvCxnSpPr>
        <p:spPr>
          <a:xfrm flipH="1">
            <a:off x="13172091" y="18701743"/>
            <a:ext cx="541948" cy="120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id="{BA5D00AA-272F-444A-840D-DFF99FA60D57}"/>
              </a:ext>
            </a:extLst>
          </p:cNvPr>
          <p:cNvCxnSpPr>
            <a:cxnSpLocks/>
            <a:stCxn id="126" idx="2"/>
            <a:endCxn id="146" idx="0"/>
          </p:cNvCxnSpPr>
          <p:nvPr/>
        </p:nvCxnSpPr>
        <p:spPr>
          <a:xfrm rot="5400000">
            <a:off x="14513519" y="9741798"/>
            <a:ext cx="421006" cy="48180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id="{0B2526B9-2FD1-4C7F-9A1B-D4D2FE8B7C72}"/>
              </a:ext>
            </a:extLst>
          </p:cNvPr>
          <p:cNvCxnSpPr>
            <a:cxnSpLocks/>
            <a:stCxn id="146" idx="2"/>
            <a:endCxn id="188" idx="0"/>
          </p:cNvCxnSpPr>
          <p:nvPr/>
        </p:nvCxnSpPr>
        <p:spPr>
          <a:xfrm rot="16200000" flipH="1">
            <a:off x="12709418" y="13046903"/>
            <a:ext cx="324802" cy="11136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1363849F-E0C3-421F-9D88-68EA16D8AFC4}"/>
              </a:ext>
            </a:extLst>
          </p:cNvPr>
          <p:cNvCxnSpPr>
            <a:cxnSpLocks/>
            <a:stCxn id="201" idx="2"/>
            <a:endCxn id="188" idx="0"/>
          </p:cNvCxnSpPr>
          <p:nvPr/>
        </p:nvCxnSpPr>
        <p:spPr>
          <a:xfrm rot="5400000">
            <a:off x="13942926" y="12933895"/>
            <a:ext cx="317976" cy="13465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id="{38C62C2E-4A61-4182-961F-4B62E9B7B877}"/>
              </a:ext>
            </a:extLst>
          </p:cNvPr>
          <p:cNvCxnSpPr>
            <a:cxnSpLocks/>
            <a:stCxn id="225" idx="2"/>
            <a:endCxn id="219" idx="0"/>
          </p:cNvCxnSpPr>
          <p:nvPr/>
        </p:nvCxnSpPr>
        <p:spPr>
          <a:xfrm rot="16200000" flipH="1">
            <a:off x="7576590" y="15890553"/>
            <a:ext cx="422133" cy="12455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18696A58-4F8F-4035-BF94-6BB86515181D}"/>
              </a:ext>
            </a:extLst>
          </p:cNvPr>
          <p:cNvCxnSpPr>
            <a:cxnSpLocks/>
            <a:stCxn id="231" idx="2"/>
            <a:endCxn id="219" idx="0"/>
          </p:cNvCxnSpPr>
          <p:nvPr/>
        </p:nvCxnSpPr>
        <p:spPr>
          <a:xfrm rot="5400000">
            <a:off x="8816699" y="15892533"/>
            <a:ext cx="425608" cy="12381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id="{3115E210-8BC8-4A2F-8460-925EB7F9EB57}"/>
              </a:ext>
            </a:extLst>
          </p:cNvPr>
          <p:cNvSpPr/>
          <p:nvPr/>
        </p:nvSpPr>
        <p:spPr>
          <a:xfrm>
            <a:off x="19789160" y="1966889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id="{E6D7CE8B-341A-4273-A00F-4C09E1226349}"/>
              </a:ext>
            </a:extLst>
          </p:cNvPr>
          <p:cNvSpPr/>
          <p:nvPr/>
        </p:nvSpPr>
        <p:spPr>
          <a:xfrm>
            <a:off x="16089647" y="769134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22</a:t>
            </a:r>
          </a:p>
        </p:txBody>
      </p:sp>
      <p:sp>
        <p:nvSpPr>
          <p:cNvPr id="380" name="Прямоугольник 379">
            <a:extLst>
              <a:ext uri="{FF2B5EF4-FFF2-40B4-BE49-F238E27FC236}">
                <a16:creationId xmlns:a16="http://schemas.microsoft.com/office/drawing/2014/main" id="{C3578026-37F7-4361-A528-E7E2C06E903A}"/>
              </a:ext>
            </a:extLst>
          </p:cNvPr>
          <p:cNvSpPr/>
          <p:nvPr/>
        </p:nvSpPr>
        <p:spPr>
          <a:xfrm>
            <a:off x="17311702" y="2269849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id="{0AE2A160-168F-4801-95FE-29AF83F6F576}"/>
              </a:ext>
            </a:extLst>
          </p:cNvPr>
          <p:cNvCxnSpPr>
            <a:cxnSpLocks/>
            <a:stCxn id="305" idx="2"/>
            <a:endCxn id="380" idx="0"/>
          </p:cNvCxnSpPr>
          <p:nvPr/>
        </p:nvCxnSpPr>
        <p:spPr>
          <a:xfrm flipH="1">
            <a:off x="18369661" y="20739277"/>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C2EC02FA-C4DD-4552-B706-2C4E31FE729A}"/>
              </a:ext>
            </a:extLst>
          </p:cNvPr>
          <p:cNvSpPr/>
          <p:nvPr/>
        </p:nvSpPr>
        <p:spPr>
          <a:xfrm>
            <a:off x="18563948" y="1814932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id="{71792DA2-EA28-476C-98DE-57A51A1CAB84}"/>
              </a:ext>
            </a:extLst>
          </p:cNvPr>
          <p:cNvCxnSpPr>
            <a:cxnSpLocks/>
            <a:stCxn id="149" idx="2"/>
            <a:endCxn id="384" idx="0"/>
          </p:cNvCxnSpPr>
          <p:nvPr/>
        </p:nvCxnSpPr>
        <p:spPr>
          <a:xfrm>
            <a:off x="19612866" y="17807023"/>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id="{5D3AA5B2-9D9A-4BD6-BE2B-709C08EED07F}"/>
              </a:ext>
            </a:extLst>
          </p:cNvPr>
          <p:cNvCxnSpPr>
            <a:cxnSpLocks/>
            <a:stCxn id="149" idx="2"/>
            <a:endCxn id="376" idx="0"/>
          </p:cNvCxnSpPr>
          <p:nvPr/>
        </p:nvCxnSpPr>
        <p:spPr>
          <a:xfrm rot="16200000" flipH="1">
            <a:off x="19299056" y="18120832"/>
            <a:ext cx="1861872" cy="1234253"/>
          </a:xfrm>
          <a:prstGeom prst="bentConnector3">
            <a:avLst>
              <a:gd name="adj1" fmla="val 7997"/>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id="{734FDF37-F3DE-4897-B5E5-2286F0528DD7}"/>
              </a:ext>
            </a:extLst>
          </p:cNvPr>
          <p:cNvCxnSpPr>
            <a:cxnSpLocks/>
            <a:stCxn id="418" idx="2"/>
            <a:endCxn id="376" idx="0"/>
          </p:cNvCxnSpPr>
          <p:nvPr/>
        </p:nvCxnSpPr>
        <p:spPr>
          <a:xfrm rot="5400000">
            <a:off x="21285529" y="18844894"/>
            <a:ext cx="385592" cy="12624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id="{E5140E8F-D2E8-4B8D-9EC8-8EF6D884842A}"/>
              </a:ext>
            </a:extLst>
          </p:cNvPr>
          <p:cNvCxnSpPr>
            <a:cxnSpLocks/>
            <a:stCxn id="376" idx="2"/>
            <a:endCxn id="297" idx="0"/>
          </p:cNvCxnSpPr>
          <p:nvPr/>
        </p:nvCxnSpPr>
        <p:spPr>
          <a:xfrm rot="16200000" flipH="1">
            <a:off x="21254890" y="20341124"/>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id="{659A6771-E1B1-48E0-9C63-D5DE39B7E6E6}"/>
              </a:ext>
            </a:extLst>
          </p:cNvPr>
          <p:cNvSpPr/>
          <p:nvPr/>
        </p:nvSpPr>
        <p:spPr>
          <a:xfrm>
            <a:off x="21051571" y="1820330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id="{A983B692-8BE6-4383-B867-3A1F6FDB9A73}"/>
              </a:ext>
            </a:extLst>
          </p:cNvPr>
          <p:cNvCxnSpPr>
            <a:cxnSpLocks/>
            <a:stCxn id="204" idx="2"/>
            <a:endCxn id="418" idx="0"/>
          </p:cNvCxnSpPr>
          <p:nvPr/>
        </p:nvCxnSpPr>
        <p:spPr>
          <a:xfrm>
            <a:off x="22109530" y="17807023"/>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8" name="Прямоугольник 427">
            <a:extLst>
              <a:ext uri="{FF2B5EF4-FFF2-40B4-BE49-F238E27FC236}">
                <a16:creationId xmlns:a16="http://schemas.microsoft.com/office/drawing/2014/main" id="{6DDECEB3-7003-4CEF-83C4-70E78E2443FB}"/>
              </a:ext>
            </a:extLst>
          </p:cNvPr>
          <p:cNvSpPr/>
          <p:nvPr/>
        </p:nvSpPr>
        <p:spPr>
          <a:xfrm>
            <a:off x="7698057" y="793707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cxnSp>
        <p:nvCxnSpPr>
          <p:cNvPr id="280" name="Соединительная линия уступом 175">
            <a:extLst>
              <a:ext uri="{FF2B5EF4-FFF2-40B4-BE49-F238E27FC236}">
                <a16:creationId xmlns:a16="http://schemas.microsoft.com/office/drawing/2014/main" id="{0C7DED72-73B9-4414-820D-FD24F5796777}"/>
              </a:ext>
            </a:extLst>
          </p:cNvPr>
          <p:cNvCxnSpPr>
            <a:cxnSpLocks/>
            <a:stCxn id="171" idx="2"/>
            <a:endCxn id="119" idx="0"/>
          </p:cNvCxnSpPr>
          <p:nvPr/>
        </p:nvCxnSpPr>
        <p:spPr>
          <a:xfrm rot="5400000">
            <a:off x="38494126" y="18790441"/>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18B91EFF-5674-4F4F-AF9C-7CF403BFA59D}"/>
              </a:ext>
            </a:extLst>
          </p:cNvPr>
          <p:cNvSpPr/>
          <p:nvPr/>
        </p:nvSpPr>
        <p:spPr>
          <a:xfrm>
            <a:off x="35810673" y="1673915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id="{7B1D8291-4F22-44B6-B62B-8352BAF72F4C}"/>
              </a:ext>
            </a:extLst>
          </p:cNvPr>
          <p:cNvCxnSpPr>
            <a:cxnSpLocks/>
            <a:stCxn id="291" idx="2"/>
            <a:endCxn id="171" idx="0"/>
          </p:cNvCxnSpPr>
          <p:nvPr/>
        </p:nvCxnSpPr>
        <p:spPr>
          <a:xfrm rot="16200000" flipH="1">
            <a:off x="37953421" y="16734370"/>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5DB6C462-9699-4D6F-98CA-6CD534D9A99E}"/>
              </a:ext>
            </a:extLst>
          </p:cNvPr>
          <p:cNvSpPr/>
          <p:nvPr/>
        </p:nvSpPr>
        <p:spPr>
          <a:xfrm>
            <a:off x="35810673" y="181602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id="{F8B06A08-CF56-4B93-B797-F8E95E17295C}"/>
              </a:ext>
            </a:extLst>
          </p:cNvPr>
          <p:cNvCxnSpPr>
            <a:cxnSpLocks/>
            <a:stCxn id="291" idx="2"/>
            <a:endCxn id="301" idx="0"/>
          </p:cNvCxnSpPr>
          <p:nvPr/>
        </p:nvCxnSpPr>
        <p:spPr>
          <a:xfrm rot="5400000">
            <a:off x="36698072" y="17989719"/>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id="{82F38B76-2330-4716-AC4B-5B3A9715D59B}"/>
              </a:ext>
            </a:extLst>
          </p:cNvPr>
          <p:cNvSpPr/>
          <p:nvPr/>
        </p:nvSpPr>
        <p:spPr>
          <a:xfrm>
            <a:off x="33455734" y="1815878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id="{AE0A9FFD-CE9E-472D-A37F-07BAFF91E61E}"/>
              </a:ext>
            </a:extLst>
          </p:cNvPr>
          <p:cNvSpPr/>
          <p:nvPr/>
        </p:nvSpPr>
        <p:spPr>
          <a:xfrm>
            <a:off x="32205617"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 </a:t>
            </a:r>
            <a:r>
              <a:rPr lang="ru-RU" sz="500" dirty="0">
                <a:solidFill>
                  <a:schemeClr val="bg1"/>
                </a:solidFill>
              </a:rPr>
              <a:t>(Возможно, здесь еще могут быть выгодные условия для торговли с соседями, тип дешевая рабочая сила, но в замен вы получите прирост анархизма. Ну тип буржуи ради выгоды не будут чураться и анархистов по </a:t>
            </a:r>
            <a:r>
              <a:rPr lang="ru-RU" sz="500" dirty="0" err="1">
                <a:solidFill>
                  <a:schemeClr val="bg1"/>
                </a:solidFill>
              </a:rPr>
              <a:t>убеждениямну</a:t>
            </a:r>
            <a:r>
              <a:rPr lang="ru-RU" sz="500" dirty="0">
                <a:solidFill>
                  <a:schemeClr val="bg1"/>
                </a:solidFill>
              </a:rPr>
              <a:t> т.е. само "государство" </a:t>
            </a:r>
            <a:r>
              <a:rPr lang="ru-RU" sz="500" dirty="0" err="1">
                <a:solidFill>
                  <a:schemeClr val="bg1"/>
                </a:solidFill>
              </a:rPr>
              <a:t>врятли</a:t>
            </a:r>
            <a:r>
              <a:rPr lang="ru-RU" sz="500" dirty="0">
                <a:solidFill>
                  <a:schemeClr val="bg1"/>
                </a:solidFill>
              </a:rPr>
              <a:t> будет иметь с тобой дело, но отдельно взятые фирмы той же Бельгии или Франции — вполне. До тех пор, пока ты не доставляешь им хлопот)</a:t>
            </a:r>
            <a:endParaRPr lang="ru-RU" sz="1400" dirty="0">
              <a:solidFill>
                <a:schemeClr val="bg1"/>
              </a:solidFill>
            </a:endParaRPr>
          </a:p>
        </p:txBody>
      </p:sp>
      <p:sp>
        <p:nvSpPr>
          <p:cNvPr id="307" name="Прямоугольник 306">
            <a:extLst>
              <a:ext uri="{FF2B5EF4-FFF2-40B4-BE49-F238E27FC236}">
                <a16:creationId xmlns:a16="http://schemas.microsoft.com/office/drawing/2014/main" id="{15A6F6E3-E97B-4101-AFFE-662224727B20}"/>
              </a:ext>
            </a:extLst>
          </p:cNvPr>
          <p:cNvSpPr/>
          <p:nvPr/>
        </p:nvSpPr>
        <p:spPr>
          <a:xfrm>
            <a:off x="34649804"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id="{CD9470F2-AC01-4265-8622-220D634008FF}"/>
              </a:ext>
            </a:extLst>
          </p:cNvPr>
          <p:cNvCxnSpPr>
            <a:cxnSpLocks/>
            <a:stCxn id="291" idx="2"/>
            <a:endCxn id="303" idx="0"/>
          </p:cNvCxnSpPr>
          <p:nvPr/>
        </p:nvCxnSpPr>
        <p:spPr>
          <a:xfrm rot="5400000">
            <a:off x="35521352" y="16811501"/>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id="{F104AE2F-12F9-41A6-A5FE-FBEEC47CEFFC}"/>
              </a:ext>
            </a:extLst>
          </p:cNvPr>
          <p:cNvCxnSpPr>
            <a:cxnSpLocks/>
            <a:stCxn id="181" idx="2"/>
            <a:endCxn id="159" idx="0"/>
          </p:cNvCxnSpPr>
          <p:nvPr/>
        </p:nvCxnSpPr>
        <p:spPr>
          <a:xfrm>
            <a:off x="41779415" y="13439582"/>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id="{D6E51BE6-374C-4854-81AB-936AD57D6429}"/>
              </a:ext>
            </a:extLst>
          </p:cNvPr>
          <p:cNvCxnSpPr>
            <a:cxnSpLocks/>
            <a:stCxn id="167" idx="2"/>
            <a:endCxn id="159" idx="0"/>
          </p:cNvCxnSpPr>
          <p:nvPr/>
        </p:nvCxnSpPr>
        <p:spPr>
          <a:xfrm rot="16200000" flipH="1">
            <a:off x="40992005" y="20399935"/>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id="{D9C61166-73FC-43CF-B1C7-8782FE960CB6}"/>
              </a:ext>
            </a:extLst>
          </p:cNvPr>
          <p:cNvCxnSpPr>
            <a:cxnSpLocks/>
            <a:stCxn id="303" idx="2"/>
            <a:endCxn id="304" idx="0"/>
          </p:cNvCxnSpPr>
          <p:nvPr/>
        </p:nvCxnSpPr>
        <p:spPr>
          <a:xfrm rot="5400000">
            <a:off x="33678388" y="18823970"/>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id="{7897D76A-EAF1-4B77-8A78-EFE7DB85E449}"/>
              </a:ext>
            </a:extLst>
          </p:cNvPr>
          <p:cNvCxnSpPr>
            <a:cxnSpLocks/>
            <a:stCxn id="303" idx="2"/>
            <a:endCxn id="307" idx="0"/>
          </p:cNvCxnSpPr>
          <p:nvPr/>
        </p:nvCxnSpPr>
        <p:spPr>
          <a:xfrm rot="16200000" flipH="1">
            <a:off x="34900481" y="18851993"/>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id="{35E3BE8F-75BC-4434-ACCD-88242B97E208}"/>
              </a:ext>
            </a:extLst>
          </p:cNvPr>
          <p:cNvSpPr/>
          <p:nvPr/>
        </p:nvSpPr>
        <p:spPr>
          <a:xfrm>
            <a:off x="33455734" y="211886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id="{524062F7-6156-4F02-9DB4-BF7C61789DEB}"/>
              </a:ext>
            </a:extLst>
          </p:cNvPr>
          <p:cNvSpPr/>
          <p:nvPr/>
        </p:nvSpPr>
        <p:spPr>
          <a:xfrm>
            <a:off x="35821275" y="21174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id="{B2913424-4E7B-456D-AC50-63DABAF9DEF7}"/>
              </a:ext>
            </a:extLst>
          </p:cNvPr>
          <p:cNvCxnSpPr>
            <a:cxnSpLocks/>
            <a:stCxn id="303" idx="2"/>
            <a:endCxn id="342" idx="0"/>
          </p:cNvCxnSpPr>
          <p:nvPr/>
        </p:nvCxnSpPr>
        <p:spPr>
          <a:xfrm>
            <a:off x="34513693" y="19238781"/>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id="{F398E2C4-E015-47E9-A742-8368565BA194}"/>
              </a:ext>
            </a:extLst>
          </p:cNvPr>
          <p:cNvCxnSpPr>
            <a:cxnSpLocks/>
            <a:stCxn id="307" idx="2"/>
            <a:endCxn id="343" idx="0"/>
          </p:cNvCxnSpPr>
          <p:nvPr/>
        </p:nvCxnSpPr>
        <p:spPr>
          <a:xfrm rot="16200000" flipH="1">
            <a:off x="36075815" y="20371223"/>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509FD1FB-F316-4E7A-B0E5-A39741FEFBDF}"/>
              </a:ext>
            </a:extLst>
          </p:cNvPr>
          <p:cNvSpPr/>
          <p:nvPr/>
        </p:nvSpPr>
        <p:spPr>
          <a:xfrm>
            <a:off x="23531381" y="77591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20</a:t>
            </a:r>
          </a:p>
        </p:txBody>
      </p:sp>
      <p:sp>
        <p:nvSpPr>
          <p:cNvPr id="350" name="Прямоугольник 349">
            <a:extLst>
              <a:ext uri="{FF2B5EF4-FFF2-40B4-BE49-F238E27FC236}">
                <a16:creationId xmlns:a16="http://schemas.microsoft.com/office/drawing/2014/main" id="{551644A0-74A8-4944-8FC6-EC21B231A3EF}"/>
              </a:ext>
            </a:extLst>
          </p:cNvPr>
          <p:cNvSpPr/>
          <p:nvPr/>
        </p:nvSpPr>
        <p:spPr>
          <a:xfrm>
            <a:off x="32779749" y="67750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23</a:t>
            </a:r>
          </a:p>
        </p:txBody>
      </p:sp>
      <p:sp>
        <p:nvSpPr>
          <p:cNvPr id="352" name="Прямоугольник 351">
            <a:extLst>
              <a:ext uri="{FF2B5EF4-FFF2-40B4-BE49-F238E27FC236}">
                <a16:creationId xmlns:a16="http://schemas.microsoft.com/office/drawing/2014/main" id="{D1AFC30E-813A-45D9-9244-0415620ADB70}"/>
              </a:ext>
            </a:extLst>
          </p:cNvPr>
          <p:cNvSpPr/>
          <p:nvPr/>
        </p:nvSpPr>
        <p:spPr>
          <a:xfrm>
            <a:off x="20229992" y="622935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147</a:t>
            </a:r>
          </a:p>
        </p:txBody>
      </p:sp>
      <p:sp>
        <p:nvSpPr>
          <p:cNvPr id="311" name="Прямоугольник 310">
            <a:extLst>
              <a:ext uri="{FF2B5EF4-FFF2-40B4-BE49-F238E27FC236}">
                <a16:creationId xmlns:a16="http://schemas.microsoft.com/office/drawing/2014/main" id="{DD648BA6-9D9C-49D0-AE02-00DD093F39DE}"/>
              </a:ext>
            </a:extLst>
          </p:cNvPr>
          <p:cNvSpPr/>
          <p:nvPr/>
        </p:nvSpPr>
        <p:spPr>
          <a:xfrm>
            <a:off x="18563948" y="258871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a:t>
            </a:r>
          </a:p>
        </p:txBody>
      </p:sp>
      <p:sp>
        <p:nvSpPr>
          <p:cNvPr id="312" name="Прямоугольник 311">
            <a:extLst>
              <a:ext uri="{FF2B5EF4-FFF2-40B4-BE49-F238E27FC236}">
                <a16:creationId xmlns:a16="http://schemas.microsoft.com/office/drawing/2014/main" id="{AF586CA6-6B77-414F-9AE4-073EE0A788C5}"/>
              </a:ext>
            </a:extLst>
          </p:cNvPr>
          <p:cNvSpPr/>
          <p:nvPr/>
        </p:nvSpPr>
        <p:spPr>
          <a:xfrm>
            <a:off x="23500996" y="2588416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гонение религии</a:t>
            </a:r>
          </a:p>
        </p:txBody>
      </p:sp>
      <p:cxnSp>
        <p:nvCxnSpPr>
          <p:cNvPr id="313" name="Прямая соединительная линия 312">
            <a:extLst>
              <a:ext uri="{FF2B5EF4-FFF2-40B4-BE49-F238E27FC236}">
                <a16:creationId xmlns:a16="http://schemas.microsoft.com/office/drawing/2014/main" id="{77EB1050-93C0-45DC-8E04-9E36072408E4}"/>
              </a:ext>
            </a:extLst>
          </p:cNvPr>
          <p:cNvCxnSpPr>
            <a:cxnSpLocks/>
            <a:stCxn id="432" idx="1"/>
            <a:endCxn id="311" idx="3"/>
          </p:cNvCxnSpPr>
          <p:nvPr/>
        </p:nvCxnSpPr>
        <p:spPr>
          <a:xfrm flipH="1">
            <a:off x="20679866" y="26421218"/>
            <a:ext cx="350093" cy="58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5" name="Прямоугольник 314">
            <a:extLst>
              <a:ext uri="{FF2B5EF4-FFF2-40B4-BE49-F238E27FC236}">
                <a16:creationId xmlns:a16="http://schemas.microsoft.com/office/drawing/2014/main" id="{9DE34995-EA04-4529-B1B9-01781A906975}"/>
              </a:ext>
            </a:extLst>
          </p:cNvPr>
          <p:cNvSpPr/>
          <p:nvPr/>
        </p:nvSpPr>
        <p:spPr>
          <a:xfrm>
            <a:off x="18554907" y="2744183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Использовать Индонезию для восстановления страны</a:t>
            </a:r>
          </a:p>
        </p:txBody>
      </p:sp>
      <p:sp>
        <p:nvSpPr>
          <p:cNvPr id="316" name="Прямоугольник 315">
            <a:extLst>
              <a:ext uri="{FF2B5EF4-FFF2-40B4-BE49-F238E27FC236}">
                <a16:creationId xmlns:a16="http://schemas.microsoft.com/office/drawing/2014/main" id="{80FD403A-D291-4156-B8B8-095ECE38954C}"/>
              </a:ext>
            </a:extLst>
          </p:cNvPr>
          <p:cNvSpPr/>
          <p:nvPr/>
        </p:nvSpPr>
        <p:spPr>
          <a:xfrm>
            <a:off x="21010023"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лояльное правительство в Индонезии</a:t>
            </a:r>
          </a:p>
        </p:txBody>
      </p:sp>
      <p:sp>
        <p:nvSpPr>
          <p:cNvPr id="319" name="Прямоугольник 318">
            <a:extLst>
              <a:ext uri="{FF2B5EF4-FFF2-40B4-BE49-F238E27FC236}">
                <a16:creationId xmlns:a16="http://schemas.microsoft.com/office/drawing/2014/main" id="{80AAA552-3A15-4416-848A-DA6234BC6F07}"/>
              </a:ext>
            </a:extLst>
          </p:cNvPr>
          <p:cNvSpPr/>
          <p:nvPr/>
        </p:nvSpPr>
        <p:spPr>
          <a:xfrm>
            <a:off x="23491406"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Мирная деколонизация Индонезии</a:t>
            </a:r>
          </a:p>
        </p:txBody>
      </p:sp>
      <p:cxnSp>
        <p:nvCxnSpPr>
          <p:cNvPr id="321" name="Прямая соединительная линия 320">
            <a:extLst>
              <a:ext uri="{FF2B5EF4-FFF2-40B4-BE49-F238E27FC236}">
                <a16:creationId xmlns:a16="http://schemas.microsoft.com/office/drawing/2014/main" id="{B8883631-BEA2-45F1-A0C2-C842DDF554F3}"/>
              </a:ext>
            </a:extLst>
          </p:cNvPr>
          <p:cNvCxnSpPr>
            <a:cxnSpLocks/>
            <a:stCxn id="316" idx="1"/>
            <a:endCxn id="315" idx="3"/>
          </p:cNvCxnSpPr>
          <p:nvPr/>
        </p:nvCxnSpPr>
        <p:spPr>
          <a:xfrm flipH="1" flipV="1">
            <a:off x="20670825" y="27981837"/>
            <a:ext cx="339198" cy="29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Прямая соединительная линия 321">
            <a:extLst>
              <a:ext uri="{FF2B5EF4-FFF2-40B4-BE49-F238E27FC236}">
                <a16:creationId xmlns:a16="http://schemas.microsoft.com/office/drawing/2014/main" id="{DA70501A-CAC8-42F4-ACBF-39425A2D0926}"/>
              </a:ext>
            </a:extLst>
          </p:cNvPr>
          <p:cNvCxnSpPr>
            <a:cxnSpLocks/>
            <a:stCxn id="319" idx="1"/>
            <a:endCxn id="316" idx="3"/>
          </p:cNvCxnSpPr>
          <p:nvPr/>
        </p:nvCxnSpPr>
        <p:spPr>
          <a:xfrm flipH="1">
            <a:off x="23125941" y="27984778"/>
            <a:ext cx="36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Соединительная линия уступом 175">
            <a:extLst>
              <a:ext uri="{FF2B5EF4-FFF2-40B4-BE49-F238E27FC236}">
                <a16:creationId xmlns:a16="http://schemas.microsoft.com/office/drawing/2014/main" id="{1DB1400D-2E52-4EA8-B7BE-33D6A8FD2C2E}"/>
              </a:ext>
            </a:extLst>
          </p:cNvPr>
          <p:cNvCxnSpPr>
            <a:cxnSpLocks/>
            <a:stCxn id="311" idx="2"/>
            <a:endCxn id="315" idx="0"/>
          </p:cNvCxnSpPr>
          <p:nvPr/>
        </p:nvCxnSpPr>
        <p:spPr>
          <a:xfrm rot="5400000">
            <a:off x="19380020" y="27199949"/>
            <a:ext cx="474735" cy="9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Соединительная линия уступом 175">
            <a:extLst>
              <a:ext uri="{FF2B5EF4-FFF2-40B4-BE49-F238E27FC236}">
                <a16:creationId xmlns:a16="http://schemas.microsoft.com/office/drawing/2014/main" id="{28E84E31-35E5-47B7-8947-6B8B3A2EFB03}"/>
              </a:ext>
            </a:extLst>
          </p:cNvPr>
          <p:cNvCxnSpPr>
            <a:cxnSpLocks/>
            <a:stCxn id="311" idx="2"/>
            <a:endCxn id="316" idx="0"/>
          </p:cNvCxnSpPr>
          <p:nvPr/>
        </p:nvCxnSpPr>
        <p:spPr>
          <a:xfrm rot="16200000" flipH="1">
            <a:off x="20606106" y="25982902"/>
            <a:ext cx="477676" cy="244607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75">
            <a:extLst>
              <a:ext uri="{FF2B5EF4-FFF2-40B4-BE49-F238E27FC236}">
                <a16:creationId xmlns:a16="http://schemas.microsoft.com/office/drawing/2014/main" id="{A4FD14E9-B0BA-4590-B042-3F95BEF29884}"/>
              </a:ext>
            </a:extLst>
          </p:cNvPr>
          <p:cNvCxnSpPr>
            <a:cxnSpLocks/>
            <a:stCxn id="311" idx="2"/>
            <a:endCxn id="319" idx="0"/>
          </p:cNvCxnSpPr>
          <p:nvPr/>
        </p:nvCxnSpPr>
        <p:spPr>
          <a:xfrm rot="16200000" flipH="1">
            <a:off x="21846798" y="24742211"/>
            <a:ext cx="477676" cy="492745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6" name="Соединительная линия уступом 175">
            <a:extLst>
              <a:ext uri="{FF2B5EF4-FFF2-40B4-BE49-F238E27FC236}">
                <a16:creationId xmlns:a16="http://schemas.microsoft.com/office/drawing/2014/main" id="{6AFDA878-9CCA-4400-A124-B9F812A36048}"/>
              </a:ext>
            </a:extLst>
          </p:cNvPr>
          <p:cNvCxnSpPr>
            <a:cxnSpLocks/>
            <a:stCxn id="312" idx="2"/>
            <a:endCxn id="319" idx="0"/>
          </p:cNvCxnSpPr>
          <p:nvPr/>
        </p:nvCxnSpPr>
        <p:spPr>
          <a:xfrm rot="5400000">
            <a:off x="24313851" y="27199674"/>
            <a:ext cx="480618" cy="95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175">
            <a:extLst>
              <a:ext uri="{FF2B5EF4-FFF2-40B4-BE49-F238E27FC236}">
                <a16:creationId xmlns:a16="http://schemas.microsoft.com/office/drawing/2014/main" id="{E4E3FE88-EE54-4348-8A7D-49B181E93586}"/>
              </a:ext>
            </a:extLst>
          </p:cNvPr>
          <p:cNvCxnSpPr>
            <a:cxnSpLocks/>
            <a:stCxn id="312" idx="2"/>
            <a:endCxn id="316" idx="0"/>
          </p:cNvCxnSpPr>
          <p:nvPr/>
        </p:nvCxnSpPr>
        <p:spPr>
          <a:xfrm rot="5400000">
            <a:off x="23073160" y="25958983"/>
            <a:ext cx="480618" cy="24909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Соединительная линия уступом 175">
            <a:extLst>
              <a:ext uri="{FF2B5EF4-FFF2-40B4-BE49-F238E27FC236}">
                <a16:creationId xmlns:a16="http://schemas.microsoft.com/office/drawing/2014/main" id="{C90D8056-3635-4844-A49B-3D79D5A6F40A}"/>
              </a:ext>
            </a:extLst>
          </p:cNvPr>
          <p:cNvCxnSpPr>
            <a:cxnSpLocks/>
            <a:stCxn id="312" idx="2"/>
            <a:endCxn id="315" idx="0"/>
          </p:cNvCxnSpPr>
          <p:nvPr/>
        </p:nvCxnSpPr>
        <p:spPr>
          <a:xfrm rot="5400000">
            <a:off x="21847073" y="24729954"/>
            <a:ext cx="477677" cy="49460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0" name="Прямоугольник 329">
            <a:extLst>
              <a:ext uri="{FF2B5EF4-FFF2-40B4-BE49-F238E27FC236}">
                <a16:creationId xmlns:a16="http://schemas.microsoft.com/office/drawing/2014/main" id="{E33F7981-AC37-4613-A81C-1ECCE6CB9C42}"/>
              </a:ext>
            </a:extLst>
          </p:cNvPr>
          <p:cNvSpPr/>
          <p:nvPr/>
        </p:nvSpPr>
        <p:spPr>
          <a:xfrm>
            <a:off x="26059060"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церковные богатства и земли</a:t>
            </a:r>
          </a:p>
        </p:txBody>
      </p:sp>
      <p:sp>
        <p:nvSpPr>
          <p:cNvPr id="340" name="Прямоугольник 339">
            <a:extLst>
              <a:ext uri="{FF2B5EF4-FFF2-40B4-BE49-F238E27FC236}">
                <a16:creationId xmlns:a16="http://schemas.microsoft.com/office/drawing/2014/main" id="{A0509AC1-5636-4CD0-ACAA-C2F71C714106}"/>
              </a:ext>
            </a:extLst>
          </p:cNvPr>
          <p:cNvSpPr/>
          <p:nvPr/>
        </p:nvSpPr>
        <p:spPr>
          <a:xfrm>
            <a:off x="16089647"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Синтез религии и социализма</a:t>
            </a:r>
          </a:p>
        </p:txBody>
      </p:sp>
      <p:cxnSp>
        <p:nvCxnSpPr>
          <p:cNvPr id="345" name="Соединительная линия уступом 175">
            <a:extLst>
              <a:ext uri="{FF2B5EF4-FFF2-40B4-BE49-F238E27FC236}">
                <a16:creationId xmlns:a16="http://schemas.microsoft.com/office/drawing/2014/main" id="{34E33FC0-77CF-46BE-A340-87BA3626493B}"/>
              </a:ext>
            </a:extLst>
          </p:cNvPr>
          <p:cNvCxnSpPr>
            <a:cxnSpLocks/>
            <a:stCxn id="311" idx="2"/>
            <a:endCxn id="340" idx="0"/>
          </p:cNvCxnSpPr>
          <p:nvPr/>
        </p:nvCxnSpPr>
        <p:spPr>
          <a:xfrm rot="5400000">
            <a:off x="18156915" y="25957794"/>
            <a:ext cx="455685" cy="2474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8" name="Прямоугольник 347">
            <a:extLst>
              <a:ext uri="{FF2B5EF4-FFF2-40B4-BE49-F238E27FC236}">
                <a16:creationId xmlns:a16="http://schemas.microsoft.com/office/drawing/2014/main" id="{B3026706-0825-419C-B501-250511C29542}"/>
              </a:ext>
            </a:extLst>
          </p:cNvPr>
          <p:cNvSpPr/>
          <p:nvPr/>
        </p:nvSpPr>
        <p:spPr>
          <a:xfrm>
            <a:off x="19789160" y="9170743"/>
            <a:ext cx="2115918" cy="1080000"/>
          </a:xfrm>
          <a:prstGeom prst="rect">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353" name="Соединительная линия уступом 175">
            <a:extLst>
              <a:ext uri="{FF2B5EF4-FFF2-40B4-BE49-F238E27FC236}">
                <a16:creationId xmlns:a16="http://schemas.microsoft.com/office/drawing/2014/main" id="{1B5E8F1C-5FC9-4398-8D41-111A407804DF}"/>
              </a:ext>
            </a:extLst>
          </p:cNvPr>
          <p:cNvCxnSpPr>
            <a:cxnSpLocks/>
            <a:stCxn id="348" idx="2"/>
            <a:endCxn id="215" idx="0"/>
          </p:cNvCxnSpPr>
          <p:nvPr/>
        </p:nvCxnSpPr>
        <p:spPr>
          <a:xfrm rot="5400000">
            <a:off x="14320445" y="4333659"/>
            <a:ext cx="609590" cy="124437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A77DAF70-C979-4341-8F80-56F5B19E1C55}"/>
              </a:ext>
            </a:extLst>
          </p:cNvPr>
          <p:cNvCxnSpPr>
            <a:cxnSpLocks/>
            <a:stCxn id="348" idx="2"/>
            <a:endCxn id="70" idx="0"/>
          </p:cNvCxnSpPr>
          <p:nvPr/>
        </p:nvCxnSpPr>
        <p:spPr>
          <a:xfrm rot="16200000" flipH="1">
            <a:off x="22411890" y="8685972"/>
            <a:ext cx="609590" cy="37391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175">
            <a:extLst>
              <a:ext uri="{FF2B5EF4-FFF2-40B4-BE49-F238E27FC236}">
                <a16:creationId xmlns:a16="http://schemas.microsoft.com/office/drawing/2014/main" id="{51A87234-F8CB-4DB2-857F-70A6300E7E69}"/>
              </a:ext>
            </a:extLst>
          </p:cNvPr>
          <p:cNvCxnSpPr>
            <a:cxnSpLocks/>
            <a:stCxn id="348" idx="2"/>
            <a:endCxn id="126" idx="0"/>
          </p:cNvCxnSpPr>
          <p:nvPr/>
        </p:nvCxnSpPr>
        <p:spPr>
          <a:xfrm rot="5400000">
            <a:off x="18685295" y="8698509"/>
            <a:ext cx="609590" cy="3714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8" name="Соединительная линия уступом 175">
            <a:extLst>
              <a:ext uri="{FF2B5EF4-FFF2-40B4-BE49-F238E27FC236}">
                <a16:creationId xmlns:a16="http://schemas.microsoft.com/office/drawing/2014/main" id="{2A0A9C4A-F146-4C0A-8317-15688DB00A96}"/>
              </a:ext>
            </a:extLst>
          </p:cNvPr>
          <p:cNvCxnSpPr>
            <a:cxnSpLocks/>
            <a:stCxn id="348" idx="2"/>
            <a:endCxn id="100" idx="0"/>
          </p:cNvCxnSpPr>
          <p:nvPr/>
        </p:nvCxnSpPr>
        <p:spPr>
          <a:xfrm rot="16200000" flipH="1">
            <a:off x="27945225" y="3152637"/>
            <a:ext cx="609590" cy="148058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9" name="Прямая соединительная линия 358">
            <a:extLst>
              <a:ext uri="{FF2B5EF4-FFF2-40B4-BE49-F238E27FC236}">
                <a16:creationId xmlns:a16="http://schemas.microsoft.com/office/drawing/2014/main" id="{A065A208-A295-4D3D-AAD2-3ED8CB24D339}"/>
              </a:ext>
            </a:extLst>
          </p:cNvPr>
          <p:cNvCxnSpPr>
            <a:cxnSpLocks/>
            <a:stCxn id="348" idx="1"/>
            <a:endCxn id="337" idx="3"/>
          </p:cNvCxnSpPr>
          <p:nvPr/>
        </p:nvCxnSpPr>
        <p:spPr>
          <a:xfrm flipH="1">
            <a:off x="2115918" y="9710743"/>
            <a:ext cx="17673242" cy="5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4" name="Прямоугольник 333">
            <a:extLst>
              <a:ext uri="{FF2B5EF4-FFF2-40B4-BE49-F238E27FC236}">
                <a16:creationId xmlns:a16="http://schemas.microsoft.com/office/drawing/2014/main" id="{7852F02B-CE3D-4605-9277-7825170ECCFA}"/>
              </a:ext>
            </a:extLst>
          </p:cNvPr>
          <p:cNvSpPr/>
          <p:nvPr/>
        </p:nvSpPr>
        <p:spPr>
          <a:xfrm>
            <a:off x="30941022" y="1672440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Образовательная система </a:t>
            </a:r>
            <a:r>
              <a:rPr lang="ru-RU" sz="1400" dirty="0" err="1"/>
              <a:t>Сетона</a:t>
            </a:r>
            <a:endParaRPr lang="ru-RU" sz="1400" dirty="0"/>
          </a:p>
        </p:txBody>
      </p:sp>
      <p:sp>
        <p:nvSpPr>
          <p:cNvPr id="337" name="Прямоугольник 336">
            <a:extLst>
              <a:ext uri="{FF2B5EF4-FFF2-40B4-BE49-F238E27FC236}">
                <a16:creationId xmlns:a16="http://schemas.microsoft.com/office/drawing/2014/main" id="{78BA4649-7A20-427C-B06D-6F35FB52C96B}"/>
              </a:ext>
            </a:extLst>
          </p:cNvPr>
          <p:cNvSpPr/>
          <p:nvPr/>
        </p:nvSpPr>
        <p:spPr>
          <a:xfrm>
            <a:off x="0" y="917130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a:t>
            </a:r>
          </a:p>
        </p:txBody>
      </p:sp>
      <p:sp>
        <p:nvSpPr>
          <p:cNvPr id="362" name="Прямоугольник 361">
            <a:extLst>
              <a:ext uri="{FF2B5EF4-FFF2-40B4-BE49-F238E27FC236}">
                <a16:creationId xmlns:a16="http://schemas.microsoft.com/office/drawing/2014/main" id="{48B6A494-ADEF-488D-99AA-1288D5E1468D}"/>
              </a:ext>
            </a:extLst>
          </p:cNvPr>
          <p:cNvSpPr/>
          <p:nvPr/>
        </p:nvSpPr>
        <p:spPr>
          <a:xfrm>
            <a:off x="21066674" y="137977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Медицинское страхование</a:t>
            </a:r>
          </a:p>
        </p:txBody>
      </p:sp>
      <p:sp>
        <p:nvSpPr>
          <p:cNvPr id="363" name="Прямоугольник 362">
            <a:extLst>
              <a:ext uri="{FF2B5EF4-FFF2-40B4-BE49-F238E27FC236}">
                <a16:creationId xmlns:a16="http://schemas.microsoft.com/office/drawing/2014/main" id="{96934284-13F6-4594-AE55-293CD253F5AA}"/>
              </a:ext>
            </a:extLst>
          </p:cNvPr>
          <p:cNvSpPr/>
          <p:nvPr/>
        </p:nvSpPr>
        <p:spPr>
          <a:xfrm>
            <a:off x="23530774" y="138012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Плановая экономика</a:t>
            </a:r>
          </a:p>
        </p:txBody>
      </p:sp>
      <p:sp>
        <p:nvSpPr>
          <p:cNvPr id="365" name="Прямоугольник 364">
            <a:extLst>
              <a:ext uri="{FF2B5EF4-FFF2-40B4-BE49-F238E27FC236}">
                <a16:creationId xmlns:a16="http://schemas.microsoft.com/office/drawing/2014/main" id="{0C61FFA7-BE23-4619-98CC-6DBC4971EB8B}"/>
              </a:ext>
            </a:extLst>
          </p:cNvPr>
          <p:cNvSpPr/>
          <p:nvPr/>
        </p:nvSpPr>
        <p:spPr>
          <a:xfrm>
            <a:off x="21010023" y="289203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Институт политических и социальных исследований</a:t>
            </a:r>
          </a:p>
        </p:txBody>
      </p:sp>
      <p:sp>
        <p:nvSpPr>
          <p:cNvPr id="366" name="Прямоугольник 365">
            <a:extLst>
              <a:ext uri="{FF2B5EF4-FFF2-40B4-BE49-F238E27FC236}">
                <a16:creationId xmlns:a16="http://schemas.microsoft.com/office/drawing/2014/main" id="{A0F66333-3957-4649-BC56-A9BA9D2A373E}"/>
              </a:ext>
            </a:extLst>
          </p:cNvPr>
          <p:cNvSpPr/>
          <p:nvPr/>
        </p:nvSpPr>
        <p:spPr>
          <a:xfrm>
            <a:off x="21005519" y="1235506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Всеобщая голландская молодёжная лига</a:t>
            </a:r>
          </a:p>
        </p:txBody>
      </p:sp>
      <p:cxnSp>
        <p:nvCxnSpPr>
          <p:cNvPr id="360" name="Соединительная линия уступом 175">
            <a:extLst>
              <a:ext uri="{FF2B5EF4-FFF2-40B4-BE49-F238E27FC236}">
                <a16:creationId xmlns:a16="http://schemas.microsoft.com/office/drawing/2014/main" id="{3FB5053C-8F65-43C7-B073-E42D95A5DDFD}"/>
              </a:ext>
            </a:extLst>
          </p:cNvPr>
          <p:cNvCxnSpPr>
            <a:cxnSpLocks/>
            <a:stCxn id="431" idx="2"/>
            <a:endCxn id="312" idx="0"/>
          </p:cNvCxnSpPr>
          <p:nvPr/>
        </p:nvCxnSpPr>
        <p:spPr>
          <a:xfrm rot="16200000" flipH="1">
            <a:off x="23727582" y="25052787"/>
            <a:ext cx="439512" cy="12232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83360A38-6747-4427-918E-A630073343C2}"/>
              </a:ext>
            </a:extLst>
          </p:cNvPr>
          <p:cNvCxnSpPr>
            <a:cxnSpLocks/>
            <a:stCxn id="187" idx="2"/>
            <a:endCxn id="311" idx="0"/>
          </p:cNvCxnSpPr>
          <p:nvPr/>
        </p:nvCxnSpPr>
        <p:spPr>
          <a:xfrm rot="5400000">
            <a:off x="20021208" y="25046619"/>
            <a:ext cx="441183" cy="12397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B7FC5062-9EBC-4E35-B854-9094F6418C3E}"/>
              </a:ext>
            </a:extLst>
          </p:cNvPr>
          <p:cNvCxnSpPr>
            <a:cxnSpLocks/>
            <a:stCxn id="70" idx="2"/>
            <a:endCxn id="137" idx="0"/>
          </p:cNvCxnSpPr>
          <p:nvPr/>
        </p:nvCxnSpPr>
        <p:spPr>
          <a:xfrm rot="5400000">
            <a:off x="21905078" y="9649018"/>
            <a:ext cx="389859" cy="49724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Прямая со стрелкой 370">
            <a:extLst>
              <a:ext uri="{FF2B5EF4-FFF2-40B4-BE49-F238E27FC236}">
                <a16:creationId xmlns:a16="http://schemas.microsoft.com/office/drawing/2014/main" id="{28BB7A61-670F-4C28-ADC0-E2AD3B233CE5}"/>
              </a:ext>
            </a:extLst>
          </p:cNvPr>
          <p:cNvCxnSpPr>
            <a:cxnSpLocks/>
            <a:stCxn id="137" idx="2"/>
            <a:endCxn id="190" idx="0"/>
          </p:cNvCxnSpPr>
          <p:nvPr/>
        </p:nvCxnSpPr>
        <p:spPr>
          <a:xfrm>
            <a:off x="19613763" y="13410192"/>
            <a:ext cx="2654" cy="3861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6829D1F1-70EC-4D2B-A306-DC1254777D34}"/>
              </a:ext>
            </a:extLst>
          </p:cNvPr>
          <p:cNvCxnSpPr>
            <a:cxnSpLocks/>
            <a:stCxn id="70" idx="2"/>
            <a:endCxn id="366" idx="0"/>
          </p:cNvCxnSpPr>
          <p:nvPr/>
        </p:nvCxnSpPr>
        <p:spPr>
          <a:xfrm rot="5400000">
            <a:off x="23117501" y="10886311"/>
            <a:ext cx="414728" cy="25227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3" name="Соединительная линия уступом 175">
            <a:extLst>
              <a:ext uri="{FF2B5EF4-FFF2-40B4-BE49-F238E27FC236}">
                <a16:creationId xmlns:a16="http://schemas.microsoft.com/office/drawing/2014/main" id="{889943BA-17AF-485D-857E-AA0DC3DBD930}"/>
              </a:ext>
            </a:extLst>
          </p:cNvPr>
          <p:cNvCxnSpPr>
            <a:cxnSpLocks/>
            <a:stCxn id="137" idx="2"/>
            <a:endCxn id="363" idx="0"/>
          </p:cNvCxnSpPr>
          <p:nvPr/>
        </p:nvCxnSpPr>
        <p:spPr>
          <a:xfrm rot="16200000" flipH="1">
            <a:off x="21905713" y="11118242"/>
            <a:ext cx="391070" cy="4974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Соединительная линия уступом 175">
            <a:extLst>
              <a:ext uri="{FF2B5EF4-FFF2-40B4-BE49-F238E27FC236}">
                <a16:creationId xmlns:a16="http://schemas.microsoft.com/office/drawing/2014/main" id="{8F7485F3-2B69-4FAA-B3BF-6F814097751E}"/>
              </a:ext>
            </a:extLst>
          </p:cNvPr>
          <p:cNvCxnSpPr>
            <a:cxnSpLocks/>
            <a:stCxn id="186" idx="2"/>
            <a:endCxn id="362" idx="0"/>
          </p:cNvCxnSpPr>
          <p:nvPr/>
        </p:nvCxnSpPr>
        <p:spPr>
          <a:xfrm rot="5400000">
            <a:off x="23178764" y="12387211"/>
            <a:ext cx="356446" cy="2464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175">
            <a:extLst>
              <a:ext uri="{FF2B5EF4-FFF2-40B4-BE49-F238E27FC236}">
                <a16:creationId xmlns:a16="http://schemas.microsoft.com/office/drawing/2014/main" id="{1E882DE1-5DF5-4064-BDB8-39B1907157CB}"/>
              </a:ext>
            </a:extLst>
          </p:cNvPr>
          <p:cNvCxnSpPr>
            <a:cxnSpLocks/>
            <a:stCxn id="184" idx="2"/>
            <a:endCxn id="334" idx="0"/>
          </p:cNvCxnSpPr>
          <p:nvPr/>
        </p:nvCxnSpPr>
        <p:spPr>
          <a:xfrm rot="16200000" flipH="1">
            <a:off x="29853923" y="14579342"/>
            <a:ext cx="1845843" cy="2444273"/>
          </a:xfrm>
          <a:prstGeom prst="bentConnector3">
            <a:avLst>
              <a:gd name="adj1" fmla="val 9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175">
            <a:extLst>
              <a:ext uri="{FF2B5EF4-FFF2-40B4-BE49-F238E27FC236}">
                <a16:creationId xmlns:a16="http://schemas.microsoft.com/office/drawing/2014/main" id="{42FE99FC-8E7F-48FB-87E8-19645BFAA35A}"/>
              </a:ext>
            </a:extLst>
          </p:cNvPr>
          <p:cNvCxnSpPr>
            <a:cxnSpLocks/>
            <a:stCxn id="47" idx="2"/>
            <a:endCxn id="115" idx="0"/>
          </p:cNvCxnSpPr>
          <p:nvPr/>
        </p:nvCxnSpPr>
        <p:spPr>
          <a:xfrm rot="16200000" flipH="1">
            <a:off x="32468962" y="13051864"/>
            <a:ext cx="348026" cy="11408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63B4415C-BB22-4437-8FDC-9560F1B4DD02}"/>
              </a:ext>
            </a:extLst>
          </p:cNvPr>
          <p:cNvCxnSpPr>
            <a:cxnSpLocks/>
            <a:stCxn id="132" idx="2"/>
            <a:endCxn id="101" idx="0"/>
          </p:cNvCxnSpPr>
          <p:nvPr/>
        </p:nvCxnSpPr>
        <p:spPr>
          <a:xfrm rot="16200000" flipH="1">
            <a:off x="38551454" y="14408174"/>
            <a:ext cx="349188" cy="1273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3D6BE37E-948E-4842-AA7E-282497879F02}"/>
              </a:ext>
            </a:extLst>
          </p:cNvPr>
          <p:cNvCxnSpPr>
            <a:cxnSpLocks/>
            <a:stCxn id="141" idx="2"/>
            <a:endCxn id="101" idx="0"/>
          </p:cNvCxnSpPr>
          <p:nvPr/>
        </p:nvCxnSpPr>
        <p:spPr>
          <a:xfrm>
            <a:off x="39362250" y="13448166"/>
            <a:ext cx="710" cy="17715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0E637B86-3694-47C8-A424-2BD1AB3A07D6}"/>
              </a:ext>
            </a:extLst>
          </p:cNvPr>
          <p:cNvCxnSpPr>
            <a:cxnSpLocks/>
            <a:stCxn id="330" idx="2"/>
            <a:endCxn id="365" idx="0"/>
          </p:cNvCxnSpPr>
          <p:nvPr/>
        </p:nvCxnSpPr>
        <p:spPr>
          <a:xfrm rot="5400000">
            <a:off x="24383709" y="26187061"/>
            <a:ext cx="417585" cy="50490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87" name="Соединительная линия уступом 175">
            <a:extLst>
              <a:ext uri="{FF2B5EF4-FFF2-40B4-BE49-F238E27FC236}">
                <a16:creationId xmlns:a16="http://schemas.microsoft.com/office/drawing/2014/main" id="{DD4FA738-6222-476D-8E23-D75C8B9727E3}"/>
              </a:ext>
            </a:extLst>
          </p:cNvPr>
          <p:cNvCxnSpPr>
            <a:cxnSpLocks/>
            <a:stCxn id="340" idx="2"/>
            <a:endCxn id="365" idx="0"/>
          </p:cNvCxnSpPr>
          <p:nvPr/>
        </p:nvCxnSpPr>
        <p:spPr>
          <a:xfrm rot="16200000" flipH="1">
            <a:off x="19399002" y="26251391"/>
            <a:ext cx="417585" cy="49203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89" name="Прямоугольник 388">
            <a:extLst>
              <a:ext uri="{FF2B5EF4-FFF2-40B4-BE49-F238E27FC236}">
                <a16:creationId xmlns:a16="http://schemas.microsoft.com/office/drawing/2014/main" id="{14D5795B-E928-424F-BBF5-9F6DF5A6D53E}"/>
              </a:ext>
            </a:extLst>
          </p:cNvPr>
          <p:cNvSpPr/>
          <p:nvPr/>
        </p:nvSpPr>
        <p:spPr>
          <a:xfrm>
            <a:off x="16384495" y="60836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900" dirty="0" err="1"/>
              <a:t>антивыборные</a:t>
            </a:r>
            <a:r>
              <a:rPr lang="ru-RU" sz="900" dirty="0"/>
              <a:t> кампании.</a:t>
            </a:r>
            <a:endParaRPr lang="ru-RU" sz="300" dirty="0"/>
          </a:p>
        </p:txBody>
      </p:sp>
      <p:sp>
        <p:nvSpPr>
          <p:cNvPr id="369" name="Прямоугольник 368">
            <a:extLst>
              <a:ext uri="{FF2B5EF4-FFF2-40B4-BE49-F238E27FC236}">
                <a16:creationId xmlns:a16="http://schemas.microsoft.com/office/drawing/2014/main" id="{E86C5F17-7265-4E19-B915-C7F4545A35A1}"/>
              </a:ext>
            </a:extLst>
          </p:cNvPr>
          <p:cNvSpPr/>
          <p:nvPr/>
        </p:nvSpPr>
        <p:spPr>
          <a:xfrm>
            <a:off x="40680922" y="227909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Правительство социал-демократической рабочей партии (</a:t>
            </a:r>
            <a:r>
              <a:rPr lang="en-US" sz="1400" dirty="0"/>
              <a:t>Johan Willem </a:t>
            </a:r>
            <a:r>
              <a:rPr lang="en-US" sz="1400" dirty="0" err="1"/>
              <a:t>Albarda</a:t>
            </a:r>
            <a:r>
              <a:rPr lang="ru-RU" sz="1400" dirty="0"/>
              <a:t>)</a:t>
            </a:r>
          </a:p>
        </p:txBody>
      </p:sp>
      <p:cxnSp>
        <p:nvCxnSpPr>
          <p:cNvPr id="378" name="Прямая соединительная линия 377">
            <a:extLst>
              <a:ext uri="{FF2B5EF4-FFF2-40B4-BE49-F238E27FC236}">
                <a16:creationId xmlns:a16="http://schemas.microsoft.com/office/drawing/2014/main" id="{8466F45B-9126-45EB-8FE8-FE23FCABF06E}"/>
              </a:ext>
            </a:extLst>
          </p:cNvPr>
          <p:cNvCxnSpPr>
            <a:cxnSpLocks/>
          </p:cNvCxnSpPr>
          <p:nvPr/>
        </p:nvCxnSpPr>
        <p:spPr>
          <a:xfrm>
            <a:off x="42837374" y="23330939"/>
            <a:ext cx="836902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91" name="Прямоугольник 390">
            <a:extLst>
              <a:ext uri="{FF2B5EF4-FFF2-40B4-BE49-F238E27FC236}">
                <a16:creationId xmlns:a16="http://schemas.microsoft.com/office/drawing/2014/main" id="{B5D6DF9B-21B2-4CEA-936A-625EDCD2C861}"/>
              </a:ext>
            </a:extLst>
          </p:cNvPr>
          <p:cNvSpPr/>
          <p:nvPr/>
        </p:nvSpPr>
        <p:spPr>
          <a:xfrm>
            <a:off x="34462533" y="2734191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жизненно важных отраслей</a:t>
            </a:r>
          </a:p>
        </p:txBody>
      </p:sp>
      <p:sp>
        <p:nvSpPr>
          <p:cNvPr id="393" name="Прямоугольник 392">
            <a:extLst>
              <a:ext uri="{FF2B5EF4-FFF2-40B4-BE49-F238E27FC236}">
                <a16:creationId xmlns:a16="http://schemas.microsoft.com/office/drawing/2014/main" id="{44C06B54-3281-4073-8A86-0CF5478BB2ED}"/>
              </a:ext>
            </a:extLst>
          </p:cNvPr>
          <p:cNvSpPr/>
          <p:nvPr/>
        </p:nvSpPr>
        <p:spPr>
          <a:xfrm>
            <a:off x="35696182"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общеэкономического совета </a:t>
            </a:r>
            <a:r>
              <a:rPr lang="ru-RU" sz="300" dirty="0"/>
              <a:t>(Для достижения второго План труда предусматривал создание Общеэкономического совета, в котором предприятия, рабочие и правительство могли бы координировать экономику посредством рационализации, индустриализации и инвестиций. [1] Таким образом, План Труда был отказом от </a:t>
            </a:r>
            <a:r>
              <a:rPr lang="ru-RU" sz="300" dirty="0" err="1"/>
              <a:t>марксистскойортодоксия</a:t>
            </a:r>
            <a:r>
              <a:rPr lang="ru-RU" sz="300" dirty="0"/>
              <a:t> пассивной оппозиции во время завершающегося кризиса капитализма, предоставляющая SDAP образец для поиска ответственности правительства. [6])</a:t>
            </a:r>
            <a:endParaRPr lang="ru-RU" sz="1400" dirty="0"/>
          </a:p>
        </p:txBody>
      </p:sp>
      <p:sp>
        <p:nvSpPr>
          <p:cNvPr id="394" name="Прямоугольник 393">
            <a:extLst>
              <a:ext uri="{FF2B5EF4-FFF2-40B4-BE49-F238E27FC236}">
                <a16:creationId xmlns:a16="http://schemas.microsoft.com/office/drawing/2014/main" id="{AF1ADB56-BB1F-41D5-9E42-8E85D39F32AF}"/>
              </a:ext>
            </a:extLst>
          </p:cNvPr>
          <p:cNvSpPr/>
          <p:nvPr/>
        </p:nvSpPr>
        <p:spPr>
          <a:xfrm>
            <a:off x="33323114"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Передать регулирующую роль в экономике правительству</a:t>
            </a:r>
          </a:p>
        </p:txBody>
      </p:sp>
      <p:sp>
        <p:nvSpPr>
          <p:cNvPr id="395" name="Прямоугольник 394">
            <a:extLst>
              <a:ext uri="{FF2B5EF4-FFF2-40B4-BE49-F238E27FC236}">
                <a16:creationId xmlns:a16="http://schemas.microsoft.com/office/drawing/2014/main" id="{A67554A5-F069-4423-8800-7F865A71AAC9}"/>
              </a:ext>
            </a:extLst>
          </p:cNvPr>
          <p:cNvSpPr/>
          <p:nvPr/>
        </p:nvSpPr>
        <p:spPr>
          <a:xfrm>
            <a:off x="3570053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a:t>
            </a:r>
            <a:r>
              <a:rPr lang="ru-RU" sz="1400" dirty="0" err="1"/>
              <a:t>корпоративистской</a:t>
            </a:r>
            <a:r>
              <a:rPr lang="ru-RU" sz="1400" dirty="0"/>
              <a:t> модели</a:t>
            </a:r>
          </a:p>
        </p:txBody>
      </p:sp>
      <p:sp>
        <p:nvSpPr>
          <p:cNvPr id="396" name="Прямоугольник 395">
            <a:extLst>
              <a:ext uri="{FF2B5EF4-FFF2-40B4-BE49-F238E27FC236}">
                <a16:creationId xmlns:a16="http://schemas.microsoft.com/office/drawing/2014/main" id="{42E20D41-9358-43C8-AC34-7415A6263541}"/>
              </a:ext>
            </a:extLst>
          </p:cNvPr>
          <p:cNvSpPr/>
          <p:nvPr/>
        </p:nvSpPr>
        <p:spPr>
          <a:xfrm>
            <a:off x="3811858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Положиться на саморегулирующуюся рыночную экономику</a:t>
            </a:r>
          </a:p>
        </p:txBody>
      </p:sp>
      <p:cxnSp>
        <p:nvCxnSpPr>
          <p:cNvPr id="398" name="Прямая соединительная линия 397">
            <a:extLst>
              <a:ext uri="{FF2B5EF4-FFF2-40B4-BE49-F238E27FC236}">
                <a16:creationId xmlns:a16="http://schemas.microsoft.com/office/drawing/2014/main" id="{900756FE-5E3B-49DF-8D51-779F2D97B6C3}"/>
              </a:ext>
            </a:extLst>
          </p:cNvPr>
          <p:cNvCxnSpPr>
            <a:cxnSpLocks/>
            <a:stCxn id="395" idx="1"/>
            <a:endCxn id="394" idx="3"/>
          </p:cNvCxnSpPr>
          <p:nvPr/>
        </p:nvCxnSpPr>
        <p:spPr>
          <a:xfrm flipH="1">
            <a:off x="35439032" y="26384332"/>
            <a:ext cx="26150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9" name="Прямая соединительная линия 398">
            <a:extLst>
              <a:ext uri="{FF2B5EF4-FFF2-40B4-BE49-F238E27FC236}">
                <a16:creationId xmlns:a16="http://schemas.microsoft.com/office/drawing/2014/main" id="{6D9FA165-2070-4044-8B37-B5B6F72467E2}"/>
              </a:ext>
            </a:extLst>
          </p:cNvPr>
          <p:cNvCxnSpPr>
            <a:cxnSpLocks/>
            <a:stCxn id="396" idx="1"/>
            <a:endCxn id="395" idx="3"/>
          </p:cNvCxnSpPr>
          <p:nvPr/>
        </p:nvCxnSpPr>
        <p:spPr>
          <a:xfrm flipH="1">
            <a:off x="37816455" y="26384332"/>
            <a:ext cx="3021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0" name="Соединительная линия уступом 175">
            <a:extLst>
              <a:ext uri="{FF2B5EF4-FFF2-40B4-BE49-F238E27FC236}">
                <a16:creationId xmlns:a16="http://schemas.microsoft.com/office/drawing/2014/main" id="{1DDA4EBB-7DBF-416F-B0B4-41BCF1846544}"/>
              </a:ext>
            </a:extLst>
          </p:cNvPr>
          <p:cNvCxnSpPr>
            <a:cxnSpLocks/>
            <a:stCxn id="369" idx="2"/>
            <a:endCxn id="393" idx="0"/>
          </p:cNvCxnSpPr>
          <p:nvPr/>
        </p:nvCxnSpPr>
        <p:spPr>
          <a:xfrm rot="5400000">
            <a:off x="39040205" y="21584875"/>
            <a:ext cx="412613" cy="4984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1" name="Соединительная линия уступом 175">
            <a:extLst>
              <a:ext uri="{FF2B5EF4-FFF2-40B4-BE49-F238E27FC236}">
                <a16:creationId xmlns:a16="http://schemas.microsoft.com/office/drawing/2014/main" id="{837C0581-8229-4EC6-A4C4-EE16B95588A5}"/>
              </a:ext>
            </a:extLst>
          </p:cNvPr>
          <p:cNvCxnSpPr>
            <a:cxnSpLocks/>
            <a:stCxn id="393" idx="2"/>
            <a:endCxn id="394" idx="0"/>
          </p:cNvCxnSpPr>
          <p:nvPr/>
        </p:nvCxnSpPr>
        <p:spPr>
          <a:xfrm rot="5400000">
            <a:off x="35327217" y="24417408"/>
            <a:ext cx="480780" cy="23730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2" name="Соединительная линия уступом 175">
            <a:extLst>
              <a:ext uri="{FF2B5EF4-FFF2-40B4-BE49-F238E27FC236}">
                <a16:creationId xmlns:a16="http://schemas.microsoft.com/office/drawing/2014/main" id="{C75827AD-FFBE-4DC1-B296-11872514F88B}"/>
              </a:ext>
            </a:extLst>
          </p:cNvPr>
          <p:cNvCxnSpPr>
            <a:cxnSpLocks/>
            <a:stCxn id="393" idx="2"/>
            <a:endCxn id="396" idx="0"/>
          </p:cNvCxnSpPr>
          <p:nvPr/>
        </p:nvCxnSpPr>
        <p:spPr>
          <a:xfrm rot="16200000" flipH="1">
            <a:off x="37724953" y="24392739"/>
            <a:ext cx="480780" cy="24224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3" name="Прямая со стрелкой 402">
            <a:extLst>
              <a:ext uri="{FF2B5EF4-FFF2-40B4-BE49-F238E27FC236}">
                <a16:creationId xmlns:a16="http://schemas.microsoft.com/office/drawing/2014/main" id="{9042E04C-DFF6-4D6D-A193-3A00D4141CD4}"/>
              </a:ext>
            </a:extLst>
          </p:cNvPr>
          <p:cNvCxnSpPr>
            <a:cxnSpLocks/>
            <a:stCxn id="393" idx="2"/>
            <a:endCxn id="395" idx="0"/>
          </p:cNvCxnSpPr>
          <p:nvPr/>
        </p:nvCxnSpPr>
        <p:spPr>
          <a:xfrm>
            <a:off x="36754141" y="25363552"/>
            <a:ext cx="4355"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a:extLst>
              <a:ext uri="{FF2B5EF4-FFF2-40B4-BE49-F238E27FC236}">
                <a16:creationId xmlns:a16="http://schemas.microsoft.com/office/drawing/2014/main" id="{484CC994-9DDB-46CD-8A18-988005353D81}"/>
              </a:ext>
            </a:extLst>
          </p:cNvPr>
          <p:cNvSpPr/>
          <p:nvPr/>
        </p:nvSpPr>
        <p:spPr>
          <a:xfrm>
            <a:off x="35709223"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профсоюзами</a:t>
            </a:r>
          </a:p>
        </p:txBody>
      </p:sp>
      <p:cxnSp>
        <p:nvCxnSpPr>
          <p:cNvPr id="405" name="Прямая со стрелкой 404">
            <a:extLst>
              <a:ext uri="{FF2B5EF4-FFF2-40B4-BE49-F238E27FC236}">
                <a16:creationId xmlns:a16="http://schemas.microsoft.com/office/drawing/2014/main" id="{4199483D-C6CF-4A07-9A27-B9990579FEB4}"/>
              </a:ext>
            </a:extLst>
          </p:cNvPr>
          <p:cNvCxnSpPr>
            <a:cxnSpLocks/>
            <a:stCxn id="395" idx="2"/>
            <a:endCxn id="404" idx="0"/>
          </p:cNvCxnSpPr>
          <p:nvPr/>
        </p:nvCxnSpPr>
        <p:spPr>
          <a:xfrm>
            <a:off x="36758496" y="26924332"/>
            <a:ext cx="8686"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6" name="Соединительная линия уступом 175">
            <a:extLst>
              <a:ext uri="{FF2B5EF4-FFF2-40B4-BE49-F238E27FC236}">
                <a16:creationId xmlns:a16="http://schemas.microsoft.com/office/drawing/2014/main" id="{CD2C4F75-4C6D-41AE-8EDE-00C04CD7D72B}"/>
              </a:ext>
            </a:extLst>
          </p:cNvPr>
          <p:cNvCxnSpPr>
            <a:cxnSpLocks/>
            <a:stCxn id="396" idx="2"/>
            <a:endCxn id="391" idx="0"/>
          </p:cNvCxnSpPr>
          <p:nvPr/>
        </p:nvCxnSpPr>
        <p:spPr>
          <a:xfrm rot="5400000">
            <a:off x="37139726" y="25305098"/>
            <a:ext cx="417586" cy="36560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7" name="Соединительная линия уступом 175">
            <a:extLst>
              <a:ext uri="{FF2B5EF4-FFF2-40B4-BE49-F238E27FC236}">
                <a16:creationId xmlns:a16="http://schemas.microsoft.com/office/drawing/2014/main" id="{4FB2E672-A687-448E-9EEB-98732CDE113F}"/>
              </a:ext>
            </a:extLst>
          </p:cNvPr>
          <p:cNvCxnSpPr>
            <a:cxnSpLocks/>
            <a:stCxn id="395" idx="2"/>
            <a:endCxn id="391" idx="0"/>
          </p:cNvCxnSpPr>
          <p:nvPr/>
        </p:nvCxnSpPr>
        <p:spPr>
          <a:xfrm rot="5400000">
            <a:off x="35930701" y="26514123"/>
            <a:ext cx="417586" cy="123800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08" name="Прямоугольник 407">
            <a:extLst>
              <a:ext uri="{FF2B5EF4-FFF2-40B4-BE49-F238E27FC236}">
                <a16:creationId xmlns:a16="http://schemas.microsoft.com/office/drawing/2014/main" id="{2E65A80B-0469-46CC-B0AC-4AE52AD1B04C}"/>
              </a:ext>
            </a:extLst>
          </p:cNvPr>
          <p:cNvSpPr/>
          <p:nvPr/>
        </p:nvSpPr>
        <p:spPr>
          <a:xfrm>
            <a:off x="36938540" y="2734191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инвестиции в промышленность</a:t>
            </a:r>
          </a:p>
        </p:txBody>
      </p:sp>
      <p:cxnSp>
        <p:nvCxnSpPr>
          <p:cNvPr id="409" name="Соединительная линия уступом 175">
            <a:extLst>
              <a:ext uri="{FF2B5EF4-FFF2-40B4-BE49-F238E27FC236}">
                <a16:creationId xmlns:a16="http://schemas.microsoft.com/office/drawing/2014/main" id="{C9D1960B-38D5-414C-AAFE-51C414237620}"/>
              </a:ext>
            </a:extLst>
          </p:cNvPr>
          <p:cNvCxnSpPr>
            <a:cxnSpLocks/>
            <a:stCxn id="394" idx="2"/>
            <a:endCxn id="391" idx="0"/>
          </p:cNvCxnSpPr>
          <p:nvPr/>
        </p:nvCxnSpPr>
        <p:spPr>
          <a:xfrm rot="16200000" flipH="1">
            <a:off x="34741989" y="26563415"/>
            <a:ext cx="417586" cy="113941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0" name="Прямоугольник 409">
            <a:extLst>
              <a:ext uri="{FF2B5EF4-FFF2-40B4-BE49-F238E27FC236}">
                <a16:creationId xmlns:a16="http://schemas.microsoft.com/office/drawing/2014/main" id="{73CD13B2-1C37-43AD-A48B-6C11EBD0C47F}"/>
              </a:ext>
            </a:extLst>
          </p:cNvPr>
          <p:cNvSpPr/>
          <p:nvPr/>
        </p:nvSpPr>
        <p:spPr>
          <a:xfrm>
            <a:off x="38118587"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иностранными кампаниями</a:t>
            </a:r>
          </a:p>
        </p:txBody>
      </p:sp>
      <p:cxnSp>
        <p:nvCxnSpPr>
          <p:cNvPr id="411" name="Прямая со стрелкой 410">
            <a:extLst>
              <a:ext uri="{FF2B5EF4-FFF2-40B4-BE49-F238E27FC236}">
                <a16:creationId xmlns:a16="http://schemas.microsoft.com/office/drawing/2014/main" id="{18866F54-58D0-49CA-AF7E-4C8756C05A81}"/>
              </a:ext>
            </a:extLst>
          </p:cNvPr>
          <p:cNvCxnSpPr>
            <a:cxnSpLocks/>
            <a:stCxn id="396" idx="2"/>
            <a:endCxn id="410" idx="0"/>
          </p:cNvCxnSpPr>
          <p:nvPr/>
        </p:nvCxnSpPr>
        <p:spPr>
          <a:xfrm>
            <a:off x="39176546" y="26924332"/>
            <a:ext cx="0"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2" name="Прямоугольник 411">
            <a:extLst>
              <a:ext uri="{FF2B5EF4-FFF2-40B4-BE49-F238E27FC236}">
                <a16:creationId xmlns:a16="http://schemas.microsoft.com/office/drawing/2014/main" id="{ADBFD3AA-DF9E-41A5-9992-6F85DE7481DC}"/>
              </a:ext>
            </a:extLst>
          </p:cNvPr>
          <p:cNvSpPr/>
          <p:nvPr/>
        </p:nvSpPr>
        <p:spPr>
          <a:xfrm>
            <a:off x="33327452"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местными организациями</a:t>
            </a:r>
          </a:p>
        </p:txBody>
      </p:sp>
      <p:cxnSp>
        <p:nvCxnSpPr>
          <p:cNvPr id="413" name="Прямая со стрелкой 412">
            <a:extLst>
              <a:ext uri="{FF2B5EF4-FFF2-40B4-BE49-F238E27FC236}">
                <a16:creationId xmlns:a16="http://schemas.microsoft.com/office/drawing/2014/main" id="{4CE2EE3E-D9CC-4744-BD50-F34DD985FA28}"/>
              </a:ext>
            </a:extLst>
          </p:cNvPr>
          <p:cNvCxnSpPr>
            <a:cxnSpLocks/>
            <a:stCxn id="394" idx="2"/>
            <a:endCxn id="412" idx="0"/>
          </p:cNvCxnSpPr>
          <p:nvPr/>
        </p:nvCxnSpPr>
        <p:spPr>
          <a:xfrm>
            <a:off x="34381073" y="26924332"/>
            <a:ext cx="4338"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4" name="Прямоугольник 413">
            <a:extLst>
              <a:ext uri="{FF2B5EF4-FFF2-40B4-BE49-F238E27FC236}">
                <a16:creationId xmlns:a16="http://schemas.microsoft.com/office/drawing/2014/main" id="{5B2DAA12-7223-4C02-A3FD-55D4FBA67895}"/>
              </a:ext>
            </a:extLst>
          </p:cNvPr>
          <p:cNvSpPr/>
          <p:nvPr/>
        </p:nvSpPr>
        <p:spPr>
          <a:xfrm>
            <a:off x="34458920"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устойчивый экономический рост</a:t>
            </a:r>
          </a:p>
        </p:txBody>
      </p:sp>
      <p:sp>
        <p:nvSpPr>
          <p:cNvPr id="415" name="Прямоугольник 414">
            <a:extLst>
              <a:ext uri="{FF2B5EF4-FFF2-40B4-BE49-F238E27FC236}">
                <a16:creationId xmlns:a16="http://schemas.microsoft.com/office/drawing/2014/main" id="{935011A5-F01B-44A4-BD24-001B35DCB2DC}"/>
              </a:ext>
            </a:extLst>
          </p:cNvPr>
          <p:cNvSpPr/>
          <p:nvPr/>
        </p:nvSpPr>
        <p:spPr>
          <a:xfrm>
            <a:off x="36907384"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Справедливое распределение доходов</a:t>
            </a:r>
          </a:p>
        </p:txBody>
      </p:sp>
      <p:cxnSp>
        <p:nvCxnSpPr>
          <p:cNvPr id="416" name="Соединительная линия уступом 175">
            <a:extLst>
              <a:ext uri="{FF2B5EF4-FFF2-40B4-BE49-F238E27FC236}">
                <a16:creationId xmlns:a16="http://schemas.microsoft.com/office/drawing/2014/main" id="{4E24EEA1-11CC-41B5-A7CD-C9AC5EAEE5BD}"/>
              </a:ext>
            </a:extLst>
          </p:cNvPr>
          <p:cNvCxnSpPr>
            <a:cxnSpLocks/>
            <a:stCxn id="410" idx="2"/>
            <a:endCxn id="414" idx="0"/>
          </p:cNvCxnSpPr>
          <p:nvPr/>
        </p:nvCxnSpPr>
        <p:spPr>
          <a:xfrm rot="5400000">
            <a:off x="37137921" y="28298462"/>
            <a:ext cx="417585" cy="36596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7" name="Соединительная линия уступом 175">
            <a:extLst>
              <a:ext uri="{FF2B5EF4-FFF2-40B4-BE49-F238E27FC236}">
                <a16:creationId xmlns:a16="http://schemas.microsoft.com/office/drawing/2014/main" id="{F9C030BA-09B1-4F38-ADEA-58333678A556}"/>
              </a:ext>
            </a:extLst>
          </p:cNvPr>
          <p:cNvCxnSpPr>
            <a:cxnSpLocks/>
            <a:stCxn id="404" idx="2"/>
            <a:endCxn id="414" idx="0"/>
          </p:cNvCxnSpPr>
          <p:nvPr/>
        </p:nvCxnSpPr>
        <p:spPr>
          <a:xfrm rot="5400000">
            <a:off x="35933239" y="29503144"/>
            <a:ext cx="417585" cy="12503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0" name="Соединительная линия уступом 175">
            <a:extLst>
              <a:ext uri="{FF2B5EF4-FFF2-40B4-BE49-F238E27FC236}">
                <a16:creationId xmlns:a16="http://schemas.microsoft.com/office/drawing/2014/main" id="{59A83AA4-4DB3-4BAF-B8B6-6BD38C52F1F7}"/>
              </a:ext>
            </a:extLst>
          </p:cNvPr>
          <p:cNvCxnSpPr>
            <a:cxnSpLocks/>
            <a:stCxn id="412" idx="2"/>
            <a:endCxn id="414" idx="0"/>
          </p:cNvCxnSpPr>
          <p:nvPr/>
        </p:nvCxnSpPr>
        <p:spPr>
          <a:xfrm rot="16200000" flipH="1">
            <a:off x="34742353" y="29562561"/>
            <a:ext cx="417585" cy="11314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Соединительная линия уступом 175">
            <a:extLst>
              <a:ext uri="{FF2B5EF4-FFF2-40B4-BE49-F238E27FC236}">
                <a16:creationId xmlns:a16="http://schemas.microsoft.com/office/drawing/2014/main" id="{AD3F1D18-EDD0-4229-801A-8FBE28C4D7D7}"/>
              </a:ext>
            </a:extLst>
          </p:cNvPr>
          <p:cNvCxnSpPr>
            <a:cxnSpLocks/>
            <a:stCxn id="412" idx="2"/>
            <a:endCxn id="415" idx="0"/>
          </p:cNvCxnSpPr>
          <p:nvPr/>
        </p:nvCxnSpPr>
        <p:spPr>
          <a:xfrm rot="16200000" flipH="1">
            <a:off x="35966585" y="28338329"/>
            <a:ext cx="417585" cy="3579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2" name="Соединительная линия уступом 175">
            <a:extLst>
              <a:ext uri="{FF2B5EF4-FFF2-40B4-BE49-F238E27FC236}">
                <a16:creationId xmlns:a16="http://schemas.microsoft.com/office/drawing/2014/main" id="{F673E2A7-3D59-4EE7-B3CB-539FA1163F79}"/>
              </a:ext>
            </a:extLst>
          </p:cNvPr>
          <p:cNvCxnSpPr>
            <a:cxnSpLocks/>
            <a:stCxn id="404" idx="2"/>
            <a:endCxn id="415" idx="0"/>
          </p:cNvCxnSpPr>
          <p:nvPr/>
        </p:nvCxnSpPr>
        <p:spPr>
          <a:xfrm rot="16200000" flipH="1">
            <a:off x="37157470" y="29529214"/>
            <a:ext cx="417585" cy="11981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3" name="Соединительная линия уступом 175">
            <a:extLst>
              <a:ext uri="{FF2B5EF4-FFF2-40B4-BE49-F238E27FC236}">
                <a16:creationId xmlns:a16="http://schemas.microsoft.com/office/drawing/2014/main" id="{0119C34F-73B5-4432-9175-D924BF33B890}"/>
              </a:ext>
            </a:extLst>
          </p:cNvPr>
          <p:cNvCxnSpPr>
            <a:cxnSpLocks/>
            <a:stCxn id="410" idx="2"/>
            <a:endCxn id="415" idx="0"/>
          </p:cNvCxnSpPr>
          <p:nvPr/>
        </p:nvCxnSpPr>
        <p:spPr>
          <a:xfrm rot="5400000">
            <a:off x="38362153" y="29522694"/>
            <a:ext cx="417585" cy="12112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5" name="Соединительная линия уступом 175">
            <a:extLst>
              <a:ext uri="{FF2B5EF4-FFF2-40B4-BE49-F238E27FC236}">
                <a16:creationId xmlns:a16="http://schemas.microsoft.com/office/drawing/2014/main" id="{B5EC89C8-8F10-4B38-AE6B-08A0B5E4959E}"/>
              </a:ext>
            </a:extLst>
          </p:cNvPr>
          <p:cNvCxnSpPr>
            <a:cxnSpLocks/>
            <a:stCxn id="396" idx="2"/>
            <a:endCxn id="408" idx="0"/>
          </p:cNvCxnSpPr>
          <p:nvPr/>
        </p:nvCxnSpPr>
        <p:spPr>
          <a:xfrm rot="5400000">
            <a:off x="38377731" y="26543101"/>
            <a:ext cx="417585" cy="118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6" name="Соединительная линия уступом 175">
            <a:extLst>
              <a:ext uri="{FF2B5EF4-FFF2-40B4-BE49-F238E27FC236}">
                <a16:creationId xmlns:a16="http://schemas.microsoft.com/office/drawing/2014/main" id="{16E873C8-A588-454E-AA03-B55FE1EEB56B}"/>
              </a:ext>
            </a:extLst>
          </p:cNvPr>
          <p:cNvCxnSpPr>
            <a:cxnSpLocks/>
            <a:stCxn id="395" idx="2"/>
            <a:endCxn id="408" idx="0"/>
          </p:cNvCxnSpPr>
          <p:nvPr/>
        </p:nvCxnSpPr>
        <p:spPr>
          <a:xfrm rot="16200000" flipH="1">
            <a:off x="37168705" y="26514122"/>
            <a:ext cx="417585" cy="12380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Соединительная линия уступом 175">
            <a:extLst>
              <a:ext uri="{FF2B5EF4-FFF2-40B4-BE49-F238E27FC236}">
                <a16:creationId xmlns:a16="http://schemas.microsoft.com/office/drawing/2014/main" id="{8D4DD233-EC4C-42F1-84D0-805ECD8A7824}"/>
              </a:ext>
            </a:extLst>
          </p:cNvPr>
          <p:cNvCxnSpPr>
            <a:cxnSpLocks/>
            <a:stCxn id="394" idx="2"/>
            <a:endCxn id="408" idx="0"/>
          </p:cNvCxnSpPr>
          <p:nvPr/>
        </p:nvCxnSpPr>
        <p:spPr>
          <a:xfrm rot="16200000" flipH="1">
            <a:off x="35979994" y="25325411"/>
            <a:ext cx="417585" cy="361542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29" name="Прямоугольник 428">
            <a:extLst>
              <a:ext uri="{FF2B5EF4-FFF2-40B4-BE49-F238E27FC236}">
                <a16:creationId xmlns:a16="http://schemas.microsoft.com/office/drawing/2014/main" id="{F3E18413-49E4-4756-AD0A-7DCFEAAFD7C5}"/>
              </a:ext>
            </a:extLst>
          </p:cNvPr>
          <p:cNvSpPr/>
          <p:nvPr/>
        </p:nvSpPr>
        <p:spPr>
          <a:xfrm>
            <a:off x="40680922" y="242835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Прорыв </a:t>
            </a:r>
            <a:r>
              <a:rPr lang="ru-RU" sz="500" dirty="0"/>
              <a:t>(</a:t>
            </a:r>
            <a:r>
              <a:rPr lang="ru-RU" sz="500" dirty="0" err="1"/>
              <a:t>Doorbraak</a:t>
            </a:r>
            <a:r>
              <a:rPr lang="ru-RU" sz="500" dirty="0"/>
              <a:t> («Прорыв») был краткосрочным политическим движением в Нидерландах после Второй мировой войны , с заявленной целью обновления политики Нидерландов путем объединения прогрессивных либералов , христианских демократов и социал-демократов в единую прогрессивную политическую партию. При этом движение стремилось «прорваться» через </a:t>
            </a:r>
            <a:r>
              <a:rPr lang="ru-RU" sz="500" dirty="0" err="1"/>
              <a:t>столбничество</a:t>
            </a:r>
            <a:r>
              <a:rPr lang="ru-RU" sz="500" dirty="0"/>
              <a:t> в голландской политике. Это привело к созданию современной Лейбористской партии)</a:t>
            </a:r>
            <a:endParaRPr lang="ru-RU" sz="1400" dirty="0"/>
          </a:p>
        </p:txBody>
      </p:sp>
      <p:sp>
        <p:nvSpPr>
          <p:cNvPr id="430" name="Прямоугольник 429">
            <a:extLst>
              <a:ext uri="{FF2B5EF4-FFF2-40B4-BE49-F238E27FC236}">
                <a16:creationId xmlns:a16="http://schemas.microsoft.com/office/drawing/2014/main" id="{B8821B44-3C16-49F5-AF6E-A459DAB3173E}"/>
              </a:ext>
            </a:extLst>
          </p:cNvPr>
          <p:cNvSpPr/>
          <p:nvPr/>
        </p:nvSpPr>
        <p:spPr>
          <a:xfrm>
            <a:off x="40680922" y="2584433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Всеобщее избирательное право</a:t>
            </a:r>
          </a:p>
        </p:txBody>
      </p:sp>
      <p:sp>
        <p:nvSpPr>
          <p:cNvPr id="432" name="Прямоугольник 431">
            <a:extLst>
              <a:ext uri="{FF2B5EF4-FFF2-40B4-BE49-F238E27FC236}">
                <a16:creationId xmlns:a16="http://schemas.microsoft.com/office/drawing/2014/main" id="{E60F426E-51AC-497D-8A53-07C95D79DFEC}"/>
              </a:ext>
            </a:extLst>
          </p:cNvPr>
          <p:cNvSpPr/>
          <p:nvPr/>
        </p:nvSpPr>
        <p:spPr>
          <a:xfrm>
            <a:off x="21029959" y="2588121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Ослабить контроль церкви над обществом</a:t>
            </a:r>
          </a:p>
        </p:txBody>
      </p:sp>
      <p:cxnSp>
        <p:nvCxnSpPr>
          <p:cNvPr id="433" name="Прямая соединительная линия 432">
            <a:extLst>
              <a:ext uri="{FF2B5EF4-FFF2-40B4-BE49-F238E27FC236}">
                <a16:creationId xmlns:a16="http://schemas.microsoft.com/office/drawing/2014/main" id="{822DED5E-4461-491C-AFC2-0D2D27ECFC92}"/>
              </a:ext>
            </a:extLst>
          </p:cNvPr>
          <p:cNvCxnSpPr>
            <a:cxnSpLocks/>
            <a:stCxn id="312" idx="1"/>
            <a:endCxn id="432" idx="3"/>
          </p:cNvCxnSpPr>
          <p:nvPr/>
        </p:nvCxnSpPr>
        <p:spPr>
          <a:xfrm flipH="1" flipV="1">
            <a:off x="23145877" y="26421218"/>
            <a:ext cx="355119" cy="29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4" name="Прямоугольник 433">
            <a:extLst>
              <a:ext uri="{FF2B5EF4-FFF2-40B4-BE49-F238E27FC236}">
                <a16:creationId xmlns:a16="http://schemas.microsoft.com/office/drawing/2014/main" id="{2EB1B2CD-4E62-474D-88CB-896850643FB6}"/>
              </a:ext>
            </a:extLst>
          </p:cNvPr>
          <p:cNvSpPr/>
          <p:nvPr/>
        </p:nvSpPr>
        <p:spPr>
          <a:xfrm>
            <a:off x="38118587"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Народная армия </a:t>
            </a:r>
            <a:r>
              <a:rPr lang="ru-RU" sz="800" dirty="0"/>
              <a:t>(партия хотела разоружить голландскую армию . Партия выступала против милитаризма и национализма . После подъема немецкой нацистской партии SDAP начала агитировать за создание народной армии.)</a:t>
            </a:r>
            <a:endParaRPr lang="ru-RU" sz="1400" dirty="0"/>
          </a:p>
        </p:txBody>
      </p:sp>
      <p:sp>
        <p:nvSpPr>
          <p:cNvPr id="435" name="Прямоугольник 434">
            <a:extLst>
              <a:ext uri="{FF2B5EF4-FFF2-40B4-BE49-F238E27FC236}">
                <a16:creationId xmlns:a16="http://schemas.microsoft.com/office/drawing/2014/main" id="{4345DEF6-70FC-4C98-AB46-32C4B1454488}"/>
              </a:ext>
            </a:extLst>
          </p:cNvPr>
          <p:cNvSpPr/>
          <p:nvPr/>
        </p:nvSpPr>
        <p:spPr>
          <a:xfrm>
            <a:off x="45615731"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Спасти Испанскую республику</a:t>
            </a:r>
          </a:p>
        </p:txBody>
      </p:sp>
      <p:sp>
        <p:nvSpPr>
          <p:cNvPr id="436" name="Прямоугольник 435">
            <a:extLst>
              <a:ext uri="{FF2B5EF4-FFF2-40B4-BE49-F238E27FC236}">
                <a16:creationId xmlns:a16="http://schemas.microsoft.com/office/drawing/2014/main" id="{34150BB0-8305-4A2C-93E2-D26EB15407C1}"/>
              </a:ext>
            </a:extLst>
          </p:cNvPr>
          <p:cNvSpPr/>
          <p:nvPr/>
        </p:nvSpPr>
        <p:spPr>
          <a:xfrm>
            <a:off x="45644881" y="2734191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Лейбористский и Социалистический Интернационал </a:t>
            </a:r>
            <a:r>
              <a:rPr lang="ru-RU" sz="200" dirty="0"/>
              <a:t>(Лейбористский и Социалистический Интернационал ( LSI ; нем . </a:t>
            </a:r>
            <a:r>
              <a:rPr lang="ru-RU" sz="200" dirty="0" err="1"/>
              <a:t>Sozialistische</a:t>
            </a:r>
            <a:r>
              <a:rPr lang="ru-RU" sz="200" dirty="0"/>
              <a:t> </a:t>
            </a:r>
            <a:r>
              <a:rPr lang="ru-RU" sz="200" dirty="0" err="1"/>
              <a:t>Arbeiter-Internationale</a:t>
            </a:r>
            <a:r>
              <a:rPr lang="ru-RU" sz="200" dirty="0"/>
              <a:t> , SAI ) был международной организацией социалистических и рабочих партий, действовавшей между 1923 и 1940 годами. Группа была создана путем слияния конкурирующего Венского Интернационала и бывшего Второго Интернационала . , основанный в Лондоне, и был предшественником современного Социалистического Интернационала .Лейбористский и Социалистический Интернационал.</a:t>
            </a:r>
            <a:br>
              <a:rPr lang="ru-RU" sz="200" dirty="0"/>
            </a:br>
            <a:r>
              <a:rPr lang="ru-RU" sz="200" dirty="0"/>
              <a:t>У LSI была история соперничества с Коммунистическим Интернационалом (Коминтерном), с которым она конкурировала за лидерство в международном социалистическом и рабочем движении. Однако, в отличие от Коминтерна, LSI не осуществлял прямого контроля над действиями своих секций, будучи созданным как федерация автономных национальных партий)</a:t>
            </a:r>
            <a:endParaRPr lang="ru-RU" sz="1400" dirty="0"/>
          </a:p>
        </p:txBody>
      </p:sp>
      <p:sp>
        <p:nvSpPr>
          <p:cNvPr id="437" name="Прямоугольник 436">
            <a:extLst>
              <a:ext uri="{FF2B5EF4-FFF2-40B4-BE49-F238E27FC236}">
                <a16:creationId xmlns:a16="http://schemas.microsoft.com/office/drawing/2014/main" id="{C51074D0-D2A5-44B1-A0A7-977D3E858F5B}"/>
              </a:ext>
            </a:extLst>
          </p:cNvPr>
          <p:cNvSpPr/>
          <p:nvPr/>
        </p:nvSpPr>
        <p:spPr>
          <a:xfrm>
            <a:off x="41995577" y="2734191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Выбрать нейтралитет</a:t>
            </a:r>
          </a:p>
        </p:txBody>
      </p:sp>
      <p:sp>
        <p:nvSpPr>
          <p:cNvPr id="439" name="Прямоугольник 438">
            <a:extLst>
              <a:ext uri="{FF2B5EF4-FFF2-40B4-BE49-F238E27FC236}">
                <a16:creationId xmlns:a16="http://schemas.microsoft.com/office/drawing/2014/main" id="{D7E17053-54C0-491D-8025-C4956CCDE2B2}"/>
              </a:ext>
            </a:extLst>
          </p:cNvPr>
          <p:cNvSpPr/>
          <p:nvPr/>
        </p:nvSpPr>
        <p:spPr>
          <a:xfrm>
            <a:off x="45644563" y="3182045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Упреждающий удар по нацизму</a:t>
            </a:r>
          </a:p>
        </p:txBody>
      </p:sp>
      <p:sp>
        <p:nvSpPr>
          <p:cNvPr id="440" name="Прямоугольник 439">
            <a:extLst>
              <a:ext uri="{FF2B5EF4-FFF2-40B4-BE49-F238E27FC236}">
                <a16:creationId xmlns:a16="http://schemas.microsoft.com/office/drawing/2014/main" id="{0D5254C6-4FF2-4B00-865C-ADAE3847F4FD}"/>
              </a:ext>
            </a:extLst>
          </p:cNvPr>
          <p:cNvSpPr/>
          <p:nvPr/>
        </p:nvSpPr>
        <p:spPr>
          <a:xfrm>
            <a:off x="45620431" y="258400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Запретить алкоголь (партия считала алкоголизм одним из злейших врагов рабочего класса.)</a:t>
            </a:r>
          </a:p>
        </p:txBody>
      </p:sp>
      <p:cxnSp>
        <p:nvCxnSpPr>
          <p:cNvPr id="443" name="Прямая соединительная линия 442">
            <a:extLst>
              <a:ext uri="{FF2B5EF4-FFF2-40B4-BE49-F238E27FC236}">
                <a16:creationId xmlns:a16="http://schemas.microsoft.com/office/drawing/2014/main" id="{EC46EE79-AC81-4BAA-8AD1-0F53539027F6}"/>
              </a:ext>
            </a:extLst>
          </p:cNvPr>
          <p:cNvCxnSpPr>
            <a:cxnSpLocks/>
            <a:stCxn id="437" idx="3"/>
            <a:endCxn id="436" idx="1"/>
          </p:cNvCxnSpPr>
          <p:nvPr/>
        </p:nvCxnSpPr>
        <p:spPr>
          <a:xfrm>
            <a:off x="44111495" y="27881917"/>
            <a:ext cx="153338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7" name="Соединительная линия уступом 175">
            <a:extLst>
              <a:ext uri="{FF2B5EF4-FFF2-40B4-BE49-F238E27FC236}">
                <a16:creationId xmlns:a16="http://schemas.microsoft.com/office/drawing/2014/main" id="{A106BAF7-16AD-4C25-B749-DA38D1F1F223}"/>
              </a:ext>
            </a:extLst>
          </p:cNvPr>
          <p:cNvCxnSpPr>
            <a:cxnSpLocks/>
            <a:stCxn id="430" idx="2"/>
            <a:endCxn id="436" idx="0"/>
          </p:cNvCxnSpPr>
          <p:nvPr/>
        </p:nvCxnSpPr>
        <p:spPr>
          <a:xfrm rot="16200000" flipH="1">
            <a:off x="44012067" y="24651144"/>
            <a:ext cx="417586" cy="49639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Прямая со стрелкой 453">
            <a:extLst>
              <a:ext uri="{FF2B5EF4-FFF2-40B4-BE49-F238E27FC236}">
                <a16:creationId xmlns:a16="http://schemas.microsoft.com/office/drawing/2014/main" id="{6AC7D04B-7CD6-4D9B-BF85-E6B81B8E2DF1}"/>
              </a:ext>
            </a:extLst>
          </p:cNvPr>
          <p:cNvCxnSpPr>
            <a:cxnSpLocks/>
            <a:stCxn id="369" idx="2"/>
            <a:endCxn id="429" idx="0"/>
          </p:cNvCxnSpPr>
          <p:nvPr/>
        </p:nvCxnSpPr>
        <p:spPr>
          <a:xfrm>
            <a:off x="41738881" y="23870939"/>
            <a:ext cx="0" cy="4126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Соединительная линия уступом 175">
            <a:extLst>
              <a:ext uri="{FF2B5EF4-FFF2-40B4-BE49-F238E27FC236}">
                <a16:creationId xmlns:a16="http://schemas.microsoft.com/office/drawing/2014/main" id="{01714FE1-B08C-41B0-883D-866BDA22F6D7}"/>
              </a:ext>
            </a:extLst>
          </p:cNvPr>
          <p:cNvCxnSpPr>
            <a:cxnSpLocks/>
            <a:stCxn id="369" idx="2"/>
            <a:endCxn id="434" idx="0"/>
          </p:cNvCxnSpPr>
          <p:nvPr/>
        </p:nvCxnSpPr>
        <p:spPr>
          <a:xfrm rot="5400000">
            <a:off x="40251408" y="22796078"/>
            <a:ext cx="412613" cy="25623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Соединительная линия уступом 175">
            <a:extLst>
              <a:ext uri="{FF2B5EF4-FFF2-40B4-BE49-F238E27FC236}">
                <a16:creationId xmlns:a16="http://schemas.microsoft.com/office/drawing/2014/main" id="{F9060CFE-6AE8-4595-A6E5-910BC59B8AD3}"/>
              </a:ext>
            </a:extLst>
          </p:cNvPr>
          <p:cNvCxnSpPr>
            <a:cxnSpLocks/>
            <a:stCxn id="369" idx="2"/>
            <a:endCxn id="471" idx="0"/>
          </p:cNvCxnSpPr>
          <p:nvPr/>
        </p:nvCxnSpPr>
        <p:spPr>
          <a:xfrm rot="16200000" flipH="1">
            <a:off x="42771868" y="22837952"/>
            <a:ext cx="401431" cy="246740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Соединительная линия уступом 175">
            <a:extLst>
              <a:ext uri="{FF2B5EF4-FFF2-40B4-BE49-F238E27FC236}">
                <a16:creationId xmlns:a16="http://schemas.microsoft.com/office/drawing/2014/main" id="{C6B94B3F-E5F3-463E-89AC-A3E2F4762A69}"/>
              </a:ext>
            </a:extLst>
          </p:cNvPr>
          <p:cNvCxnSpPr>
            <a:cxnSpLocks/>
            <a:stCxn id="369" idx="2"/>
            <a:endCxn id="435" idx="0"/>
          </p:cNvCxnSpPr>
          <p:nvPr/>
        </p:nvCxnSpPr>
        <p:spPr>
          <a:xfrm rot="16200000" flipH="1">
            <a:off x="44001003" y="21608816"/>
            <a:ext cx="410564" cy="49348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Прямая со стрелкой 465">
            <a:extLst>
              <a:ext uri="{FF2B5EF4-FFF2-40B4-BE49-F238E27FC236}">
                <a16:creationId xmlns:a16="http://schemas.microsoft.com/office/drawing/2014/main" id="{1D279105-1240-46CC-B22F-CF62B0569E2D}"/>
              </a:ext>
            </a:extLst>
          </p:cNvPr>
          <p:cNvCxnSpPr>
            <a:cxnSpLocks/>
            <a:stCxn id="429" idx="2"/>
            <a:endCxn id="430" idx="0"/>
          </p:cNvCxnSpPr>
          <p:nvPr/>
        </p:nvCxnSpPr>
        <p:spPr>
          <a:xfrm>
            <a:off x="41738881" y="25363551"/>
            <a:ext cx="0"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9" name="Прямоугольник 468">
            <a:extLst>
              <a:ext uri="{FF2B5EF4-FFF2-40B4-BE49-F238E27FC236}">
                <a16:creationId xmlns:a16="http://schemas.microsoft.com/office/drawing/2014/main" id="{A0C21635-991F-4AA2-B3B5-D78C97E045E3}"/>
              </a:ext>
            </a:extLst>
          </p:cNvPr>
          <p:cNvSpPr/>
          <p:nvPr/>
        </p:nvSpPr>
        <p:spPr>
          <a:xfrm>
            <a:off x="38089136" y="2247907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sp>
        <p:nvSpPr>
          <p:cNvPr id="470" name="Прямоугольник 469">
            <a:extLst>
              <a:ext uri="{FF2B5EF4-FFF2-40B4-BE49-F238E27FC236}">
                <a16:creationId xmlns:a16="http://schemas.microsoft.com/office/drawing/2014/main" id="{18A5E3D0-5296-4421-A78E-F53BB618FC15}"/>
              </a:ext>
            </a:extLst>
          </p:cNvPr>
          <p:cNvSpPr/>
          <p:nvPr/>
        </p:nvSpPr>
        <p:spPr>
          <a:xfrm>
            <a:off x="44996300" y="2199337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14 мая 1940 года </a:t>
            </a:r>
            <a:r>
              <a:rPr lang="ru-RU" sz="1400" dirty="0" err="1"/>
              <a:t>Альбарда</a:t>
            </a:r>
            <a:r>
              <a:rPr lang="ru-RU" sz="1400" dirty="0"/>
              <a:t> объявил, что уходит с поста лидера в пользу лидера парламента в Палате представителей </a:t>
            </a:r>
            <a:r>
              <a:rPr lang="ru-RU" sz="1400" dirty="0" err="1"/>
              <a:t>Виллема</a:t>
            </a:r>
            <a:r>
              <a:rPr lang="ru-RU" sz="1400" dirty="0"/>
              <a:t> Дриса (</a:t>
            </a:r>
            <a:r>
              <a:rPr lang="ru-RU" sz="1400" dirty="0" err="1"/>
              <a:t>трейт</a:t>
            </a:r>
            <a:r>
              <a:rPr lang="ru-RU" sz="1400" dirty="0"/>
              <a:t> «умелый управленец»)</a:t>
            </a:r>
          </a:p>
        </p:txBody>
      </p:sp>
      <p:sp>
        <p:nvSpPr>
          <p:cNvPr id="471" name="Прямоугольник 470">
            <a:extLst>
              <a:ext uri="{FF2B5EF4-FFF2-40B4-BE49-F238E27FC236}">
                <a16:creationId xmlns:a16="http://schemas.microsoft.com/office/drawing/2014/main" id="{55192DA9-6577-4FBB-9E87-A6863A9B0B89}"/>
              </a:ext>
            </a:extLst>
          </p:cNvPr>
          <p:cNvSpPr/>
          <p:nvPr/>
        </p:nvSpPr>
        <p:spPr>
          <a:xfrm>
            <a:off x="43148326" y="2427237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Инвестиции в здравоохранение</a:t>
            </a:r>
          </a:p>
        </p:txBody>
      </p:sp>
      <p:cxnSp>
        <p:nvCxnSpPr>
          <p:cNvPr id="472" name="Соединительная линия уступом 175">
            <a:extLst>
              <a:ext uri="{FF2B5EF4-FFF2-40B4-BE49-F238E27FC236}">
                <a16:creationId xmlns:a16="http://schemas.microsoft.com/office/drawing/2014/main" id="{3EFB5F95-15D5-4AB1-A98F-BFC7858ACE86}"/>
              </a:ext>
            </a:extLst>
          </p:cNvPr>
          <p:cNvCxnSpPr>
            <a:cxnSpLocks/>
            <a:stCxn id="471" idx="2"/>
            <a:endCxn id="440" idx="0"/>
          </p:cNvCxnSpPr>
          <p:nvPr/>
        </p:nvCxnSpPr>
        <p:spPr>
          <a:xfrm rot="16200000" flipH="1">
            <a:off x="45198503" y="24360151"/>
            <a:ext cx="487669" cy="24721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7" name="Прямоугольник 476">
            <a:extLst>
              <a:ext uri="{FF2B5EF4-FFF2-40B4-BE49-F238E27FC236}">
                <a16:creationId xmlns:a16="http://schemas.microsoft.com/office/drawing/2014/main" id="{64EBD9B7-7491-427C-9D2C-E0B07AA44DE3}"/>
              </a:ext>
            </a:extLst>
          </p:cNvPr>
          <p:cNvSpPr/>
          <p:nvPr/>
        </p:nvSpPr>
        <p:spPr>
          <a:xfrm>
            <a:off x="43153027" y="258400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Вложения в общественную безопасность</a:t>
            </a:r>
          </a:p>
        </p:txBody>
      </p:sp>
      <p:cxnSp>
        <p:nvCxnSpPr>
          <p:cNvPr id="478" name="Соединительная линия уступом 175">
            <a:extLst>
              <a:ext uri="{FF2B5EF4-FFF2-40B4-BE49-F238E27FC236}">
                <a16:creationId xmlns:a16="http://schemas.microsoft.com/office/drawing/2014/main" id="{166C3203-8507-4330-8A18-FD0D613FC852}"/>
              </a:ext>
            </a:extLst>
          </p:cNvPr>
          <p:cNvCxnSpPr>
            <a:cxnSpLocks/>
            <a:stCxn id="471" idx="2"/>
            <a:endCxn id="477" idx="0"/>
          </p:cNvCxnSpPr>
          <p:nvPr/>
        </p:nvCxnSpPr>
        <p:spPr>
          <a:xfrm rot="16200000" flipH="1">
            <a:off x="43964801" y="25593853"/>
            <a:ext cx="487669" cy="47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3" name="Прямоугольник 482">
            <a:extLst>
              <a:ext uri="{FF2B5EF4-FFF2-40B4-BE49-F238E27FC236}">
                <a16:creationId xmlns:a16="http://schemas.microsoft.com/office/drawing/2014/main" id="{2F81E91C-D85F-4115-9BA7-049B5DB8AE10}"/>
              </a:ext>
            </a:extLst>
          </p:cNvPr>
          <p:cNvSpPr/>
          <p:nvPr/>
        </p:nvSpPr>
        <p:spPr>
          <a:xfrm>
            <a:off x="39397481" y="2734191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Молодые социалисты </a:t>
            </a:r>
            <a:r>
              <a:rPr lang="ru-RU" sz="600" dirty="0"/>
              <a:t>(Молодые социалисты в </a:t>
            </a:r>
            <a:r>
              <a:rPr lang="ru-RU" sz="600" dirty="0" err="1"/>
              <a:t>PvdA</a:t>
            </a:r>
            <a:r>
              <a:rPr lang="ru-RU" sz="600" dirty="0"/>
              <a:t> ( голландский : </a:t>
            </a:r>
            <a:r>
              <a:rPr lang="ru-RU" sz="600" dirty="0" err="1"/>
              <a:t>Jonge</a:t>
            </a:r>
            <a:r>
              <a:rPr lang="ru-RU" sz="600" dirty="0"/>
              <a:t> </a:t>
            </a:r>
            <a:r>
              <a:rPr lang="ru-RU" sz="600" dirty="0" err="1"/>
              <a:t>Socialisten</a:t>
            </a:r>
            <a:r>
              <a:rPr lang="ru-RU" sz="600" dirty="0"/>
              <a:t> </a:t>
            </a:r>
            <a:r>
              <a:rPr lang="ru-RU" sz="600" dirty="0" err="1"/>
              <a:t>in</a:t>
            </a:r>
            <a:r>
              <a:rPr lang="ru-RU" sz="600" dirty="0"/>
              <a:t> </a:t>
            </a:r>
            <a:r>
              <a:rPr lang="ru-RU" sz="600" dirty="0" err="1"/>
              <a:t>de</a:t>
            </a:r>
            <a:r>
              <a:rPr lang="ru-RU" sz="600" dirty="0"/>
              <a:t> </a:t>
            </a:r>
            <a:r>
              <a:rPr lang="ru-RU" sz="600" dirty="0" err="1"/>
              <a:t>PvdA</a:t>
            </a:r>
            <a:r>
              <a:rPr lang="ru-RU" sz="600" dirty="0"/>
              <a:t> , JS ) — голландская социал-демократическая молодежная организация. JS — политически независимая организация, но она связана с Лейбористской партией (</a:t>
            </a:r>
            <a:r>
              <a:rPr lang="ru-RU" sz="600" dirty="0" err="1"/>
              <a:t>PvdA</a:t>
            </a:r>
            <a:r>
              <a:rPr lang="ru-RU" sz="600" dirty="0"/>
              <a:t>) . Участникам должно быть от 12 до 28 лет. Члены не обязаны быть членами Лейбористской партии.)</a:t>
            </a:r>
            <a:endParaRPr lang="ru-RU" sz="1400" dirty="0"/>
          </a:p>
        </p:txBody>
      </p:sp>
      <p:cxnSp>
        <p:nvCxnSpPr>
          <p:cNvPr id="484" name="Соединительная линия уступом 175">
            <a:extLst>
              <a:ext uri="{FF2B5EF4-FFF2-40B4-BE49-F238E27FC236}">
                <a16:creationId xmlns:a16="http://schemas.microsoft.com/office/drawing/2014/main" id="{03E14101-98DA-4D50-B8CC-EEE41D7E204A}"/>
              </a:ext>
            </a:extLst>
          </p:cNvPr>
          <p:cNvCxnSpPr>
            <a:cxnSpLocks/>
            <a:stCxn id="369" idx="2"/>
            <a:endCxn id="483" idx="0"/>
          </p:cNvCxnSpPr>
          <p:nvPr/>
        </p:nvCxnSpPr>
        <p:spPr>
          <a:xfrm rot="5400000">
            <a:off x="39361672" y="24964708"/>
            <a:ext cx="3470978" cy="1283441"/>
          </a:xfrm>
          <a:prstGeom prst="bentConnector3">
            <a:avLst>
              <a:gd name="adj1" fmla="val 6195"/>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7" name="Прямоугольник 486">
            <a:extLst>
              <a:ext uri="{FF2B5EF4-FFF2-40B4-BE49-F238E27FC236}">
                <a16:creationId xmlns:a16="http://schemas.microsoft.com/office/drawing/2014/main" id="{7F06A351-42B8-46B7-8546-A8854F4B3E84}"/>
              </a:ext>
            </a:extLst>
          </p:cNvPr>
          <p:cNvSpPr/>
          <p:nvPr/>
        </p:nvSpPr>
        <p:spPr>
          <a:xfrm>
            <a:off x="48106650" y="3182045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Укрепить отношения со странами демократического блока</a:t>
            </a:r>
          </a:p>
        </p:txBody>
      </p:sp>
      <p:sp>
        <p:nvSpPr>
          <p:cNvPr id="488" name="Прямоугольник 487">
            <a:extLst>
              <a:ext uri="{FF2B5EF4-FFF2-40B4-BE49-F238E27FC236}">
                <a16:creationId xmlns:a16="http://schemas.microsoft.com/office/drawing/2014/main" id="{0C7B52E4-9877-4B97-A57D-E4F55FBBED64}"/>
              </a:ext>
            </a:extLst>
          </p:cNvPr>
          <p:cNvSpPr/>
          <p:nvPr/>
        </p:nvSpPr>
        <p:spPr>
          <a:xfrm>
            <a:off x="45644563" y="28839506"/>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партии интернационала (пути </a:t>
            </a:r>
            <a:r>
              <a:rPr lang="ru-RU" sz="1400" dirty="0" err="1"/>
              <a:t>соц-демов</a:t>
            </a:r>
            <a:r>
              <a:rPr lang="ru-RU" sz="1400" dirty="0"/>
              <a:t>)</a:t>
            </a:r>
          </a:p>
        </p:txBody>
      </p:sp>
      <p:cxnSp>
        <p:nvCxnSpPr>
          <p:cNvPr id="489" name="Прямая со стрелкой 488">
            <a:extLst>
              <a:ext uri="{FF2B5EF4-FFF2-40B4-BE49-F238E27FC236}">
                <a16:creationId xmlns:a16="http://schemas.microsoft.com/office/drawing/2014/main" id="{31C7DAC6-5602-4552-A406-EFBCABC4040D}"/>
              </a:ext>
            </a:extLst>
          </p:cNvPr>
          <p:cNvCxnSpPr>
            <a:cxnSpLocks/>
            <a:stCxn id="436" idx="2"/>
            <a:endCxn id="488" idx="0"/>
          </p:cNvCxnSpPr>
          <p:nvPr/>
        </p:nvCxnSpPr>
        <p:spPr>
          <a:xfrm flipH="1">
            <a:off x="46702522" y="28421917"/>
            <a:ext cx="318" cy="4175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6" name="Прямоугольник 495">
            <a:extLst>
              <a:ext uri="{FF2B5EF4-FFF2-40B4-BE49-F238E27FC236}">
                <a16:creationId xmlns:a16="http://schemas.microsoft.com/office/drawing/2014/main" id="{01B36607-B25C-4740-95A0-0C5DFF7FD982}"/>
              </a:ext>
            </a:extLst>
          </p:cNvPr>
          <p:cNvSpPr/>
          <p:nvPr/>
        </p:nvSpPr>
        <p:spPr>
          <a:xfrm>
            <a:off x="45644563" y="3330301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интернациональный профсоюз</a:t>
            </a:r>
          </a:p>
        </p:txBody>
      </p:sp>
      <p:sp>
        <p:nvSpPr>
          <p:cNvPr id="500" name="Прямоугольник 499">
            <a:extLst>
              <a:ext uri="{FF2B5EF4-FFF2-40B4-BE49-F238E27FC236}">
                <a16:creationId xmlns:a16="http://schemas.microsoft.com/office/drawing/2014/main" id="{FC75B930-026F-4A5E-BF65-4E9AD1594330}"/>
              </a:ext>
            </a:extLst>
          </p:cNvPr>
          <p:cNvSpPr/>
          <p:nvPr/>
        </p:nvSpPr>
        <p:spPr>
          <a:xfrm>
            <a:off x="48106650" y="3330301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Открытая торговля и инвестиции</a:t>
            </a:r>
          </a:p>
        </p:txBody>
      </p:sp>
      <p:sp>
        <p:nvSpPr>
          <p:cNvPr id="510" name="Прямоугольник 509">
            <a:extLst>
              <a:ext uri="{FF2B5EF4-FFF2-40B4-BE49-F238E27FC236}">
                <a16:creationId xmlns:a16="http://schemas.microsoft.com/office/drawing/2014/main" id="{24061DB5-C489-431C-9189-4DC5206E6C53}"/>
              </a:ext>
            </a:extLst>
          </p:cNvPr>
          <p:cNvSpPr/>
          <p:nvPr/>
        </p:nvSpPr>
        <p:spPr>
          <a:xfrm>
            <a:off x="44411020" y="3033587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Сформировать единый фронт с Коминтерном</a:t>
            </a:r>
          </a:p>
        </p:txBody>
      </p:sp>
      <p:sp>
        <p:nvSpPr>
          <p:cNvPr id="512" name="Прямоугольник 511">
            <a:extLst>
              <a:ext uri="{FF2B5EF4-FFF2-40B4-BE49-F238E27FC236}">
                <a16:creationId xmlns:a16="http://schemas.microsoft.com/office/drawing/2014/main" id="{D8AF6B63-D360-47BE-BD85-5F688602A282}"/>
              </a:ext>
            </a:extLst>
          </p:cNvPr>
          <p:cNvSpPr/>
          <p:nvPr/>
        </p:nvSpPr>
        <p:spPr>
          <a:xfrm>
            <a:off x="46878424" y="3033709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Отказаться от союза с радикалами</a:t>
            </a:r>
          </a:p>
        </p:txBody>
      </p:sp>
      <p:cxnSp>
        <p:nvCxnSpPr>
          <p:cNvPr id="513" name="Прямая соединительная линия 512">
            <a:extLst>
              <a:ext uri="{FF2B5EF4-FFF2-40B4-BE49-F238E27FC236}">
                <a16:creationId xmlns:a16="http://schemas.microsoft.com/office/drawing/2014/main" id="{0D4B854A-8CC7-44FA-8C16-2B875D78D2EF}"/>
              </a:ext>
            </a:extLst>
          </p:cNvPr>
          <p:cNvCxnSpPr>
            <a:cxnSpLocks/>
            <a:stCxn id="510" idx="3"/>
            <a:endCxn id="512" idx="1"/>
          </p:cNvCxnSpPr>
          <p:nvPr/>
        </p:nvCxnSpPr>
        <p:spPr>
          <a:xfrm>
            <a:off x="46526938" y="30875878"/>
            <a:ext cx="351486" cy="12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175">
            <a:extLst>
              <a:ext uri="{FF2B5EF4-FFF2-40B4-BE49-F238E27FC236}">
                <a16:creationId xmlns:a16="http://schemas.microsoft.com/office/drawing/2014/main" id="{F44F525B-E618-45E0-B9EF-5F906451BBA4}"/>
              </a:ext>
            </a:extLst>
          </p:cNvPr>
          <p:cNvCxnSpPr>
            <a:cxnSpLocks/>
            <a:stCxn id="512" idx="2"/>
            <a:endCxn id="439" idx="0"/>
          </p:cNvCxnSpPr>
          <p:nvPr/>
        </p:nvCxnSpPr>
        <p:spPr>
          <a:xfrm rot="5400000">
            <a:off x="47117773" y="31001844"/>
            <a:ext cx="403360" cy="12338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1" name="Соединительная линия уступом 175">
            <a:extLst>
              <a:ext uri="{FF2B5EF4-FFF2-40B4-BE49-F238E27FC236}">
                <a16:creationId xmlns:a16="http://schemas.microsoft.com/office/drawing/2014/main" id="{DF6149B9-3766-4D30-A857-751804664437}"/>
              </a:ext>
            </a:extLst>
          </p:cNvPr>
          <p:cNvCxnSpPr>
            <a:cxnSpLocks/>
            <a:stCxn id="510" idx="2"/>
            <a:endCxn id="439" idx="0"/>
          </p:cNvCxnSpPr>
          <p:nvPr/>
        </p:nvCxnSpPr>
        <p:spPr>
          <a:xfrm rot="16200000" flipH="1">
            <a:off x="45883462" y="31001394"/>
            <a:ext cx="404576" cy="12335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75">
            <a:extLst>
              <a:ext uri="{FF2B5EF4-FFF2-40B4-BE49-F238E27FC236}">
                <a16:creationId xmlns:a16="http://schemas.microsoft.com/office/drawing/2014/main" id="{6F2B59C2-96C3-45F0-8E47-7AB0B9B6789C}"/>
              </a:ext>
            </a:extLst>
          </p:cNvPr>
          <p:cNvCxnSpPr>
            <a:cxnSpLocks/>
            <a:stCxn id="488" idx="2"/>
            <a:endCxn id="512" idx="0"/>
          </p:cNvCxnSpPr>
          <p:nvPr/>
        </p:nvCxnSpPr>
        <p:spPr>
          <a:xfrm rot="16200000" flipH="1">
            <a:off x="47110658" y="29511369"/>
            <a:ext cx="417588" cy="1233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75">
            <a:extLst>
              <a:ext uri="{FF2B5EF4-FFF2-40B4-BE49-F238E27FC236}">
                <a16:creationId xmlns:a16="http://schemas.microsoft.com/office/drawing/2014/main" id="{C626ADAF-7A95-4EBB-84F0-C3C484D06528}"/>
              </a:ext>
            </a:extLst>
          </p:cNvPr>
          <p:cNvCxnSpPr>
            <a:cxnSpLocks/>
            <a:stCxn id="488" idx="2"/>
            <a:endCxn id="510" idx="0"/>
          </p:cNvCxnSpPr>
          <p:nvPr/>
        </p:nvCxnSpPr>
        <p:spPr>
          <a:xfrm rot="5400000">
            <a:off x="45877565" y="29510921"/>
            <a:ext cx="416372"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0" name="Прямоугольник 529">
            <a:extLst>
              <a:ext uri="{FF2B5EF4-FFF2-40B4-BE49-F238E27FC236}">
                <a16:creationId xmlns:a16="http://schemas.microsoft.com/office/drawing/2014/main" id="{C1C76B9F-F2EA-4D46-8F96-0B00437CAF39}"/>
              </a:ext>
            </a:extLst>
          </p:cNvPr>
          <p:cNvSpPr/>
          <p:nvPr/>
        </p:nvSpPr>
        <p:spPr>
          <a:xfrm>
            <a:off x="43181521" y="3182045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Коминтерном</a:t>
            </a:r>
          </a:p>
        </p:txBody>
      </p:sp>
      <p:cxnSp>
        <p:nvCxnSpPr>
          <p:cNvPr id="531" name="Соединительная линия уступом 175">
            <a:extLst>
              <a:ext uri="{FF2B5EF4-FFF2-40B4-BE49-F238E27FC236}">
                <a16:creationId xmlns:a16="http://schemas.microsoft.com/office/drawing/2014/main" id="{743AC6D8-46BC-4E92-90BA-B6DD67805533}"/>
              </a:ext>
            </a:extLst>
          </p:cNvPr>
          <p:cNvCxnSpPr>
            <a:cxnSpLocks/>
            <a:stCxn id="510" idx="2"/>
            <a:endCxn id="530" idx="0"/>
          </p:cNvCxnSpPr>
          <p:nvPr/>
        </p:nvCxnSpPr>
        <p:spPr>
          <a:xfrm rot="5400000">
            <a:off x="44651942" y="31003417"/>
            <a:ext cx="404576" cy="12294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Соединительная линия уступом 175">
            <a:extLst>
              <a:ext uri="{FF2B5EF4-FFF2-40B4-BE49-F238E27FC236}">
                <a16:creationId xmlns:a16="http://schemas.microsoft.com/office/drawing/2014/main" id="{DC741C57-5EF0-4A81-A3FD-762DAF83E6FC}"/>
              </a:ext>
            </a:extLst>
          </p:cNvPr>
          <p:cNvCxnSpPr>
            <a:cxnSpLocks/>
            <a:stCxn id="512" idx="2"/>
            <a:endCxn id="487" idx="0"/>
          </p:cNvCxnSpPr>
          <p:nvPr/>
        </p:nvCxnSpPr>
        <p:spPr>
          <a:xfrm rot="16200000" flipH="1">
            <a:off x="48348816" y="31004661"/>
            <a:ext cx="403360"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7" name="Соединительная линия уступом 175">
            <a:extLst>
              <a:ext uri="{FF2B5EF4-FFF2-40B4-BE49-F238E27FC236}">
                <a16:creationId xmlns:a16="http://schemas.microsoft.com/office/drawing/2014/main" id="{929DDA0B-3D12-4005-8196-90E9FD25A0C1}"/>
              </a:ext>
            </a:extLst>
          </p:cNvPr>
          <p:cNvCxnSpPr>
            <a:cxnSpLocks/>
            <a:stCxn id="530" idx="2"/>
            <a:endCxn id="496" idx="0"/>
          </p:cNvCxnSpPr>
          <p:nvPr/>
        </p:nvCxnSpPr>
        <p:spPr>
          <a:xfrm rot="16200000" flipH="1">
            <a:off x="45269723" y="31870211"/>
            <a:ext cx="402557" cy="24630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0" name="Соединительная линия уступом 175">
            <a:extLst>
              <a:ext uri="{FF2B5EF4-FFF2-40B4-BE49-F238E27FC236}">
                <a16:creationId xmlns:a16="http://schemas.microsoft.com/office/drawing/2014/main" id="{60751D89-A337-4A33-8C72-457CAAEC52E1}"/>
              </a:ext>
            </a:extLst>
          </p:cNvPr>
          <p:cNvCxnSpPr>
            <a:cxnSpLocks/>
            <a:stCxn id="487" idx="2"/>
            <a:endCxn id="496" idx="0"/>
          </p:cNvCxnSpPr>
          <p:nvPr/>
        </p:nvCxnSpPr>
        <p:spPr>
          <a:xfrm rot="5400000">
            <a:off x="47732288" y="31870689"/>
            <a:ext cx="402557" cy="246208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a:extLst>
              <a:ext uri="{FF2B5EF4-FFF2-40B4-BE49-F238E27FC236}">
                <a16:creationId xmlns:a16="http://schemas.microsoft.com/office/drawing/2014/main" id="{63F9AAEB-96F0-4AE2-B6DC-1B13D241A1B7}"/>
              </a:ext>
            </a:extLst>
          </p:cNvPr>
          <p:cNvSpPr/>
          <p:nvPr/>
        </p:nvSpPr>
        <p:spPr>
          <a:xfrm>
            <a:off x="43177159" y="333298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Помощь СССР с индустриализацией</a:t>
            </a:r>
          </a:p>
        </p:txBody>
      </p:sp>
      <p:sp>
        <p:nvSpPr>
          <p:cNvPr id="544" name="Прямоугольник 543">
            <a:extLst>
              <a:ext uri="{FF2B5EF4-FFF2-40B4-BE49-F238E27FC236}">
                <a16:creationId xmlns:a16="http://schemas.microsoft.com/office/drawing/2014/main" id="{7BB47993-0E46-480C-BC24-34A83B498E24}"/>
              </a:ext>
            </a:extLst>
          </p:cNvPr>
          <p:cNvSpPr/>
          <p:nvPr/>
        </p:nvSpPr>
        <p:spPr>
          <a:xfrm>
            <a:off x="35700537" y="3182045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Государство всеобщего благосостояния</a:t>
            </a:r>
          </a:p>
        </p:txBody>
      </p:sp>
      <p:cxnSp>
        <p:nvCxnSpPr>
          <p:cNvPr id="545" name="Соединительная линия уступом 175">
            <a:extLst>
              <a:ext uri="{FF2B5EF4-FFF2-40B4-BE49-F238E27FC236}">
                <a16:creationId xmlns:a16="http://schemas.microsoft.com/office/drawing/2014/main" id="{94524370-5811-4092-81BF-DCF781763F22}"/>
              </a:ext>
            </a:extLst>
          </p:cNvPr>
          <p:cNvCxnSpPr>
            <a:cxnSpLocks/>
            <a:stCxn id="415" idx="2"/>
            <a:endCxn id="544" idx="0"/>
          </p:cNvCxnSpPr>
          <p:nvPr/>
        </p:nvCxnSpPr>
        <p:spPr>
          <a:xfrm rot="5400000">
            <a:off x="37160239" y="31015346"/>
            <a:ext cx="403362" cy="12068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8" name="Соединительная линия уступом 175">
            <a:extLst>
              <a:ext uri="{FF2B5EF4-FFF2-40B4-BE49-F238E27FC236}">
                <a16:creationId xmlns:a16="http://schemas.microsoft.com/office/drawing/2014/main" id="{E5FF09CF-D871-428E-B268-998929192BE7}"/>
              </a:ext>
            </a:extLst>
          </p:cNvPr>
          <p:cNvCxnSpPr>
            <a:cxnSpLocks/>
            <a:stCxn id="414" idx="2"/>
            <a:endCxn id="544" idx="0"/>
          </p:cNvCxnSpPr>
          <p:nvPr/>
        </p:nvCxnSpPr>
        <p:spPr>
          <a:xfrm rot="16200000" flipH="1">
            <a:off x="35936006" y="30997960"/>
            <a:ext cx="403362" cy="12416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2" name="Прямая со стрелкой 551">
            <a:extLst>
              <a:ext uri="{FF2B5EF4-FFF2-40B4-BE49-F238E27FC236}">
                <a16:creationId xmlns:a16="http://schemas.microsoft.com/office/drawing/2014/main" id="{8EC67531-4F3C-4E25-907D-C8909E2B1333}"/>
              </a:ext>
            </a:extLst>
          </p:cNvPr>
          <p:cNvCxnSpPr>
            <a:cxnSpLocks/>
            <a:stCxn id="487" idx="2"/>
            <a:endCxn id="500" idx="0"/>
          </p:cNvCxnSpPr>
          <p:nvPr/>
        </p:nvCxnSpPr>
        <p:spPr>
          <a:xfrm>
            <a:off x="49164609" y="32900454"/>
            <a:ext cx="0" cy="402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5" name="Прямая со стрелкой 554">
            <a:extLst>
              <a:ext uri="{FF2B5EF4-FFF2-40B4-BE49-F238E27FC236}">
                <a16:creationId xmlns:a16="http://schemas.microsoft.com/office/drawing/2014/main" id="{F1CB00CD-616B-4179-8C8B-BD18EAAB31E8}"/>
              </a:ext>
            </a:extLst>
          </p:cNvPr>
          <p:cNvCxnSpPr>
            <a:cxnSpLocks/>
            <a:stCxn id="530" idx="2"/>
            <a:endCxn id="543" idx="0"/>
          </p:cNvCxnSpPr>
          <p:nvPr/>
        </p:nvCxnSpPr>
        <p:spPr>
          <a:xfrm flipH="1">
            <a:off x="44235118" y="32900454"/>
            <a:ext cx="4362" cy="4293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8" name="Прямоугольник 557">
            <a:extLst>
              <a:ext uri="{FF2B5EF4-FFF2-40B4-BE49-F238E27FC236}">
                <a16:creationId xmlns:a16="http://schemas.microsoft.com/office/drawing/2014/main" id="{63649C78-A0E5-4B6E-B5E3-2219E6BBAC40}"/>
              </a:ext>
            </a:extLst>
          </p:cNvPr>
          <p:cNvSpPr/>
          <p:nvPr/>
        </p:nvSpPr>
        <p:spPr>
          <a:xfrm>
            <a:off x="44411558" y="3482742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военное сотрудничество с СССР</a:t>
            </a:r>
          </a:p>
        </p:txBody>
      </p:sp>
      <p:cxnSp>
        <p:nvCxnSpPr>
          <p:cNvPr id="559" name="Соединительная линия уступом 175">
            <a:extLst>
              <a:ext uri="{FF2B5EF4-FFF2-40B4-BE49-F238E27FC236}">
                <a16:creationId xmlns:a16="http://schemas.microsoft.com/office/drawing/2014/main" id="{DC1F00DD-B53C-4BA2-9DAC-A6AA130CEAEF}"/>
              </a:ext>
            </a:extLst>
          </p:cNvPr>
          <p:cNvCxnSpPr>
            <a:cxnSpLocks/>
            <a:stCxn id="530" idx="2"/>
            <a:endCxn id="558" idx="0"/>
          </p:cNvCxnSpPr>
          <p:nvPr/>
        </p:nvCxnSpPr>
        <p:spPr>
          <a:xfrm rot="16200000" flipH="1">
            <a:off x="43891011" y="33248922"/>
            <a:ext cx="1926974" cy="1230037"/>
          </a:xfrm>
          <a:prstGeom prst="bentConnector3">
            <a:avLst>
              <a:gd name="adj1" fmla="val 1004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2" name="Прямоугольник 561">
            <a:extLst>
              <a:ext uri="{FF2B5EF4-FFF2-40B4-BE49-F238E27FC236}">
                <a16:creationId xmlns:a16="http://schemas.microsoft.com/office/drawing/2014/main" id="{9F1F6D49-CF22-428D-B931-1BC4F30137BE}"/>
              </a:ext>
            </a:extLst>
          </p:cNvPr>
          <p:cNvSpPr/>
          <p:nvPr/>
        </p:nvSpPr>
        <p:spPr>
          <a:xfrm>
            <a:off x="46875607" y="3478556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научный блок интернационала</a:t>
            </a:r>
          </a:p>
        </p:txBody>
      </p:sp>
      <p:cxnSp>
        <p:nvCxnSpPr>
          <p:cNvPr id="563" name="Соединительная линия уступом 175">
            <a:extLst>
              <a:ext uri="{FF2B5EF4-FFF2-40B4-BE49-F238E27FC236}">
                <a16:creationId xmlns:a16="http://schemas.microsoft.com/office/drawing/2014/main" id="{44BAF38A-4E6C-49EE-A57C-06F76FB7006D}"/>
              </a:ext>
            </a:extLst>
          </p:cNvPr>
          <p:cNvCxnSpPr>
            <a:cxnSpLocks/>
            <a:stCxn id="487" idx="2"/>
            <a:endCxn id="562" idx="0"/>
          </p:cNvCxnSpPr>
          <p:nvPr/>
        </p:nvCxnSpPr>
        <p:spPr>
          <a:xfrm rot="5400000">
            <a:off x="47606531" y="33227490"/>
            <a:ext cx="1885114" cy="1231043"/>
          </a:xfrm>
          <a:prstGeom prst="bentConnector3">
            <a:avLst>
              <a:gd name="adj1" fmla="val 10428"/>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a:extLst>
              <a:ext uri="{FF2B5EF4-FFF2-40B4-BE49-F238E27FC236}">
                <a16:creationId xmlns:a16="http://schemas.microsoft.com/office/drawing/2014/main" id="{2AA414A8-738D-4EB9-8330-422F5A615286}"/>
              </a:ext>
            </a:extLst>
          </p:cNvPr>
          <p:cNvSpPr/>
          <p:nvPr/>
        </p:nvSpPr>
        <p:spPr>
          <a:xfrm>
            <a:off x="22277762" y="2436464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Восстановление после революции</a:t>
            </a:r>
          </a:p>
        </p:txBody>
      </p:sp>
      <p:cxnSp>
        <p:nvCxnSpPr>
          <p:cNvPr id="438" name="Соединительная линия уступом 175">
            <a:extLst>
              <a:ext uri="{FF2B5EF4-FFF2-40B4-BE49-F238E27FC236}">
                <a16:creationId xmlns:a16="http://schemas.microsoft.com/office/drawing/2014/main" id="{66EF080E-9E66-44CF-9B02-09A56CF66C30}"/>
              </a:ext>
            </a:extLst>
          </p:cNvPr>
          <p:cNvCxnSpPr>
            <a:cxnSpLocks/>
            <a:stCxn id="431" idx="2"/>
            <a:endCxn id="311" idx="0"/>
          </p:cNvCxnSpPr>
          <p:nvPr/>
        </p:nvCxnSpPr>
        <p:spPr>
          <a:xfrm rot="5400000">
            <a:off x="21257587" y="23808968"/>
            <a:ext cx="442454" cy="3713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175">
            <a:extLst>
              <a:ext uri="{FF2B5EF4-FFF2-40B4-BE49-F238E27FC236}">
                <a16:creationId xmlns:a16="http://schemas.microsoft.com/office/drawing/2014/main" id="{166151B5-4ED6-430A-AABA-D7D1D275E20E}"/>
              </a:ext>
            </a:extLst>
          </p:cNvPr>
          <p:cNvCxnSpPr>
            <a:cxnSpLocks/>
            <a:stCxn id="187" idx="2"/>
            <a:endCxn id="312" idx="0"/>
          </p:cNvCxnSpPr>
          <p:nvPr/>
        </p:nvCxnSpPr>
        <p:spPr>
          <a:xfrm rot="16200000" flipH="1">
            <a:off x="22491202" y="23816406"/>
            <a:ext cx="438241" cy="36972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5" name="Соединительная линия уступом 175">
            <a:extLst>
              <a:ext uri="{FF2B5EF4-FFF2-40B4-BE49-F238E27FC236}">
                <a16:creationId xmlns:a16="http://schemas.microsoft.com/office/drawing/2014/main" id="{D1507FA4-3D1E-455B-83B5-9FF5E8543934}"/>
              </a:ext>
            </a:extLst>
          </p:cNvPr>
          <p:cNvCxnSpPr>
            <a:cxnSpLocks/>
            <a:stCxn id="187" idx="2"/>
            <a:endCxn id="432" idx="0"/>
          </p:cNvCxnSpPr>
          <p:nvPr/>
        </p:nvCxnSpPr>
        <p:spPr>
          <a:xfrm rot="16200000" flipH="1">
            <a:off x="21257155" y="25050454"/>
            <a:ext cx="435299" cy="12262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75">
            <a:extLst>
              <a:ext uri="{FF2B5EF4-FFF2-40B4-BE49-F238E27FC236}">
                <a16:creationId xmlns:a16="http://schemas.microsoft.com/office/drawing/2014/main" id="{87925B6E-8556-4818-8C19-001EF20E1735}"/>
              </a:ext>
            </a:extLst>
          </p:cNvPr>
          <p:cNvCxnSpPr>
            <a:cxnSpLocks/>
            <a:stCxn id="431" idx="2"/>
            <a:endCxn id="432" idx="0"/>
          </p:cNvCxnSpPr>
          <p:nvPr/>
        </p:nvCxnSpPr>
        <p:spPr>
          <a:xfrm rot="5400000">
            <a:off x="22493535" y="25039032"/>
            <a:ext cx="436570" cy="12478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175">
            <a:extLst>
              <a:ext uri="{FF2B5EF4-FFF2-40B4-BE49-F238E27FC236}">
                <a16:creationId xmlns:a16="http://schemas.microsoft.com/office/drawing/2014/main" id="{56951DCE-609B-4F92-ABDF-FB0286172D2F}"/>
              </a:ext>
            </a:extLst>
          </p:cNvPr>
          <p:cNvCxnSpPr>
            <a:cxnSpLocks/>
            <a:stCxn id="315" idx="2"/>
            <a:endCxn id="365" idx="0"/>
          </p:cNvCxnSpPr>
          <p:nvPr/>
        </p:nvCxnSpPr>
        <p:spPr>
          <a:xfrm rot="16200000" flipH="1">
            <a:off x="20641157" y="27493546"/>
            <a:ext cx="398535" cy="24551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9" name="Соединительная линия уступом 175">
            <a:extLst>
              <a:ext uri="{FF2B5EF4-FFF2-40B4-BE49-F238E27FC236}">
                <a16:creationId xmlns:a16="http://schemas.microsoft.com/office/drawing/2014/main" id="{99EE0586-CF7A-4C56-BF45-A69DDE065F6D}"/>
              </a:ext>
            </a:extLst>
          </p:cNvPr>
          <p:cNvCxnSpPr>
            <a:cxnSpLocks/>
            <a:stCxn id="319" idx="2"/>
            <a:endCxn id="365" idx="0"/>
          </p:cNvCxnSpPr>
          <p:nvPr/>
        </p:nvCxnSpPr>
        <p:spPr>
          <a:xfrm rot="5400000">
            <a:off x="23110877" y="27481884"/>
            <a:ext cx="395594" cy="24813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0" name="Соединительная линия уступом 175">
            <a:extLst>
              <a:ext uri="{FF2B5EF4-FFF2-40B4-BE49-F238E27FC236}">
                <a16:creationId xmlns:a16="http://schemas.microsoft.com/office/drawing/2014/main" id="{96B24CA2-99F1-442D-9F9F-2CA7BE69612E}"/>
              </a:ext>
            </a:extLst>
          </p:cNvPr>
          <p:cNvCxnSpPr>
            <a:cxnSpLocks/>
            <a:stCxn id="316" idx="2"/>
            <a:endCxn id="365" idx="0"/>
          </p:cNvCxnSpPr>
          <p:nvPr/>
        </p:nvCxnSpPr>
        <p:spPr>
          <a:xfrm rot="5400000">
            <a:off x="21870185" y="28722575"/>
            <a:ext cx="395594"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Соединительная линия уступом 175">
            <a:extLst>
              <a:ext uri="{FF2B5EF4-FFF2-40B4-BE49-F238E27FC236}">
                <a16:creationId xmlns:a16="http://schemas.microsoft.com/office/drawing/2014/main" id="{B278CAE8-EE23-4B14-9985-1B8C7A6F8ABE}"/>
              </a:ext>
            </a:extLst>
          </p:cNvPr>
          <p:cNvCxnSpPr>
            <a:cxnSpLocks/>
            <a:stCxn id="432" idx="2"/>
            <a:endCxn id="315" idx="0"/>
          </p:cNvCxnSpPr>
          <p:nvPr/>
        </p:nvCxnSpPr>
        <p:spPr>
          <a:xfrm rot="5400000">
            <a:off x="20610083" y="25964001"/>
            <a:ext cx="480619" cy="24750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3" name="Соединительная линия уступом 175">
            <a:extLst>
              <a:ext uri="{FF2B5EF4-FFF2-40B4-BE49-F238E27FC236}">
                <a16:creationId xmlns:a16="http://schemas.microsoft.com/office/drawing/2014/main" id="{47002344-CD66-4F04-92F9-D8C5A963FEDF}"/>
              </a:ext>
            </a:extLst>
          </p:cNvPr>
          <p:cNvCxnSpPr>
            <a:cxnSpLocks/>
            <a:stCxn id="432" idx="2"/>
            <a:endCxn id="319" idx="0"/>
          </p:cNvCxnSpPr>
          <p:nvPr/>
        </p:nvCxnSpPr>
        <p:spPr>
          <a:xfrm rot="16200000" flipH="1">
            <a:off x="23076861" y="25972274"/>
            <a:ext cx="483560" cy="24614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Соединительная линия уступом 175">
            <a:extLst>
              <a:ext uri="{FF2B5EF4-FFF2-40B4-BE49-F238E27FC236}">
                <a16:creationId xmlns:a16="http://schemas.microsoft.com/office/drawing/2014/main" id="{62E307F4-6812-4934-AED9-7F007764F28B}"/>
              </a:ext>
            </a:extLst>
          </p:cNvPr>
          <p:cNvCxnSpPr>
            <a:cxnSpLocks/>
            <a:stCxn id="312" idx="2"/>
            <a:endCxn id="330" idx="0"/>
          </p:cNvCxnSpPr>
          <p:nvPr/>
        </p:nvCxnSpPr>
        <p:spPr>
          <a:xfrm rot="16200000" flipH="1">
            <a:off x="25608674" y="25914441"/>
            <a:ext cx="458627" cy="25580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1" name="Соединительная линия уступом 175">
            <a:extLst>
              <a:ext uri="{FF2B5EF4-FFF2-40B4-BE49-F238E27FC236}">
                <a16:creationId xmlns:a16="http://schemas.microsoft.com/office/drawing/2014/main" id="{3E31B61B-AB08-4F62-870E-7076D82D94AC}"/>
              </a:ext>
            </a:extLst>
          </p:cNvPr>
          <p:cNvCxnSpPr>
            <a:cxnSpLocks/>
            <a:stCxn id="146" idx="2"/>
            <a:endCxn id="144" idx="0"/>
          </p:cNvCxnSpPr>
          <p:nvPr/>
        </p:nvCxnSpPr>
        <p:spPr>
          <a:xfrm rot="16200000" flipH="1">
            <a:off x="12656544" y="13099777"/>
            <a:ext cx="1777066" cy="2460189"/>
          </a:xfrm>
          <a:prstGeom prst="bentConnector3">
            <a:avLst>
              <a:gd name="adj1" fmla="val 973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75">
            <a:extLst>
              <a:ext uri="{FF2B5EF4-FFF2-40B4-BE49-F238E27FC236}">
                <a16:creationId xmlns:a16="http://schemas.microsoft.com/office/drawing/2014/main" id="{56482AF8-3772-427C-903F-F66015A9CDB8}"/>
              </a:ext>
            </a:extLst>
          </p:cNvPr>
          <p:cNvCxnSpPr>
            <a:cxnSpLocks/>
            <a:stCxn id="201" idx="2"/>
            <a:endCxn id="144" idx="0"/>
          </p:cNvCxnSpPr>
          <p:nvPr/>
        </p:nvCxnSpPr>
        <p:spPr>
          <a:xfrm rot="5400000">
            <a:off x="13890052" y="14333285"/>
            <a:ext cx="177024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0" name="Соединительная линия уступом 175">
            <a:extLst>
              <a:ext uri="{FF2B5EF4-FFF2-40B4-BE49-F238E27FC236}">
                <a16:creationId xmlns:a16="http://schemas.microsoft.com/office/drawing/2014/main" id="{72954855-DBCA-43F4-A1BE-855FF36F5289}"/>
              </a:ext>
            </a:extLst>
          </p:cNvPr>
          <p:cNvCxnSpPr>
            <a:cxnSpLocks/>
            <a:stCxn id="215" idx="2"/>
            <a:endCxn id="168" idx="0"/>
          </p:cNvCxnSpPr>
          <p:nvPr/>
        </p:nvCxnSpPr>
        <p:spPr>
          <a:xfrm rot="16200000" flipH="1">
            <a:off x="12565856" y="7777837"/>
            <a:ext cx="419254" cy="874424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Соединительная линия уступом 175">
            <a:extLst>
              <a:ext uri="{FF2B5EF4-FFF2-40B4-BE49-F238E27FC236}">
                <a16:creationId xmlns:a16="http://schemas.microsoft.com/office/drawing/2014/main" id="{4ED48E50-7924-4ABF-AE43-19043280647B}"/>
              </a:ext>
            </a:extLst>
          </p:cNvPr>
          <p:cNvCxnSpPr>
            <a:cxnSpLocks/>
            <a:stCxn id="222" idx="2"/>
            <a:endCxn id="264" idx="0"/>
          </p:cNvCxnSpPr>
          <p:nvPr/>
        </p:nvCxnSpPr>
        <p:spPr>
          <a:xfrm rot="16200000" flipH="1">
            <a:off x="8851889" y="11747652"/>
            <a:ext cx="358972" cy="37428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56" name="Прямоугольник 455">
            <a:extLst>
              <a:ext uri="{FF2B5EF4-FFF2-40B4-BE49-F238E27FC236}">
                <a16:creationId xmlns:a16="http://schemas.microsoft.com/office/drawing/2014/main" id="{8F8BDE44-31BA-41B8-9C1B-3AF800FEDAE9}"/>
              </a:ext>
            </a:extLst>
          </p:cNvPr>
          <p:cNvSpPr/>
          <p:nvPr/>
        </p:nvSpPr>
        <p:spPr>
          <a:xfrm>
            <a:off x="7354535" y="1379809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федерации в Индонезии</a:t>
            </a:r>
            <a:endParaRPr lang="ru-RU" sz="500" dirty="0"/>
          </a:p>
        </p:txBody>
      </p:sp>
      <p:cxnSp>
        <p:nvCxnSpPr>
          <p:cNvPr id="458" name="Соединительная линия уступом 175">
            <a:extLst>
              <a:ext uri="{FF2B5EF4-FFF2-40B4-BE49-F238E27FC236}">
                <a16:creationId xmlns:a16="http://schemas.microsoft.com/office/drawing/2014/main" id="{8BC0D58F-84AF-401C-B55E-0505AE75CC8D}"/>
              </a:ext>
            </a:extLst>
          </p:cNvPr>
          <p:cNvCxnSpPr>
            <a:cxnSpLocks/>
            <a:stCxn id="222" idx="2"/>
            <a:endCxn id="456" idx="0"/>
          </p:cNvCxnSpPr>
          <p:nvPr/>
        </p:nvCxnSpPr>
        <p:spPr>
          <a:xfrm rot="16200000" flipH="1">
            <a:off x="7606969" y="12992571"/>
            <a:ext cx="358510" cy="12525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Соединительная линия уступом 175">
            <a:extLst>
              <a:ext uri="{FF2B5EF4-FFF2-40B4-BE49-F238E27FC236}">
                <a16:creationId xmlns:a16="http://schemas.microsoft.com/office/drawing/2014/main" id="{C12B0180-6FC9-468D-B0AC-B8FDF2502DC4}"/>
              </a:ext>
            </a:extLst>
          </p:cNvPr>
          <p:cNvCxnSpPr>
            <a:cxnSpLocks/>
            <a:stCxn id="223" idx="2"/>
            <a:endCxn id="225" idx="0"/>
          </p:cNvCxnSpPr>
          <p:nvPr/>
        </p:nvCxnSpPr>
        <p:spPr>
          <a:xfrm rot="16200000" flipH="1">
            <a:off x="6376941" y="14434335"/>
            <a:ext cx="341623" cy="12342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Соединительная линия уступом 175">
            <a:extLst>
              <a:ext uri="{FF2B5EF4-FFF2-40B4-BE49-F238E27FC236}">
                <a16:creationId xmlns:a16="http://schemas.microsoft.com/office/drawing/2014/main" id="{C3961F1D-379C-4C26-8DB4-C25016FD2C0D}"/>
              </a:ext>
            </a:extLst>
          </p:cNvPr>
          <p:cNvCxnSpPr>
            <a:cxnSpLocks/>
            <a:stCxn id="225" idx="2"/>
            <a:endCxn id="228" idx="0"/>
          </p:cNvCxnSpPr>
          <p:nvPr/>
        </p:nvCxnSpPr>
        <p:spPr>
          <a:xfrm rot="5400000">
            <a:off x="6336685" y="15896214"/>
            <a:ext cx="422134" cy="12342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a:extLst>
              <a:ext uri="{FF2B5EF4-FFF2-40B4-BE49-F238E27FC236}">
                <a16:creationId xmlns:a16="http://schemas.microsoft.com/office/drawing/2014/main" id="{513E7586-4A04-4081-9489-F1516B6FD477}"/>
              </a:ext>
            </a:extLst>
          </p:cNvPr>
          <p:cNvSpPr/>
          <p:nvPr/>
        </p:nvSpPr>
        <p:spPr>
          <a:xfrm>
            <a:off x="3632766" y="1520743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Офицеры из народа</a:t>
            </a:r>
          </a:p>
        </p:txBody>
      </p:sp>
      <p:cxnSp>
        <p:nvCxnSpPr>
          <p:cNvPr id="464" name="Соединительная линия уступом 175">
            <a:extLst>
              <a:ext uri="{FF2B5EF4-FFF2-40B4-BE49-F238E27FC236}">
                <a16:creationId xmlns:a16="http://schemas.microsoft.com/office/drawing/2014/main" id="{51754892-44AC-422D-B0AF-A163C0759B85}"/>
              </a:ext>
            </a:extLst>
          </p:cNvPr>
          <p:cNvCxnSpPr>
            <a:cxnSpLocks/>
            <a:stCxn id="226" idx="2"/>
            <a:endCxn id="462" idx="0"/>
          </p:cNvCxnSpPr>
          <p:nvPr/>
        </p:nvCxnSpPr>
        <p:spPr>
          <a:xfrm rot="16200000" flipH="1">
            <a:off x="3804315" y="14321022"/>
            <a:ext cx="1770250" cy="25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28371</TotalTime>
  <Words>5477</Words>
  <Application>Microsoft Office PowerPoint</Application>
  <PresentationFormat>Произвольный</PresentationFormat>
  <Paragraphs>188</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Times New Roman</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1655</cp:revision>
  <dcterms:created xsi:type="dcterms:W3CDTF">2018-10-23T08:09:21Z</dcterms:created>
  <dcterms:modified xsi:type="dcterms:W3CDTF">2022-11-09T05:54:18Z</dcterms:modified>
</cp:coreProperties>
</file>