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40" d="100"/>
          <a:sy n="140" d="100"/>
        </p:scale>
        <p:origin x="-9702" y="-1003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0541297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1562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679283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137981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294739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22665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228793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688382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55219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298416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87807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89814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2446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75307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5484" y="14584188"/>
            <a:ext cx="274925" cy="16228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2487" y="14589210"/>
            <a:ext cx="270141" cy="16079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4288" y="15115385"/>
            <a:ext cx="268575" cy="55406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4687" y="15121410"/>
            <a:ext cx="270141" cy="54357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59967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1099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46235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086698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086698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6363863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6363880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7402987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304360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0541298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4206108" y="6929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740298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004460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2134736" y="528140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0611839" y="85535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1133937" y="615154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176007" y="77578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26219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29604186" y="85556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9479581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9486405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358199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346926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254796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942744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88271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827178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266160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2680404" y="614699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1131659" y="69406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196736" y="693610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174861" y="693837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199013" y="775989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2765107" y="6559917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1594822" y="6691548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009340" y="7107062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3659899" y="7476103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1133933" y="77576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1594822" y="7480651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2707937" y="5711368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0115973" y="930209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04359" y="1152067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34305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138543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1938482" y="13226569"/>
            <a:ext cx="274042" cy="1051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1549861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67522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27287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64725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77977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89109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27493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89382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66149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27026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2614709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614709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57364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637820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1561514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4727948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4723751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58121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862260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827771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8373345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821921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821923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973068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8712646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194405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125704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6285084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972810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2620974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2620737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55563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1061266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79388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9078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3083900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2018726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408025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219783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1096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869026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4822995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76437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46181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4142551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6671103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5557684" y="44587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189259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8586724" y="528751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095097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10041023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9610797" y="529140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104691" y="446034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7381369" y="52875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135564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974449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713760" y="368187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347114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868080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4397472" y="4728750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960712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2818916" y="3951871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063433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196960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302744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4070713" y="2508615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2135719" y="448223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7381370" y="44754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3062044" y="4745414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757720" y="3063034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383957" y="3014837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8445865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738136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8989493" y="61479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6343697" y="61433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37844531" y="5827515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39524590" y="693026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167769" y="5466606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8488367" y="5183680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39059325" y="6537672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39599058" y="6541566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39524589" y="77449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8445865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7381370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6353388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5273239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527323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7923301" y="854007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6862533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5807248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4691814" y="8544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7923300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6862532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5807247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38989494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193705" y="7093849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8239943" y="7075590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7707557" y="7607977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147814" y="6271957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5736401" y="7471003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6806860" y="6683369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39311417" y="7068614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8909028" y="7471003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39987752" y="7470262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5316060" y="8123872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5873776" y="8147579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5855995" y="7583657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6413711" y="8141375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6941353" y="8159872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37473808" y="7627417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6370125" y="7069806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6927842" y="7627523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37455485" y="8155166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37987939" y="8141547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6902234" y="6537419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37459950" y="7095137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37987592" y="7622779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38520047" y="8151092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6693950" y="8660675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7221297" y="9188614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37751976" y="8657934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38284777" y="8125133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7222263" y="8128220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37749610" y="8656159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38280290" y="9186247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38813090" y="8653446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5618139" y="8814214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37788858" y="8810073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7279713" y="8014675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8307695" y="8014675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6733572" y="9562422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38849625" y="9562422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7844532" y="5015414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914396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292983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399406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827771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675412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081654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351467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404678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385616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843421" y="735908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253154" y="1536572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974449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347342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243394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356216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135122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246809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301059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357356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300021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354270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410567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227754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336027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082056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127971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356319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244812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334211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390078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135577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181438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6157954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393431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4550865" y="52966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5368493" y="4644286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5558200" y="614508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5557949" y="693875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78691" y="529556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382945" y="4636651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5363472" y="5487195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6376846" y="5480078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6021112" y="6685086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597899" y="5022238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6096220" y="4395067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6350615" y="69301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6813778" y="7470123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8989493" y="85515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38640559" y="7739472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39179552" y="7743367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4200608" y="6143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13484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3469849" y="4949456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663771" y="6683379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2638024" y="7478378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277181" y="6553385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703721" y="85585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2772692" y="8164350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285208" y="8181574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1932429" y="5486078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0109169" y="7757434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0110076" y="61424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9122890" y="77483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0945186" y="7107797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0695607" y="8174159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0190739" y="8174045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0722798" y="8949893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0220012" y="8942974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29104692" y="614700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1425047" y="4969598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0920079" y="4469182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29149129" y="5728275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28157382" y="5342484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0112351" y="693629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29111517" y="693856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29945901" y="6311230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0573239" y="6682450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8076561" y="614927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28633926" y="5733316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8101582" y="775061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28622471" y="855810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0404877" y="3956254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29027907" y="8018339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7580691" y="8560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28507016" y="8828105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8169417" y="8165051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28691443" y="8163914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7156999" y="6342866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27668790" y="5831075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29944803" y="6100594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456594" y="6610111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4577188" y="77431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5558333" y="774085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6575019" y="7749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5557380" y="52983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6020543" y="4998750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6020543" y="5838315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4587944" y="69398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5408856" y="6327337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5398543" y="7120563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6394502" y="7105364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6021112" y="7478754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29675376" y="4892820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29165284" y="4884946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6578692" y="61515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7041854" y="5835560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1977937" y="7097537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2487738" y="6585462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28076560" y="693703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29429189" y="5792984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29131133" y="93042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29236883" y="8946856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8119749" y="93082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28729211" y="8951806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28628409" y="99593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29085634" y="9098105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6573040" y="856052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7036203" y="8289044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4577985" y="856141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5040351" y="8283133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6576712" y="69333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7039875" y="6691549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868114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868026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811874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953543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951314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829525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914343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020765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093612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00980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735376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842598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319217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411849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593227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593014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488552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488490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377493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433693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704060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811441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648342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19032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434189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702080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593147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581185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685779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639330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534807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758598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492974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377934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378474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593035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574921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708419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425205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516369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766014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819478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640059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678797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572034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639463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423810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480009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424251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259926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6484009" y="4728750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6573040" y="92924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27444008" y="8692575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7036203" y="9100525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9720083" y="-1842014"/>
            <a:ext cx="236016" cy="123655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623594" y="-7745525"/>
            <a:ext cx="252680" cy="24189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639351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740349" y="446288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5289811" y="529806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630588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178007" y="684090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5557205" y="856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1172725" y="530365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196724" y="530274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630761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194538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193705" y="60922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174422" y="609354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322103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425980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14736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3222221" y="684266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3233769" y="60934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5280026" y="609376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3796205" y="4890884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4315589" y="4890811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4830658" y="4375743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2769315" y="3869462"/>
            <a:ext cx="300770" cy="25676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3281775" y="4381002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5339309" y="3867092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664178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16200000" flipH="1">
            <a:off x="1511793" y="5967753"/>
            <a:ext cx="249887" cy="16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2022104" y="5457443"/>
            <a:ext cx="248548" cy="1020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4255982" y="684493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4082326" y="5452799"/>
            <a:ext cx="255251" cy="102603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105295" y="5455866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16200000" flipH="1">
            <a:off x="3562941" y="5959451"/>
            <a:ext cx="255251" cy="127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4585910" y="4936481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683240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637585" y="6633546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7348988" y="8371790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8449909" y="91678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190137" y="6362207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7351263" y="9181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6286738" y="98843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9520585" y="9170113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055068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691793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5254204" y="5813842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5772222" y="6331860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125579" y="6227327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5400000">
            <a:off x="3586548" y="6732279"/>
            <a:ext cx="209220" cy="115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8452183" y="987297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7353538" y="98729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7355812" y="105508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6282189" y="91701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5219938" y="9172387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5866192" y="3340208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899960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6617328" y="7977563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8768788" y="7955152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149591" y="8507552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8234587" y="8489353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7812151" y="8911790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6745352" y="9710113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7814426" y="9721486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8913072" y="9707838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7816701" y="10412973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490072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4263812" y="6092207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 </a:t>
            </a:r>
            <a:r>
              <a:rPr lang="ru-RU" sz="100" dirty="0"/>
              <a:t>(В письме к </a:t>
            </a:r>
            <a:r>
              <a:rPr lang="ru-RU" sz="100" dirty="0" err="1"/>
              <a:t>Коррадини</a:t>
            </a:r>
            <a:r>
              <a:rPr lang="ru-RU" sz="100" dirty="0"/>
              <a:t>, которое он опубликует в 1920 году, </a:t>
            </a:r>
            <a:r>
              <a:rPr lang="ru-RU" sz="100" dirty="0" err="1"/>
              <a:t>Прето</a:t>
            </a:r>
            <a:r>
              <a:rPr lang="ru-RU" sz="100" dirty="0"/>
              <a:t> показал, что верит в возрождение этого нового антидемократического национализма, который возродит новую классическую эру в латинских странах. «Мы должны верить, — писал он, — в торжество латинского порядка, классического порядка, который охватит и объединит всех наследников римской цивилизации — Францию, Испанию, Италию и Португалию». </a:t>
            </a:r>
            <a:r>
              <a:rPr lang="ru-RU" sz="100" dirty="0" err="1"/>
              <a:t>Прето</a:t>
            </a:r>
            <a:r>
              <a:rPr lang="ru-RU" sz="100" dirty="0"/>
              <a:t> навсегда останется в культурной сфере этого латинского </a:t>
            </a:r>
            <a:r>
              <a:rPr lang="ru-RU" sz="100" dirty="0" err="1"/>
              <a:t>неонационализма</a:t>
            </a:r>
            <a:r>
              <a:rPr lang="ru-RU" sz="100" dirty="0"/>
              <a:t>, глубоко отмеченного имперской и цивилизационной мифологией народов, унаследовавших латынь, тружеников открытия мира, «колонизаторов и воинов». Однако его первые статьи для газеты </a:t>
            </a:r>
            <a:r>
              <a:rPr lang="ru-RU" sz="100" dirty="0" err="1"/>
              <a:t>Integalista</a:t>
            </a:r>
            <a:r>
              <a:rPr lang="ru-RU" sz="100" dirty="0"/>
              <a:t> были гораздо более ориентированы на непосредственное, стремясь увидеть в войне подтверждение авторитарного национализма как единственное решение для нового мира, вытекающего из нее.)</a:t>
            </a:r>
            <a:endParaRPr lang="ru-RU" sz="700" dirty="0"/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4160094" y="6362207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100952" y="6216640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078580" y="5443811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4616695" y="6734657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703182" y="764384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1905791" y="6892762"/>
            <a:ext cx="1011633" cy="490523"/>
          </a:xfrm>
          <a:prstGeom prst="bentConnector3">
            <a:avLst>
              <a:gd name="adj1" fmla="val 104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772290" y="7249785"/>
            <a:ext cx="262934" cy="525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576792" y="764260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724" idx="2"/>
            <a:endCxn id="748" idx="0"/>
          </p:cNvCxnSpPr>
          <p:nvPr/>
        </p:nvCxnSpPr>
        <p:spPr>
          <a:xfrm rot="5400000">
            <a:off x="834241" y="6839260"/>
            <a:ext cx="1009058" cy="597630"/>
          </a:xfrm>
          <a:prstGeom prst="bentConnector3">
            <a:avLst>
              <a:gd name="adj1" fmla="val 78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575188" y="8423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034034" y="8171511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738610" y="368187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201773" y="4221871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4664935" y="3951871"/>
            <a:ext cx="8527237" cy="8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6020368" y="8280858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2706710" y="76376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527287" y="6480779"/>
            <a:ext cx="1799500" cy="514327"/>
          </a:xfrm>
          <a:prstGeom prst="bentConnector3">
            <a:avLst>
              <a:gd name="adj1" fmla="val 730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921972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927735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980924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014604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186970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187197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233286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141103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193646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165026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08231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821874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842354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842232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744214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8778089" y="7204902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08109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156784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261391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254425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272283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19979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249416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888671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888549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948181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929204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136616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842349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953371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948547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874909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948425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994741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948394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06795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156662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02978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261879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07707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054393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054129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054271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00446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059368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054399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00587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00709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1037597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141838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842110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888427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948790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931276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928057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994710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664589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026786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026953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922450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119418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815142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073102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245940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192729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008160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974367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081549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030936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084694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066999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028628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138490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081884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814263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954401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975174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089802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036379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127865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144315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087499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141749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198046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033418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868022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871000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925428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921780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982871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014413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188899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138453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867352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929483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875583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758659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804975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302111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195226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246007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251916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358046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364625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593742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711591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020683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921702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977272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968019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028012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976985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2074328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014335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0589226" y="692866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0132172" y="6008452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0590161" y="774863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0051619" y="855084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0242500" y="7740952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0912872" y="7608185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734898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874176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767993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758673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703521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593742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702175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748396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7379927" y="61755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714919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749837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765328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651636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350560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351358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5049107" y="858255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289072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865699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 </a:t>
            </a:r>
            <a:r>
              <a:rPr lang="ru-RU" sz="200" dirty="0"/>
              <a:t>(Во-первых, </a:t>
            </a:r>
            <a:r>
              <a:rPr lang="ru-RU" sz="200" dirty="0" err="1"/>
              <a:t>провести«зачистку</a:t>
            </a:r>
            <a:r>
              <a:rPr lang="ru-RU" sz="200" dirty="0"/>
              <a:t>» земельных угодий для португальских переселенцев в </a:t>
            </a:r>
            <a:r>
              <a:rPr lang="ru-RU" sz="200" dirty="0" err="1"/>
              <a:t>интересахналаживания</a:t>
            </a:r>
            <a:r>
              <a:rPr lang="ru-RU" sz="200" dirty="0"/>
              <a:t> аграрного производства.)</a:t>
            </a:r>
            <a:endParaRPr lang="ru-RU" sz="700" dirty="0"/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864645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 </a:t>
            </a:r>
            <a:r>
              <a:rPr lang="ru-RU" sz="200" dirty="0"/>
              <a:t>(декрет о де-</a:t>
            </a:r>
            <a:r>
              <a:rPr lang="ru-RU" sz="200" dirty="0" err="1"/>
              <a:t>фактосгоне</a:t>
            </a:r>
            <a:r>
              <a:rPr lang="ru-RU" sz="200" dirty="0"/>
              <a:t> коренного населения с традиционных мест проживания в </a:t>
            </a:r>
            <a:r>
              <a:rPr lang="ru-RU" sz="200" dirty="0" err="1"/>
              <a:t>новые«туземные</a:t>
            </a:r>
            <a:r>
              <a:rPr lang="ru-RU" sz="200" dirty="0"/>
              <a:t> деревни». Это начинание продолжил губернатор </a:t>
            </a:r>
            <a:r>
              <a:rPr lang="ru-RU" sz="200" dirty="0" err="1"/>
              <a:t>АлваруНевиш</a:t>
            </a:r>
            <a:r>
              <a:rPr lang="ru-RU" sz="200" dirty="0"/>
              <a:t> да </a:t>
            </a:r>
            <a:r>
              <a:rPr lang="ru-RU" sz="200" dirty="0" err="1"/>
              <a:t>Фонтура</a:t>
            </a:r>
            <a:r>
              <a:rPr lang="ru-RU" sz="200" dirty="0"/>
              <a:t> (1937-1939 гг.).)</a:t>
            </a:r>
            <a:endParaRPr lang="ru-RU" sz="700" dirty="0"/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914159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 </a:t>
            </a:r>
            <a:r>
              <a:rPr lang="ru-RU" sz="100" dirty="0"/>
              <a:t>(Во-вторых, </a:t>
            </a:r>
            <a:r>
              <a:rPr lang="ru-RU" sz="100" dirty="0" err="1"/>
              <a:t>обеспечитьбольшую</a:t>
            </a:r>
            <a:r>
              <a:rPr lang="ru-RU" sz="100" dirty="0"/>
              <a:t> концентрацию «туземного» населения, что </a:t>
            </a:r>
            <a:r>
              <a:rPr lang="ru-RU" sz="100" dirty="0" err="1"/>
              <a:t>позволялобы</a:t>
            </a:r>
            <a:r>
              <a:rPr lang="ru-RU" sz="100" dirty="0"/>
              <a:t> усилить административный контроль: повысить </a:t>
            </a:r>
            <a:r>
              <a:rPr lang="ru-RU" sz="100" dirty="0" err="1"/>
              <a:t>собираемостьналогов</a:t>
            </a:r>
            <a:r>
              <a:rPr lang="ru-RU" sz="100" dirty="0"/>
              <a:t>, облегчить мобилизацию рабочей силы на </a:t>
            </a:r>
            <a:r>
              <a:rPr lang="ru-RU" sz="100" dirty="0" err="1"/>
              <a:t>общественныеработы</a:t>
            </a:r>
            <a:r>
              <a:rPr lang="ru-RU" sz="100" dirty="0"/>
              <a:t> и призыв новобранцев в колониальную армию. Однако </a:t>
            </a:r>
            <a:r>
              <a:rPr lang="ru-RU" sz="100" dirty="0" err="1"/>
              <a:t>ужепервые</a:t>
            </a:r>
            <a:r>
              <a:rPr lang="ru-RU" sz="100" dirty="0"/>
              <a:t> шаги по «зачистке территории» столкнулись с </a:t>
            </a:r>
            <a:r>
              <a:rPr lang="ru-RU" sz="100" dirty="0" err="1"/>
              <a:t>подспудныможесточенным</a:t>
            </a:r>
            <a:r>
              <a:rPr lang="ru-RU" sz="100" dirty="0"/>
              <a:t> сопротивлением населения, не желавшего </a:t>
            </a:r>
            <a:r>
              <a:rPr lang="ru-RU" sz="100" dirty="0" err="1"/>
              <a:t>покидатьземли</a:t>
            </a:r>
            <a:r>
              <a:rPr lang="ru-RU" sz="100" dirty="0"/>
              <a:t> предков, особенно перебираться в деревни, строившиеся в </a:t>
            </a:r>
            <a:r>
              <a:rPr lang="ru-RU" sz="100" dirty="0" err="1"/>
              <a:t>низинныхмалярийных</a:t>
            </a:r>
            <a:r>
              <a:rPr lang="ru-RU" sz="100" dirty="0"/>
              <a:t> местностях.</a:t>
            </a:r>
            <a:endParaRPr lang="ru-RU" sz="700" dirty="0"/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7325423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7327808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5186914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7715734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Прямоугольник 886">
            <a:extLst>
              <a:ext uri="{FF2B5EF4-FFF2-40B4-BE49-F238E27FC236}">
                <a16:creationId xmlns:a16="http://schemas.microsoft.com/office/drawing/2014/main" id="{20041EBA-41B2-4DC4-810D-92538CA97719}"/>
              </a:ext>
            </a:extLst>
          </p:cNvPr>
          <p:cNvSpPr/>
          <p:nvPr/>
        </p:nvSpPr>
        <p:spPr>
          <a:xfrm>
            <a:off x="873849" y="8491048"/>
            <a:ext cx="2136259" cy="284327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Программа «Органического синдикализма» вытекала из «интегрально-корпоративной» модели, которая должна была заменить классические механизмы репрезентации либерализма. Новой утопией, предложенной IL мелкой буржуазии и особенно рабочему классу, была утопия «органического общества», которое усилит «нацию». Некоторые элементы </a:t>
            </a:r>
            <a:r>
              <a:rPr lang="ru-RU" sz="300" dirty="0" err="1"/>
              <a:t>интегралистского</a:t>
            </a:r>
            <a:r>
              <a:rPr lang="ru-RU" sz="300" dirty="0"/>
              <a:t> </a:t>
            </a:r>
            <a:r>
              <a:rPr lang="ru-RU" sz="300" dirty="0" err="1"/>
              <a:t>антикапитализма</a:t>
            </a:r>
            <a:r>
              <a:rPr lang="ru-RU" sz="300" dirty="0"/>
              <a:t> использовались для оправдания противоядия: растущая «денационализация» капитализма, центральные части которого не знали границ и угрожали разрушить национальные реалии; дикая индустриализация, породившая жалкий пролетариат, которым манипулируют социалистические и революционные идеологии; политический класс, развращенный международным капиталом. Это противоядие, таким образом, сопровождалось «социальным» дискурсом защиты рабочего класса, ограничением эксплуатации и признанием его символического места в «национальном </a:t>
            </a:r>
            <a:r>
              <a:rPr lang="ru-RU" sz="300" dirty="0" err="1"/>
              <a:t>производстве».Провозглашая</a:t>
            </a:r>
            <a:r>
              <a:rPr lang="ru-RU" sz="300" dirty="0"/>
              <a:t> «вечную нацию первой причиной нашего общественного существования», именно «высшие интересы этого» определили отмену свободной конкуренции, усиление государственного экономического вмешательства, корпоративную организацию собственников и рабочих в «союзы». которые представляли и регулировали интересы сторон. «Мы отрицаем, — говорил </a:t>
            </a:r>
            <a:r>
              <a:rPr lang="ru-RU" sz="300" dirty="0" err="1"/>
              <a:t>Прето</a:t>
            </a:r>
            <a:r>
              <a:rPr lang="ru-RU" sz="300" dirty="0"/>
              <a:t> в своих «двенадцати принципах производства», — разобщение элементов национального производства, то есть мы отрицаем изолированное существование классов, уловку, которая ставит под сомнение необходимые компоненты одного весь". Некоторые принципы до-</a:t>
            </a:r>
            <a:r>
              <a:rPr lang="ru-RU" sz="300" dirty="0" err="1"/>
              <a:t>антикапитализма</a:t>
            </a:r>
            <a:r>
              <a:rPr lang="ru-RU" sz="300" dirty="0"/>
              <a:t> И.Л. выступили тогда как морализирующие и защитные меры для самих рабочих. «Мы осуждаем», — говорится в IV принципе, — «свободу труда, свободную конкуренцию, свободу торговли, как противоречащие производству. Мы не рассматриваем права без обязательств»</a:t>
            </a:r>
            <a:br>
              <a:rPr lang="ru-RU" sz="300" dirty="0"/>
            </a:br>
            <a:r>
              <a:rPr lang="ru-RU" sz="300" dirty="0"/>
              <a:t>В отличие от капитализма, который игнорировал социальную напряженность, и социализма, который использовал один класс для уничтожения других, «</a:t>
            </a:r>
            <a:r>
              <a:rPr lang="ru-RU" sz="300" dirty="0" err="1"/>
              <a:t>символ¬органический</a:t>
            </a:r>
            <a:r>
              <a:rPr lang="ru-RU" sz="300" dirty="0"/>
              <a:t> </a:t>
            </a:r>
            <a:r>
              <a:rPr lang="ru-RU" sz="300" dirty="0" err="1"/>
              <a:t>дикализм</a:t>
            </a:r>
            <a:r>
              <a:rPr lang="ru-RU" sz="300" dirty="0"/>
              <a:t>» установил «баланс» между ними, </a:t>
            </a:r>
            <a:r>
              <a:rPr lang="ru-RU" sz="300" dirty="0" err="1"/>
              <a:t>используядля</a:t>
            </a:r>
            <a:r>
              <a:rPr lang="ru-RU" sz="300" dirty="0"/>
              <a:t> этой цели «хорошие профсоюзные и корпоративные формулы, чье прошлое уходит корнями в лучшие времена социальной гармонии и национальной работы».. На эту программу «национального </a:t>
            </a:r>
            <a:r>
              <a:rPr lang="ru-RU" sz="300" dirty="0" err="1"/>
              <a:t>юнионизма</a:t>
            </a:r>
            <a:r>
              <a:rPr lang="ru-RU" sz="300" dirty="0"/>
              <a:t>», а также на ее неразрывную связь с мифологией «нации» оказал влияние и итальянский национализм </a:t>
            </a:r>
            <a:r>
              <a:rPr lang="ru-RU" sz="300" dirty="0" err="1"/>
              <a:t>Коррадини</a:t>
            </a:r>
            <a:r>
              <a:rPr lang="ru-RU" sz="300" dirty="0"/>
              <a:t> и </a:t>
            </a:r>
            <a:r>
              <a:rPr lang="ru-RU" sz="300" dirty="0" err="1"/>
              <a:t>Рокко</a:t>
            </a:r>
            <a:r>
              <a:rPr lang="ru-RU" sz="300" dirty="0"/>
              <a:t>.</a:t>
            </a:r>
            <a:br>
              <a:rPr lang="ru-RU" sz="300" dirty="0"/>
            </a:br>
            <a:r>
              <a:rPr lang="ru-RU" sz="300" dirty="0"/>
              <a:t>Корпоративный проект МП, разработанный </a:t>
            </a:r>
            <a:r>
              <a:rPr lang="ru-RU" sz="300" dirty="0" err="1"/>
              <a:t>Прето</a:t>
            </a:r>
            <a:r>
              <a:rPr lang="ru-RU" sz="300" dirty="0"/>
              <a:t>, предусматривал обширный набор профсоюзных институтов для рабочих и боссов на региональной основе и по сфере производства, дополненный «палатами профсоюзов», которые регулировали бы заработную плату, разрешали трудовые конфликты и представляли соответствующих секторов в высших организмах системы. Было бы утомительно (и почти невозможно, учитывая многообразие вариантов) подробно обращаться ко всем организационным схемам проекта, который отныне составит программную платформу первых </a:t>
            </a:r>
            <a:r>
              <a:rPr lang="ru-RU" sz="300" dirty="0" err="1"/>
              <a:t>интегралистских</a:t>
            </a:r>
            <a:r>
              <a:rPr lang="ru-RU" sz="300" dirty="0"/>
              <a:t> союзов. Первоначально расплывчатая и очень схематичная, она будет постоянно переделываться в 1920-х годах, а в 1930-х годах будет адаптирована и сильно развита, когда станет центральной платформой национал-синдикализма. Он был, однако,</a:t>
            </a:r>
            <a:endParaRPr lang="ru-RU" sz="100" dirty="0"/>
          </a:p>
        </p:txBody>
      </p: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4444461" y="7939664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 </a:t>
            </a:r>
          </a:p>
          <a:p>
            <a:pPr algn="ctr"/>
            <a:r>
              <a:rPr lang="ru-RU" sz="100" dirty="0"/>
              <a:t>(были восторженными для объединений предпринимателей: «национальная диктатура; восстановление смертной казни, упразднение ГНР», объявив, что «во всех городах будет создана фашистская милиция, состоящая из добровольцев без какого-либо вознаграждения», в ответ на «преступления профсоюзных активистов и коммунистов»</a:t>
            </a:r>
            <a:endParaRPr lang="ru-RU" sz="700" dirty="0"/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3937902" y="8562567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  <a:p>
            <a:pPr algn="ctr"/>
            <a:r>
              <a:rPr lang="ru-RU" sz="100" dirty="0"/>
              <a:t>чтобы армия была усилена и достойна для национальной обороны; чтобы собственность была защищена в своих правах и была принуждена выполнять свои обязанности по отношению к нации и особенно по отношению к рабочим, [приверженцы обязуются] встать на сторону любого португальского правительства против иностранной агрессии и большевизма</a:t>
            </a:r>
            <a:endParaRPr lang="ru-RU" sz="700" dirty="0"/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6693553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6674228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2426465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3490179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3497789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2439782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2423469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3077872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3077872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4015582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4534454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7328862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9001003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9562417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10096898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36776</TotalTime>
  <Words>2368</Words>
  <Application>Microsoft Office PowerPoint</Application>
  <PresentationFormat>Произвольный</PresentationFormat>
  <Paragraphs>368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2135</cp:revision>
  <dcterms:created xsi:type="dcterms:W3CDTF">2018-10-23T08:09:21Z</dcterms:created>
  <dcterms:modified xsi:type="dcterms:W3CDTF">2023-06-16T11:54:14Z</dcterms:modified>
</cp:coreProperties>
</file>