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90" d="100"/>
          <a:sy n="90" d="100"/>
        </p:scale>
        <p:origin x="-12666" y="-444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15.12.2021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15.12.2021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15.12.2021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США </a:t>
            </a:r>
            <a:r>
              <a:rPr lang="ru-RU" sz="900" dirty="0"/>
              <a:t>(ПОКА ЧТО ЭТОГО ФОКУСА НЕ БУДЕТ ДО РЕВОРКА ЯО) </a:t>
            </a:r>
            <a:r>
              <a:rPr lang="ru-RU" sz="200" dirty="0"/>
              <a:t>(Бельгийское 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200" dirty="0" err="1"/>
              <a:t>Шинколобверан</a:t>
            </a:r>
            <a:r>
              <a:rPr lang="ru-RU" sz="200" dirty="0"/>
              <a:t>, необходимый для разработки Манхэттенского проекта , а также Хиросимы , поступил из </a:t>
            </a:r>
            <a:r>
              <a:rPr lang="ru-RU" sz="200" dirty="0" err="1"/>
              <a:t>колонии.и</a:t>
            </a:r>
            <a:r>
              <a:rPr lang="ru-RU" sz="200" dirty="0"/>
              <a:t> Нагасаки о бросании бомб </a:t>
            </a:r>
            <a:r>
              <a:rPr lang="ru-RU" sz="200" dirty="0" err="1"/>
              <a:t>атомикоэна</a:t>
            </a:r>
            <a:r>
              <a:rPr lang="ru-RU" sz="2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независимости Конго </a:t>
            </a:r>
            <a:r>
              <a:rPr lang="ru-RU" sz="600" dirty="0" smtClean="0"/>
              <a:t>(</a:t>
            </a:r>
            <a:r>
              <a:rPr lang="ru-RU" sz="600" dirty="0" err="1" smtClean="0"/>
              <a:t>Пьерло</a:t>
            </a:r>
            <a:r>
              <a:rPr lang="ru-RU" sz="600" dirty="0" smtClean="0"/>
              <a:t> </a:t>
            </a:r>
            <a:r>
              <a:rPr lang="ru-RU" sz="600" dirty="0"/>
              <a:t>предложил предоставить де </a:t>
            </a:r>
            <a:r>
              <a:rPr lang="ru-RU" sz="600" dirty="0" err="1"/>
              <a:t>Влишауэру</a:t>
            </a:r>
            <a:r>
              <a:rPr lang="ru-RU" sz="600" dirty="0"/>
              <a:t> новый титул генерального администратора Конго, что позволит ему продолжать это дело, даже если впоследствии правительство рухнет и его министерский мандат станет недействительным</a:t>
            </a:r>
            <a:r>
              <a:rPr lang="ru-RU" sz="600" dirty="0" smtClean="0"/>
              <a:t>.)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</a:t>
            </a:r>
            <a:r>
              <a:rPr lang="ru-RU" sz="1400" dirty="0" smtClean="0"/>
              <a:t>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Пётр </a:t>
            </a:r>
            <a:r>
              <a:rPr lang="en-US" sz="1400" dirty="0" smtClean="0"/>
              <a:t>VII</a:t>
            </a:r>
            <a:r>
              <a:rPr lang="ru-RU" sz="1400" dirty="0" smtClean="0"/>
              <a:t> (</a:t>
            </a:r>
            <a:r>
              <a:rPr lang="pt-BR" sz="1400" dirty="0"/>
              <a:t>Pierre VIII du Kongo</a:t>
            </a:r>
            <a:r>
              <a:rPr lang="ru-RU" sz="1400" dirty="0"/>
              <a:t>) (Он был назначен советом вождей новым </a:t>
            </a:r>
            <a:r>
              <a:rPr lang="ru-RU" sz="1400" dirty="0" err="1"/>
              <a:t>маниконго</a:t>
            </a:r>
            <a:r>
              <a:rPr lang="ru-RU" sz="1400" dirty="0"/>
              <a:t> в 1923 году после смерти </a:t>
            </a:r>
            <a:r>
              <a:rPr lang="ru-RU" sz="1400" dirty="0" err="1"/>
              <a:t>Альваро</a:t>
            </a:r>
            <a:r>
              <a:rPr lang="ru-RU" sz="1400" dirty="0"/>
              <a:t> </a:t>
            </a:r>
            <a:r>
              <a:rPr lang="ru-RU" sz="1400" dirty="0" smtClean="0"/>
              <a:t>XV)</a:t>
            </a:r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5980469" y="1363590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23660633" y="1363590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>
            <a:off x="25776551" y="14175902"/>
            <a:ext cx="20391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5086590" y="12841074"/>
            <a:ext cx="426830" cy="1162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16200000" flipH="1">
            <a:off x="26246508" y="12843982"/>
            <a:ext cx="426830" cy="1157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</a:t>
            </a:r>
            <a:r>
              <a:rPr lang="ru-RU" sz="1400" dirty="0" smtClean="0"/>
              <a:t>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Независимая экономика (наше переделать эффект)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экономические связи с Брюсселем</a:t>
            </a:r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Национализировать предприятия </a:t>
            </a:r>
            <a:r>
              <a:rPr lang="ru-RU" sz="1400" dirty="0" err="1" smtClean="0"/>
              <a:t>Катанги</a:t>
            </a:r>
            <a:r>
              <a:rPr lang="ru-RU" sz="1400" dirty="0"/>
              <a:t> (наше переделать </a:t>
            </a:r>
            <a:r>
              <a:rPr lang="ru-RU" sz="1400" dirty="0" smtClean="0"/>
              <a:t>эффект)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разработки шахт </a:t>
            </a:r>
            <a:r>
              <a:rPr lang="ru-RU" sz="1400" dirty="0" err="1" smtClean="0"/>
              <a:t>Катанги</a:t>
            </a:r>
            <a:endParaRPr lang="ru-RU" sz="1400" dirty="0" smtClean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40410"/>
            <a:ext cx="0" cy="18668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 (наше)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</a:t>
            </a:r>
          </a:p>
          <a:p>
            <a:pPr algn="ctr"/>
            <a:r>
              <a:rPr lang="ru-RU" sz="500" dirty="0" smtClean="0"/>
              <a:t>(</a:t>
            </a:r>
            <a:r>
              <a:rPr lang="ru-RU" sz="200" dirty="0" smtClean="0"/>
              <a:t>С </a:t>
            </a:r>
            <a:r>
              <a:rPr lang="ru-RU" sz="200" dirty="0"/>
              <a:t>последней недели января 1943 года весь уран, перевозимый морем, проходил через </a:t>
            </a:r>
            <a:r>
              <a:rPr lang="ru-RU" sz="200" dirty="0" err="1"/>
              <a:t>Матади</a:t>
            </a:r>
            <a:r>
              <a:rPr lang="ru-RU" sz="200" dirty="0"/>
              <a:t>. Теперь уран в запечатанных бочках с </a:t>
            </a:r>
            <a:r>
              <a:rPr lang="ru-RU" sz="200" dirty="0" err="1"/>
              <a:t>пометкой«Особый</a:t>
            </a:r>
            <a:r>
              <a:rPr lang="ru-RU" sz="200" dirty="0"/>
              <a:t> кобальт» был отправлен поездом на север из </a:t>
            </a:r>
            <a:r>
              <a:rPr lang="ru-RU" sz="200" dirty="0" err="1"/>
              <a:t>Шинколобве</a:t>
            </a:r>
            <a:r>
              <a:rPr lang="ru-RU" sz="200" dirty="0"/>
              <a:t> к железнодорожной станции в Порт-Франки (ныне </a:t>
            </a:r>
            <a:r>
              <a:rPr lang="ru-RU" sz="200" dirty="0" err="1"/>
              <a:t>Илебо</a:t>
            </a:r>
            <a:r>
              <a:rPr lang="ru-RU" sz="200" dirty="0"/>
              <a:t>) на реке </a:t>
            </a:r>
            <a:r>
              <a:rPr lang="ru-RU" sz="200" dirty="0" err="1"/>
              <a:t>Касаи</a:t>
            </a:r>
            <a:r>
              <a:rPr lang="ru-RU" sz="200" dirty="0"/>
              <a:t> </a:t>
            </a:r>
            <a:r>
              <a:rPr lang="ru-RU" sz="200" dirty="0" err="1"/>
              <a:t>впровинции</a:t>
            </a:r>
            <a:r>
              <a:rPr lang="ru-RU" sz="200" dirty="0"/>
              <a:t> </a:t>
            </a:r>
            <a:r>
              <a:rPr lang="ru-RU" sz="200" dirty="0" err="1"/>
              <a:t>Касаи</a:t>
            </a:r>
            <a:r>
              <a:rPr lang="ru-RU" sz="200" dirty="0"/>
              <a:t>. Оттуда бочки погрузили на баржи, которые плыли вниз по течению к месту впадения реки </a:t>
            </a:r>
            <a:r>
              <a:rPr lang="ru-RU" sz="200" dirty="0" err="1"/>
              <a:t>Касаи</a:t>
            </a:r>
            <a:r>
              <a:rPr lang="ru-RU" sz="200" dirty="0"/>
              <a:t> в реку Конго, а затем дальше </a:t>
            </a:r>
            <a:r>
              <a:rPr lang="ru-RU" sz="200" dirty="0" err="1"/>
              <a:t>вЛеопольдвиль</a:t>
            </a:r>
            <a:r>
              <a:rPr lang="ru-RU" sz="200" dirty="0"/>
              <a:t> (ныне известный как Киншаса), столицу Конго; в тот момент их отвезли поездом вМатади.32 В рамках Манхэттенского проекта в </a:t>
            </a:r>
            <a:r>
              <a:rPr lang="ru-RU" sz="200" dirty="0" err="1"/>
              <a:t>Конгобыли</a:t>
            </a:r>
            <a:r>
              <a:rPr lang="ru-RU" sz="200" dirty="0"/>
              <a:t> отправлены квалифицированные кадры и оборудование для улучшения железных дорог.33 Это был путь эпических масштабов, пересекший около1500 миль. Хотя это был более безопасный маршрут, чем поездка в </a:t>
            </a:r>
            <a:r>
              <a:rPr lang="ru-RU" sz="200" dirty="0" err="1"/>
              <a:t>Лобито</a:t>
            </a:r>
            <a:r>
              <a:rPr lang="ru-RU" sz="200" dirty="0"/>
              <a:t>, его протяженность и сложность создавали другие риски, как </a:t>
            </a:r>
            <a:r>
              <a:rPr lang="ru-RU" sz="200" dirty="0" err="1"/>
              <a:t>предупреждалгенерала</a:t>
            </a:r>
            <a:r>
              <a:rPr lang="ru-RU" sz="200" dirty="0"/>
              <a:t> </a:t>
            </a:r>
            <a:r>
              <a:rPr lang="ru-RU" sz="200" dirty="0" err="1"/>
              <a:t>Гроувза</a:t>
            </a:r>
            <a:r>
              <a:rPr lang="ru-RU" sz="200" dirty="0"/>
              <a:t> майор Джон </a:t>
            </a:r>
            <a:r>
              <a:rPr lang="ru-RU" sz="200" dirty="0" err="1"/>
              <a:t>Лэнсдейл</a:t>
            </a:r>
            <a:r>
              <a:rPr lang="ru-RU" sz="200" dirty="0"/>
              <a:t> из Манхэттенского проекта. «Есть вероятность, - указал он в меморандуме, - что часть партий, отправленных </a:t>
            </a:r>
            <a:r>
              <a:rPr lang="ru-RU" sz="200" dirty="0" err="1"/>
              <a:t>срудника</a:t>
            </a:r>
            <a:r>
              <a:rPr lang="ru-RU" sz="200" dirty="0"/>
              <a:t>, не будет получена в </a:t>
            </a:r>
            <a:r>
              <a:rPr lang="ru-RU" sz="200" dirty="0" err="1"/>
              <a:t>Матади</a:t>
            </a:r>
            <a:r>
              <a:rPr lang="ru-RU" sz="200" dirty="0"/>
              <a:t>, поскольку партии прибывают в </a:t>
            </a:r>
            <a:r>
              <a:rPr lang="ru-RU" sz="200" dirty="0" err="1"/>
              <a:t>Матади</a:t>
            </a:r>
            <a:r>
              <a:rPr lang="ru-RU" sz="200" dirty="0"/>
              <a:t> по железной дороге, затем речным пароходом и снова по </a:t>
            </a:r>
            <a:r>
              <a:rPr lang="ru-RU" sz="200" dirty="0" err="1"/>
              <a:t>железнойдороге</a:t>
            </a:r>
            <a:r>
              <a:rPr lang="ru-RU" sz="200" dirty="0"/>
              <a:t>» 34. Из </a:t>
            </a:r>
            <a:r>
              <a:rPr lang="ru-RU" sz="200" dirty="0" err="1"/>
              <a:t>Матади</a:t>
            </a:r>
            <a:r>
              <a:rPr lang="ru-RU" sz="200" dirty="0"/>
              <a:t> бочки с ураном были отправлены в США. Перевозка крупных партий урана требовала </a:t>
            </a:r>
            <a:r>
              <a:rPr lang="ru-RU" sz="200" dirty="0" err="1"/>
              <a:t>экстремальныхосторожность</a:t>
            </a:r>
            <a:r>
              <a:rPr lang="ru-RU" sz="200" dirty="0"/>
              <a:t> </a:t>
            </a:r>
            <a:r>
              <a:rPr lang="ru-RU" sz="200" dirty="0" err="1"/>
              <a:t>припланировании</a:t>
            </a:r>
            <a:r>
              <a:rPr lang="ru-RU" sz="200" dirty="0"/>
              <a:t> операций и поставок из-за опасности, исходящей от немецких подводных лодок в Южной Атлантике. После консультаций с </a:t>
            </a:r>
            <a:r>
              <a:rPr lang="ru-RU" sz="200" dirty="0" err="1"/>
              <a:t>транспортнымкорпусом</a:t>
            </a:r>
            <a:r>
              <a:rPr lang="ru-RU" sz="200" dirty="0"/>
              <a:t> армии США было решено, что самый безопасный способ доставки - это быстроходные моторные суда, выходящие из конвоя. Было </a:t>
            </a:r>
            <a:r>
              <a:rPr lang="ru-RU" sz="200" dirty="0" err="1"/>
              <a:t>решеноотправлять</a:t>
            </a:r>
            <a:r>
              <a:rPr lang="ru-RU" sz="200" dirty="0"/>
              <a:t> руду на 16-узловых лодках, которыми управляет американская западноафриканская линия, известная как </a:t>
            </a:r>
            <a:r>
              <a:rPr lang="ru-RU" sz="200" dirty="0" err="1"/>
              <a:t>Barber</a:t>
            </a:r>
            <a:r>
              <a:rPr lang="ru-RU" sz="200" dirty="0"/>
              <a:t> </a:t>
            </a:r>
            <a:r>
              <a:rPr lang="ru-RU" sz="200" dirty="0" err="1"/>
              <a:t>Line</a:t>
            </a:r>
            <a:r>
              <a:rPr lang="ru-RU" sz="200" dirty="0"/>
              <a:t>, </a:t>
            </a:r>
            <a:r>
              <a:rPr lang="ru-RU" sz="200" dirty="0" err="1"/>
              <a:t>котораяобеспечивала</a:t>
            </a:r>
            <a:r>
              <a:rPr lang="ru-RU" sz="200" dirty="0"/>
              <a:t> сообщение между Нью-Йорком и Матади.35 Две партии руды были потеряны в море: одна в конце 1942 года. действиями противника; </a:t>
            </a:r>
            <a:r>
              <a:rPr lang="ru-RU" sz="200" dirty="0" err="1"/>
              <a:t>иодин</a:t>
            </a:r>
            <a:r>
              <a:rPr lang="ru-RU" sz="200" dirty="0"/>
              <a:t> в начале 1943 года в результате морской аварии. При затоплении было потеряно около 200 тонн руды.)</a:t>
            </a:r>
            <a:endParaRPr lang="ru-RU" sz="100" dirty="0"/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сообщения </a:t>
            </a:r>
            <a:r>
              <a:rPr lang="ru-RU" sz="200" dirty="0"/>
              <a:t>(Уран для Манхэттенского проекта также перевозился по воздуху с помощью клиперов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American</a:t>
            </a:r>
            <a:r>
              <a:rPr lang="ru-RU" sz="200" dirty="0"/>
              <a:t> </a:t>
            </a:r>
            <a:r>
              <a:rPr lang="ru-RU" sz="200" dirty="0" err="1"/>
              <a:t>Airways</a:t>
            </a:r>
            <a:r>
              <a:rPr lang="ru-RU" sz="200" dirty="0"/>
              <a:t>. Воздушное сообщение между Бразилией </a:t>
            </a:r>
            <a:r>
              <a:rPr lang="ru-RU" sz="200" dirty="0" err="1"/>
              <a:t>иЗападной</a:t>
            </a:r>
            <a:r>
              <a:rPr lang="ru-RU" sz="200" dirty="0"/>
              <a:t> Африкой было расширено и теперь включает в себя маршрут через Центральную Африку, «в первую очередь для обеспечения </a:t>
            </a:r>
            <a:r>
              <a:rPr lang="ru-RU" sz="200" dirty="0" err="1"/>
              <a:t>поставокурана</a:t>
            </a:r>
            <a:r>
              <a:rPr lang="ru-RU" sz="200" dirty="0"/>
              <a:t> из того места, которое тогда было Бельгийским Конго», - отмечается в исследовании транс-</a:t>
            </a:r>
            <a:r>
              <a:rPr lang="ru-RU" sz="200" dirty="0" err="1"/>
              <a:t>южноатлантического</a:t>
            </a:r>
            <a:r>
              <a:rPr lang="ru-RU" sz="200" dirty="0"/>
              <a:t> воздушного сообщения во времявойны37. Капитан </a:t>
            </a:r>
            <a:r>
              <a:rPr lang="ru-RU" sz="200" dirty="0" err="1"/>
              <a:t>Мариус</a:t>
            </a:r>
            <a:r>
              <a:rPr lang="ru-RU" sz="200" dirty="0"/>
              <a:t> </a:t>
            </a:r>
            <a:r>
              <a:rPr lang="ru-RU" sz="200" dirty="0" err="1"/>
              <a:t>Лодесен</a:t>
            </a:r>
            <a:r>
              <a:rPr lang="ru-RU" sz="200" dirty="0"/>
              <a:t>, пилот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, позже вспоминал, что его вызвали в офис главного пилота, и его начальник, </a:t>
            </a:r>
            <a:r>
              <a:rPr lang="ru-RU" sz="200" dirty="0" err="1"/>
              <a:t>ГорацийБрок</a:t>
            </a:r>
            <a:r>
              <a:rPr lang="ru-RU" sz="200" dirty="0"/>
              <a:t>, сказал, что он должен был отправить </a:t>
            </a:r>
            <a:r>
              <a:rPr lang="ru-RU" sz="200" dirty="0" err="1"/>
              <a:t>China</a:t>
            </a:r>
            <a:r>
              <a:rPr lang="ru-RU" sz="200" dirty="0"/>
              <a:t> </a:t>
            </a:r>
            <a:r>
              <a:rPr lang="ru-RU" sz="200" dirty="0" err="1"/>
              <a:t>Clipper</a:t>
            </a:r>
            <a:r>
              <a:rPr lang="ru-RU" sz="200" dirty="0"/>
              <a:t> в </a:t>
            </a:r>
            <a:r>
              <a:rPr lang="ru-RU" sz="200" dirty="0" err="1"/>
              <a:t>Леопольдвиль</a:t>
            </a:r>
            <a:r>
              <a:rPr lang="ru-RU" sz="200" dirty="0"/>
              <a:t> «совершенно секретным рейсом». Когда он спросил, почему его выбрали </a:t>
            </a:r>
            <a:r>
              <a:rPr lang="ru-RU" sz="200" dirty="0" err="1"/>
              <a:t>дляэтого</a:t>
            </a:r>
            <a:r>
              <a:rPr lang="ru-RU" sz="200" dirty="0"/>
              <a:t> специального полета, ему ответили, что это потому, что он единственный </a:t>
            </a:r>
            <a:r>
              <a:rPr lang="ru-RU" sz="200" dirty="0" err="1"/>
              <a:t>пилот.кто</a:t>
            </a:r>
            <a:r>
              <a:rPr lang="ru-RU" sz="200" dirty="0"/>
              <a:t> бывал там раньше. «На обратном рейсе, - </a:t>
            </a:r>
            <a:r>
              <a:rPr lang="ru-RU" sz="200" dirty="0" err="1"/>
              <a:t>проинструктировалиего</a:t>
            </a:r>
            <a:r>
              <a:rPr lang="ru-RU" sz="200" dirty="0"/>
              <a:t>, - остановитесь только на горючее. Без ночевок. Я дам вам двойную команду и капитана Джорджа </a:t>
            </a:r>
            <a:r>
              <a:rPr lang="ru-RU" sz="200" dirty="0" err="1"/>
              <a:t>Даффа</a:t>
            </a:r>
            <a:r>
              <a:rPr lang="ru-RU" sz="200" dirty="0"/>
              <a:t> в качестве второго капитана. </a:t>
            </a:r>
            <a:r>
              <a:rPr lang="ru-RU" sz="200" dirty="0" err="1"/>
              <a:t>Говард</a:t>
            </a:r>
            <a:r>
              <a:rPr lang="ru-RU" sz="200" dirty="0"/>
              <a:t> </a:t>
            </a:r>
            <a:r>
              <a:rPr lang="ru-RU" sz="200" dirty="0" err="1"/>
              <a:t>БрашДин</a:t>
            </a:r>
            <a:r>
              <a:rPr lang="ru-RU" sz="200" dirty="0"/>
              <a:t>, который был менеджером </a:t>
            </a:r>
            <a:r>
              <a:rPr lang="ru-RU" sz="200" dirty="0" err="1"/>
              <a:t>Pan</a:t>
            </a:r>
            <a:r>
              <a:rPr lang="ru-RU" sz="200" dirty="0"/>
              <a:t> </a:t>
            </a:r>
            <a:r>
              <a:rPr lang="ru-RU" sz="200" dirty="0" err="1"/>
              <a:t>Am</a:t>
            </a:r>
            <a:r>
              <a:rPr lang="ru-RU" sz="200" dirty="0"/>
              <a:t> </a:t>
            </a:r>
            <a:r>
              <a:rPr lang="ru-RU" sz="200" dirty="0" err="1"/>
              <a:t>Africa</a:t>
            </a:r>
            <a:r>
              <a:rPr lang="ru-RU" sz="200" dirty="0"/>
              <a:t>, «будет вашим единственным пассажиром. Ни вопросов, ни ответов. Дин знает, что делать »38. Чтобы </a:t>
            </a:r>
            <a:r>
              <a:rPr lang="ru-RU" sz="200" dirty="0" err="1"/>
              <a:t>этиполеты</a:t>
            </a:r>
            <a:r>
              <a:rPr lang="ru-RU" sz="200" dirty="0"/>
              <a:t> были надежными, США нужно было улучшить средства приземления. В 1942 году офицер разведки ВВС США сообщил о ходе работ </a:t>
            </a:r>
            <a:r>
              <a:rPr lang="ru-RU" sz="200" dirty="0" err="1"/>
              <a:t>построительству</a:t>
            </a:r>
            <a:r>
              <a:rPr lang="ru-RU" sz="200" dirty="0"/>
              <a:t> аэродрома в </a:t>
            </a:r>
            <a:r>
              <a:rPr lang="ru-RU" sz="200" dirty="0" err="1"/>
              <a:t>Элизабетвилле</a:t>
            </a:r>
            <a:r>
              <a:rPr lang="ru-RU" sz="200" dirty="0"/>
              <a:t>, столице </a:t>
            </a:r>
            <a:r>
              <a:rPr lang="ru-RU" sz="200" dirty="0" err="1"/>
              <a:t>Катанги</a:t>
            </a:r>
            <a:r>
              <a:rPr lang="ru-RU" sz="200" dirty="0"/>
              <a:t>. По его словам, это «отличное месторождение» с «очень обширными </a:t>
            </a:r>
            <a:r>
              <a:rPr lang="ru-RU" sz="200" dirty="0" err="1"/>
              <a:t>бензиновымипредприятиями</a:t>
            </a:r>
            <a:r>
              <a:rPr lang="ru-RU" sz="200" dirty="0"/>
              <a:t>». Он добавил, что также строится </a:t>
            </a:r>
            <a:r>
              <a:rPr lang="ru-RU" sz="200" dirty="0" err="1"/>
              <a:t>аэропорт.в</a:t>
            </a:r>
            <a:r>
              <a:rPr lang="ru-RU" sz="200" dirty="0"/>
              <a:t> </a:t>
            </a:r>
            <a:r>
              <a:rPr lang="ru-RU" sz="200" dirty="0" err="1" smtClean="0"/>
              <a:t>Леопольдвиле</a:t>
            </a:r>
            <a:r>
              <a:rPr lang="ru-RU" sz="200" dirty="0"/>
              <a:t>)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королевский совет </a:t>
            </a:r>
            <a:r>
              <a:rPr lang="ru-RU" sz="200" dirty="0"/>
              <a:t>(Королевством Конго управляли </a:t>
            </a:r>
            <a:r>
              <a:rPr lang="ru-RU" sz="200" dirty="0" err="1"/>
              <a:t>маниконго</a:t>
            </a:r>
            <a:r>
              <a:rPr lang="ru-RU" sz="200" dirty="0"/>
              <a:t> и королевский совет, известный как </a:t>
            </a:r>
            <a:r>
              <a:rPr lang="ru-RU" sz="200" dirty="0" err="1"/>
              <a:t>ne</a:t>
            </a:r>
            <a:r>
              <a:rPr lang="ru-RU" sz="200" dirty="0"/>
              <a:t> </a:t>
            </a:r>
            <a:r>
              <a:rPr lang="ru-RU" sz="200" dirty="0" err="1"/>
              <a:t>mbanda-mbanda</a:t>
            </a:r>
            <a:r>
              <a:rPr lang="ru-RU" sz="200" dirty="0"/>
              <a:t> , что примерно переводится как «верхушка на вершине». [ 13 ] Он состоял из двенадцати членов, разделенных на три группы. Одна группа состояла из бюрократов, другая группа избирателей и последняя группа матрон. [ 14 ]Высокие чиновники выбирали </a:t>
            </a:r>
            <a:r>
              <a:rPr lang="ru-RU" sz="200" dirty="0" err="1"/>
              <a:t>маниконго</a:t>
            </a:r>
            <a:r>
              <a:rPr lang="ru-RU" sz="200" dirty="0"/>
              <a:t> или короля, который служил всю жизнь по их выбору. Избиратели меняются со временем, и, вероятно, никогда не было полностью фиксированного списка; скорее, это делали высшие должностные лица, которые осуществляли власть. Многие короли пытались выбрать себе преемника, но не всегда успешно. Одной из центральных проблем в истории Конго была передача власти, и в результате в стране вспыхнули многочисленные восстания и восстания.)</a:t>
            </a:r>
            <a:br>
              <a:rPr lang="ru-RU" sz="200" dirty="0"/>
            </a:br>
            <a:r>
              <a:rPr lang="ru-RU" sz="200" dirty="0"/>
              <a:t>бюрократические </a:t>
            </a:r>
            <a:r>
              <a:rPr lang="ru-RU" sz="200" dirty="0" err="1"/>
              <a:t>должностиВ</a:t>
            </a:r>
            <a:r>
              <a:rPr lang="ru-RU" sz="200" dirty="0"/>
              <a:t> эти четыре </a:t>
            </a:r>
            <a:r>
              <a:rPr lang="ru-RU" sz="200" dirty="0" err="1"/>
              <a:t>неизбираемые</a:t>
            </a:r>
            <a:r>
              <a:rPr lang="ru-RU" sz="200" dirty="0"/>
              <a:t> должности входили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Лумбо</a:t>
            </a:r>
            <a:r>
              <a:rPr lang="ru-RU" sz="200" dirty="0"/>
              <a:t> ( властитель дворца / дворецкий ), </a:t>
            </a:r>
            <a:r>
              <a:rPr lang="ru-RU" sz="200" dirty="0" err="1"/>
              <a:t>Мфила</a:t>
            </a:r>
            <a:r>
              <a:rPr lang="ru-RU" sz="200" dirty="0"/>
              <a:t> </a:t>
            </a:r>
            <a:r>
              <a:rPr lang="ru-RU" sz="200" dirty="0" err="1"/>
              <a:t>Нту</a:t>
            </a:r>
            <a:r>
              <a:rPr lang="ru-RU" sz="200" dirty="0"/>
              <a:t> ( самый доверенный советник / премьер-министр ),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Вангу-Вангу</a:t>
            </a:r>
            <a:r>
              <a:rPr lang="ru-RU" sz="200" dirty="0"/>
              <a:t> ( властитель дел или действий / верховный судья, особенно в случаях супружеской измены ). , и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Бампа</a:t>
            </a:r>
            <a:r>
              <a:rPr lang="ru-RU" sz="200" dirty="0"/>
              <a:t> ( казначей ). Все эти четверо назначаются королем и имеют большое влияние на повседневную деятельность двора. [ 15 ]</a:t>
            </a:r>
            <a:r>
              <a:rPr lang="ru-RU" sz="200" dirty="0" err="1"/>
              <a:t>избирателиЧетыре</a:t>
            </a:r>
            <a:r>
              <a:rPr lang="ru-RU" sz="200" dirty="0"/>
              <a:t> других советника работали над избранием короля, а также людей на важные должности. Избиратели состоят из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(Повелитель </a:t>
            </a:r>
            <a:r>
              <a:rPr lang="ru-RU" sz="200" dirty="0" err="1"/>
              <a:t>Вунды</a:t>
            </a:r>
            <a:r>
              <a:rPr lang="ru-RU" sz="200" dirty="0"/>
              <a:t>, небольшой территории к северу от столицы с в основном религиозными обязательствами, которая ведет избирателей [ 16 ]).) </a:t>
            </a:r>
            <a:r>
              <a:rPr lang="ru-RU" sz="200" dirty="0" err="1"/>
              <a:t>Муене</a:t>
            </a:r>
            <a:r>
              <a:rPr lang="ru-RU" sz="200" dirty="0"/>
              <a:t> Бата (властитель провинции </a:t>
            </a:r>
            <a:r>
              <a:rPr lang="ru-RU" sz="200" dirty="0" err="1"/>
              <a:t>Мбата</a:t>
            </a:r>
            <a:r>
              <a:rPr lang="ru-RU" sz="200" dirty="0"/>
              <a:t> прямо к востоку от столицы и управляется </a:t>
            </a:r>
            <a:r>
              <a:rPr lang="ru-RU" sz="200" dirty="0" err="1"/>
              <a:t>Нсака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, который обеспечивает великую жену короля),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Сойо</a:t>
            </a:r>
            <a:r>
              <a:rPr lang="ru-RU" sz="200" dirty="0"/>
              <a:t> (властитель провинции </a:t>
            </a:r>
            <a:r>
              <a:rPr lang="ru-RU" sz="200" dirty="0" err="1"/>
              <a:t>Сойо</a:t>
            </a:r>
            <a:r>
              <a:rPr lang="ru-RU" sz="200" dirty="0"/>
              <a:t> к западу от столицы и исторически самая богатая провинция, будучи единственным портом и имеющий доступ к соли), и четвертый избиратель, вероятно, </a:t>
            </a:r>
            <a:r>
              <a:rPr lang="ru-RU" sz="200" dirty="0" err="1"/>
              <a:t>Муен</a:t>
            </a:r>
            <a:r>
              <a:rPr lang="ru-RU" sz="200" dirty="0"/>
              <a:t> </a:t>
            </a:r>
            <a:r>
              <a:rPr lang="ru-RU" sz="200" dirty="0" err="1"/>
              <a:t>Бамба</a:t>
            </a:r>
            <a:r>
              <a:rPr lang="ru-RU" sz="200" dirty="0"/>
              <a:t> (владыка провинции </a:t>
            </a:r>
            <a:r>
              <a:rPr lang="ru-RU" sz="200" dirty="0" err="1"/>
              <a:t>Бамба</a:t>
            </a:r>
            <a:r>
              <a:rPr lang="ru-RU" sz="200" dirty="0"/>
              <a:t> к югу от столицы и генерал-капитан армии).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был назван королем </a:t>
            </a:r>
            <a:r>
              <a:rPr lang="ru-RU" sz="200" dirty="0" err="1"/>
              <a:t>Нсаку</a:t>
            </a:r>
            <a:r>
              <a:rPr lang="ru-RU" sz="200" dirty="0"/>
              <a:t> не </a:t>
            </a:r>
            <a:r>
              <a:rPr lang="ru-RU" sz="200" dirty="0" err="1"/>
              <a:t>Вунда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Имя </a:t>
            </a:r>
            <a:r>
              <a:rPr lang="ru-RU" sz="200" dirty="0" err="1"/>
              <a:t>Муене</a:t>
            </a:r>
            <a:r>
              <a:rPr lang="ru-RU" sz="200" dirty="0"/>
              <a:t> Бата было подтверждено королем </a:t>
            </a:r>
            <a:r>
              <a:rPr lang="ru-RU" sz="200" dirty="0" err="1"/>
              <a:t>Нсаку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</a:t>
            </a:r>
            <a:r>
              <a:rPr lang="ru-RU" sz="200" dirty="0" err="1"/>
              <a:t>Муэн</a:t>
            </a:r>
            <a:r>
              <a:rPr lang="ru-RU" sz="200" dirty="0"/>
              <a:t> </a:t>
            </a:r>
            <a:r>
              <a:rPr lang="ru-RU" sz="200" dirty="0" err="1"/>
              <a:t>Сойо</a:t>
            </a:r>
            <a:r>
              <a:rPr lang="ru-RU" sz="200" dirty="0"/>
              <a:t> был назван королем </a:t>
            </a:r>
            <a:r>
              <a:rPr lang="ru-RU" sz="200" dirty="0" err="1"/>
              <a:t>Канды</a:t>
            </a:r>
            <a:r>
              <a:rPr lang="ru-RU" sz="200" dirty="0"/>
              <a:t> Да </a:t>
            </a:r>
            <a:r>
              <a:rPr lang="ru-RU" sz="200" dirty="0" err="1"/>
              <a:t>Силва</a:t>
            </a:r>
            <a:r>
              <a:rPr lang="ru-RU" sz="200" dirty="0"/>
              <a:t>. </a:t>
            </a:r>
            <a:r>
              <a:rPr lang="ru-RU" sz="200" dirty="0" err="1"/>
              <a:t>Муэн</a:t>
            </a:r>
            <a:r>
              <a:rPr lang="ru-RU" sz="200" dirty="0"/>
              <a:t> </a:t>
            </a:r>
            <a:r>
              <a:rPr lang="ru-RU" sz="200" dirty="0" err="1"/>
              <a:t>Бамба</a:t>
            </a:r>
            <a:r>
              <a:rPr lang="ru-RU" sz="200" dirty="0"/>
              <a:t> назначается королем везде, где он пожелает, но обычно имеет близкие семейные отношения. Эти четверо мужчин избрали короля, а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Вунда</a:t>
            </a:r>
            <a:r>
              <a:rPr lang="ru-RU" sz="200" dirty="0"/>
              <a:t> и </a:t>
            </a:r>
            <a:r>
              <a:rPr lang="ru-RU" sz="200" dirty="0" err="1"/>
              <a:t>Муене</a:t>
            </a:r>
            <a:r>
              <a:rPr lang="ru-RU" sz="200" dirty="0"/>
              <a:t> Бата сыграли решающую роль в </a:t>
            </a:r>
            <a:r>
              <a:rPr lang="ru-RU" sz="200" dirty="0" err="1"/>
              <a:t>коронации.Замужние</a:t>
            </a:r>
            <a:r>
              <a:rPr lang="ru-RU" sz="200" dirty="0"/>
              <a:t> </a:t>
            </a:r>
            <a:r>
              <a:rPr lang="ru-RU" sz="200" dirty="0" err="1"/>
              <a:t>женщиныНаконец</a:t>
            </a:r>
            <a:r>
              <a:rPr lang="ru-RU" sz="200" dirty="0"/>
              <a:t>, в правлении было четыре женщины с большим влиянием. Их возглавляла </a:t>
            </a:r>
            <a:r>
              <a:rPr lang="ru-RU" sz="200" dirty="0" err="1"/>
              <a:t>Муене</a:t>
            </a:r>
            <a:r>
              <a:rPr lang="ru-RU" sz="200" dirty="0"/>
              <a:t> </a:t>
            </a:r>
            <a:r>
              <a:rPr lang="ru-RU" sz="200" dirty="0" err="1"/>
              <a:t>Зимба</a:t>
            </a:r>
            <a:r>
              <a:rPr lang="ru-RU" sz="200" dirty="0"/>
              <a:t> </a:t>
            </a:r>
            <a:r>
              <a:rPr lang="ru-RU" sz="200" dirty="0" err="1"/>
              <a:t>Пунго</a:t>
            </a:r>
            <a:r>
              <a:rPr lang="ru-RU" sz="200" dirty="0"/>
              <a:t>, королева-мать, обычно тетя короля по отцовской линии. Второй по величине женщиной была </a:t>
            </a:r>
            <a:r>
              <a:rPr lang="ru-RU" sz="200" dirty="0" err="1"/>
              <a:t>Муене</a:t>
            </a:r>
            <a:r>
              <a:rPr lang="ru-RU" sz="200" dirty="0"/>
              <a:t> Банда, великая жена короля, избранная из числа </a:t>
            </a:r>
            <a:r>
              <a:rPr lang="ru-RU" sz="200" dirty="0" err="1"/>
              <a:t>Нсаку</a:t>
            </a:r>
            <a:r>
              <a:rPr lang="ru-RU" sz="200" dirty="0"/>
              <a:t> </a:t>
            </a:r>
            <a:r>
              <a:rPr lang="ru-RU" sz="200" dirty="0" err="1"/>
              <a:t>Лау</a:t>
            </a:r>
            <a:r>
              <a:rPr lang="ru-RU" sz="200" dirty="0"/>
              <a:t> </a:t>
            </a:r>
            <a:r>
              <a:rPr lang="ru-RU" sz="200" dirty="0" err="1"/>
              <a:t>канда</a:t>
            </a:r>
            <a:r>
              <a:rPr lang="ru-RU" sz="200" dirty="0"/>
              <a:t>. [ 17 ] Две другие должности были отданы следующим по значимости женщинам в королевстве, которые были овдовевшими королевами или </a:t>
            </a:r>
            <a:r>
              <a:rPr lang="ru-RU" sz="200" dirty="0" err="1"/>
              <a:t>матриархами</a:t>
            </a:r>
            <a:r>
              <a:rPr lang="ru-RU" sz="200" dirty="0"/>
              <a:t> правящих экс-</a:t>
            </a:r>
            <a:r>
              <a:rPr lang="ru-RU" sz="200" dirty="0" err="1"/>
              <a:t>кандов</a:t>
            </a:r>
            <a:r>
              <a:rPr lang="ru-RU" sz="200" dirty="0"/>
              <a:t>. [ 18 ]</a:t>
            </a:r>
            <a:endParaRPr lang="ru-RU" sz="200" dirty="0" smtClean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 err="1" smtClean="0"/>
              <a:t>маканда</a:t>
            </a:r>
            <a:r>
              <a:rPr lang="ru-RU" sz="1400" dirty="0"/>
              <a:t> </a:t>
            </a:r>
            <a:r>
              <a:rPr lang="ru-RU" sz="400" dirty="0"/>
              <a:t>(В этот период изменилась и социальная структура. Возникли новые общественные организации, </a:t>
            </a:r>
            <a:r>
              <a:rPr lang="ru-RU" sz="400" dirty="0" err="1"/>
              <a:t>маканда</a:t>
            </a:r>
            <a:r>
              <a:rPr lang="ru-RU" sz="400" dirty="0"/>
              <a:t>. Эти </a:t>
            </a:r>
            <a:r>
              <a:rPr lang="ru-RU" sz="400" dirty="0" err="1"/>
              <a:t>маканда</a:t>
            </a:r>
            <a:r>
              <a:rPr lang="ru-RU" sz="400" dirty="0"/>
              <a:t>, номинально происходившие из кланов от общих предков, были как торговыми ассоциациями, так и семейными единицами. Эти кланы основали цепочки деревень, связанных фиктивным родством на торговых путях от </a:t>
            </a:r>
            <a:r>
              <a:rPr lang="ru-RU" sz="400" dirty="0" err="1"/>
              <a:t>Бомы</a:t>
            </a:r>
            <a:r>
              <a:rPr lang="ru-RU" sz="400" dirty="0"/>
              <a:t> или побережья от </a:t>
            </a:r>
            <a:r>
              <a:rPr lang="ru-RU" sz="400" dirty="0" err="1"/>
              <a:t>Сойо</a:t>
            </a:r>
            <a:r>
              <a:rPr lang="ru-RU" sz="400" dirty="0"/>
              <a:t> до Сан-Сальвадора, а затем в глубь страны. Новая устная традиция об основателе королевства, которого часто называют Альфонсо I , описывает королевство как возникшее, когда король заставил кланы рассредоточиться во всех направлениях)</a:t>
            </a:r>
            <a:endParaRPr lang="ru-RU" sz="400" dirty="0" smtClean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Мбанза</a:t>
            </a:r>
            <a:r>
              <a:rPr lang="ru-RU" sz="1400" dirty="0" smtClean="0"/>
              <a:t>-Конго (Сан-Сальвадор, который станет столицей)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Стать центром </a:t>
            </a:r>
            <a:r>
              <a:rPr lang="ru-RU" sz="1400" dirty="0"/>
              <a:t>торговли Африки </a:t>
            </a:r>
            <a:r>
              <a:rPr lang="ru-RU" sz="1100" dirty="0"/>
              <a:t>(</a:t>
            </a:r>
            <a:r>
              <a:rPr lang="ru-RU" sz="1100" dirty="0" err="1"/>
              <a:t>Диогу</a:t>
            </a:r>
            <a:r>
              <a:rPr lang="ru-RU" sz="1100" dirty="0"/>
              <a:t> </a:t>
            </a:r>
            <a:r>
              <a:rPr lang="ru-RU" sz="1100" dirty="0" err="1"/>
              <a:t>Као</a:t>
            </a:r>
            <a:r>
              <a:rPr lang="ru-RU" sz="1100" dirty="0"/>
              <a:t> был первым европейцем, который рассказал о великой империи, которая контролировала торговлю в </a:t>
            </a:r>
            <a:r>
              <a:rPr lang="ru-RU" sz="1100" dirty="0" smtClean="0"/>
              <a:t>регионе)</a:t>
            </a:r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smtClean="0"/>
              <a:t>Конго-</a:t>
            </a:r>
            <a:r>
              <a:rPr lang="ru-RU" sz="1400" dirty="0" err="1" smtClean="0"/>
              <a:t>Бразильвиль</a:t>
            </a:r>
            <a:r>
              <a:rPr lang="ru-RU" sz="1400" dirty="0" smtClean="0"/>
              <a:t> </a:t>
            </a:r>
            <a:r>
              <a:rPr lang="ru-RU" sz="1200" dirty="0" smtClean="0"/>
              <a:t>(Сан-Сальвадор, который станет столицей) (у города есть герб для иконки)</a:t>
            </a:r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федеративное королевство </a:t>
            </a:r>
            <a:r>
              <a:rPr lang="ru-RU" sz="1200" dirty="0" smtClean="0"/>
              <a:t>(</a:t>
            </a:r>
            <a:r>
              <a:rPr lang="ru-RU" sz="1200" dirty="0"/>
              <a:t>Федеративное королевство </a:t>
            </a:r>
            <a:r>
              <a:rPr lang="ru-RU" sz="1200" dirty="0" smtClean="0"/>
              <a:t>Конго-Дина-</a:t>
            </a:r>
            <a:r>
              <a:rPr lang="ru-RU" sz="1200" dirty="0" err="1" smtClean="0"/>
              <a:t>Нза</a:t>
            </a:r>
            <a:r>
              <a:rPr lang="ru-RU" sz="1200" dirty="0" smtClean="0"/>
              <a:t>)</a:t>
            </a:r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Руанду и Бурунди</a:t>
            </a:r>
            <a:endParaRPr lang="ru-RU" sz="1200" dirty="0" smtClean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королевства </a:t>
            </a:r>
            <a:r>
              <a:rPr lang="ru-RU" sz="1400" dirty="0" err="1" smtClean="0"/>
              <a:t>Донго</a:t>
            </a:r>
            <a:r>
              <a:rPr lang="ru-RU" sz="1400" dirty="0" smtClean="0"/>
              <a:t> и </a:t>
            </a:r>
            <a:r>
              <a:rPr lang="ru-RU" sz="1400" dirty="0" err="1" smtClean="0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</a:t>
            </a:r>
            <a:r>
              <a:rPr lang="ru-RU" sz="400" dirty="0" smtClean="0"/>
              <a:t>.)</a:t>
            </a:r>
            <a:endParaRPr lang="ru-RU" sz="300" dirty="0" smtClean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королевство языком </a:t>
            </a:r>
            <a:r>
              <a:rPr lang="ru-RU" sz="1400" dirty="0" err="1" smtClean="0"/>
              <a:t>Киконго</a:t>
            </a:r>
            <a:r>
              <a:rPr lang="ru-RU" sz="1400" dirty="0" smtClean="0"/>
              <a:t> </a:t>
            </a:r>
            <a:r>
              <a:rPr lang="ru-RU" sz="900" dirty="0" smtClean="0"/>
              <a:t>(Народы </a:t>
            </a:r>
            <a:r>
              <a:rPr lang="ru-RU" sz="900" dirty="0"/>
              <a:t>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  <a:endParaRPr lang="ru-RU" sz="900" dirty="0" smtClean="0"/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Европой</a:t>
            </a:r>
            <a:endParaRPr lang="ru-RU" sz="1200" dirty="0" smtClean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союзников в Африке</a:t>
            </a:r>
            <a:endParaRPr lang="ru-RU" sz="1200" dirty="0" smtClean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66746" y="12200659"/>
            <a:ext cx="419433" cy="24989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набор из лояльных племён</a:t>
            </a:r>
            <a:endParaRPr lang="ru-RU" sz="1200" dirty="0" smtClean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132642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2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3831351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в обмен на уран</a:t>
            </a:r>
            <a:endParaRPr lang="ru-RU" sz="1200" dirty="0" smtClean="0"/>
          </a:p>
        </p:txBody>
      </p:sp>
      <p:cxnSp>
        <p:nvCxnSpPr>
          <p:cNvPr id="472" name="Прямая со стрелкой 471"/>
          <p:cNvCxnSpPr>
            <a:stCxn id="440" idx="2"/>
            <a:endCxn id="459" idx="0"/>
          </p:cNvCxnSpPr>
          <p:nvPr/>
        </p:nvCxnSpPr>
        <p:spPr>
          <a:xfrm>
            <a:off x="54889310" y="16187228"/>
            <a:ext cx="0" cy="6121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441" idx="2"/>
            <a:endCxn id="458" idx="0"/>
          </p:cNvCxnSpPr>
          <p:nvPr/>
        </p:nvCxnSpPr>
        <p:spPr>
          <a:xfrm>
            <a:off x="52378393" y="16185518"/>
            <a:ext cx="5990" cy="6139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26209</TotalTime>
  <Words>1848</Words>
  <Application>Microsoft Office PowerPoint</Application>
  <PresentationFormat>Произвольный</PresentationFormat>
  <Paragraphs>162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1615</cp:revision>
  <dcterms:created xsi:type="dcterms:W3CDTF">2018-10-23T08:09:21Z</dcterms:created>
  <dcterms:modified xsi:type="dcterms:W3CDTF">2021-12-15T11:52:27Z</dcterms:modified>
</cp:coreProperties>
</file>