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406" autoAdjust="0"/>
  </p:normalViewPr>
  <p:slideViewPr>
    <p:cSldViewPr snapToGrid="0">
      <p:cViewPr>
        <p:scale>
          <a:sx n="80" d="100"/>
          <a:sy n="80" d="100"/>
        </p:scale>
        <p:origin x="-9726" y="396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18.12.2023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Прямоугольник 629"/>
          <p:cNvSpPr/>
          <p:nvPr/>
        </p:nvSpPr>
        <p:spPr>
          <a:xfrm>
            <a:off x="20934581" y="2212116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9881413" y="22127271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01" name="Прямоугольник 600"/>
          <p:cNvSpPr/>
          <p:nvPr/>
        </p:nvSpPr>
        <p:spPr>
          <a:xfrm>
            <a:off x="25877137" y="1751718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02" name="Прямоугольник 601"/>
          <p:cNvSpPr/>
          <p:nvPr/>
        </p:nvSpPr>
        <p:spPr>
          <a:xfrm>
            <a:off x="24826363" y="1750989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53" name="Прямоугольник 552"/>
          <p:cNvSpPr/>
          <p:nvPr/>
        </p:nvSpPr>
        <p:spPr>
          <a:xfrm>
            <a:off x="11097211" y="1460721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56" name="Прямоугольник 555"/>
          <p:cNvSpPr/>
          <p:nvPr/>
        </p:nvSpPr>
        <p:spPr>
          <a:xfrm>
            <a:off x="10046437" y="1459129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73" name="Прямоугольник 572"/>
          <p:cNvSpPr/>
          <p:nvPr/>
        </p:nvSpPr>
        <p:spPr>
          <a:xfrm>
            <a:off x="36106978" y="23693449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74" name="Прямоугольник 573"/>
          <p:cNvSpPr/>
          <p:nvPr/>
        </p:nvSpPr>
        <p:spPr>
          <a:xfrm>
            <a:off x="37164937" y="23693449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70" name="Прямоугольник 569"/>
          <p:cNvSpPr/>
          <p:nvPr/>
        </p:nvSpPr>
        <p:spPr>
          <a:xfrm>
            <a:off x="38621071" y="2368422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72" name="Прямоугольник 571"/>
          <p:cNvSpPr/>
          <p:nvPr/>
        </p:nvSpPr>
        <p:spPr>
          <a:xfrm>
            <a:off x="39679030" y="23684228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8" name="Прямоугольник 567"/>
          <p:cNvSpPr/>
          <p:nvPr/>
        </p:nvSpPr>
        <p:spPr>
          <a:xfrm>
            <a:off x="41080560" y="2368815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9" name="Прямоугольник 568"/>
          <p:cNvSpPr/>
          <p:nvPr/>
        </p:nvSpPr>
        <p:spPr>
          <a:xfrm>
            <a:off x="42138519" y="23688151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6" name="Прямоугольник 565"/>
          <p:cNvSpPr/>
          <p:nvPr/>
        </p:nvSpPr>
        <p:spPr>
          <a:xfrm>
            <a:off x="37365843" y="22068152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7" name="Прямоугольник 566"/>
          <p:cNvSpPr/>
          <p:nvPr/>
        </p:nvSpPr>
        <p:spPr>
          <a:xfrm>
            <a:off x="38423802" y="22068152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4" name="Прямоугольник 563"/>
          <p:cNvSpPr/>
          <p:nvPr/>
        </p:nvSpPr>
        <p:spPr>
          <a:xfrm>
            <a:off x="39852014" y="22073450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5" name="Прямоугольник 564"/>
          <p:cNvSpPr/>
          <p:nvPr/>
        </p:nvSpPr>
        <p:spPr>
          <a:xfrm>
            <a:off x="40909973" y="22073450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2" name="Прямоугольник 561"/>
          <p:cNvSpPr/>
          <p:nvPr/>
        </p:nvSpPr>
        <p:spPr>
          <a:xfrm>
            <a:off x="37358440" y="20499036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3" name="Прямоугольник 562"/>
          <p:cNvSpPr/>
          <p:nvPr/>
        </p:nvSpPr>
        <p:spPr>
          <a:xfrm>
            <a:off x="38416399" y="20499036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0" name="Прямоугольник 559"/>
          <p:cNvSpPr/>
          <p:nvPr/>
        </p:nvSpPr>
        <p:spPr>
          <a:xfrm>
            <a:off x="39842489" y="20513236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1" name="Прямоугольник 560"/>
          <p:cNvSpPr/>
          <p:nvPr/>
        </p:nvSpPr>
        <p:spPr>
          <a:xfrm>
            <a:off x="40900448" y="20513236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58" name="Прямоугольник 557"/>
          <p:cNvSpPr/>
          <p:nvPr/>
        </p:nvSpPr>
        <p:spPr>
          <a:xfrm>
            <a:off x="38625926" y="18999623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59" name="Прямоугольник 558"/>
          <p:cNvSpPr/>
          <p:nvPr/>
        </p:nvSpPr>
        <p:spPr>
          <a:xfrm>
            <a:off x="39683885" y="18999623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cxnSp>
        <p:nvCxnSpPr>
          <p:cNvPr id="461" name="Прямая соединительная линия 460"/>
          <p:cNvCxnSpPr>
            <a:stCxn id="499" idx="3"/>
            <a:endCxn id="249" idx="1"/>
          </p:cNvCxnSpPr>
          <p:nvPr/>
        </p:nvCxnSpPr>
        <p:spPr>
          <a:xfrm>
            <a:off x="-7263889" y="8988779"/>
            <a:ext cx="12384115" cy="52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34869896" y="1753159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95" name="Прямоугольник 694"/>
          <p:cNvSpPr/>
          <p:nvPr/>
        </p:nvSpPr>
        <p:spPr>
          <a:xfrm>
            <a:off x="35927855" y="17531591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42466870" y="17514466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5" name="Прямоугольник 684"/>
          <p:cNvSpPr/>
          <p:nvPr/>
        </p:nvSpPr>
        <p:spPr>
          <a:xfrm>
            <a:off x="43524829" y="17514466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46" name="Прямоугольник 445"/>
          <p:cNvSpPr/>
          <p:nvPr/>
        </p:nvSpPr>
        <p:spPr>
          <a:xfrm>
            <a:off x="37390133" y="16040893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47" name="Прямоугольник 446"/>
          <p:cNvSpPr/>
          <p:nvPr/>
        </p:nvSpPr>
        <p:spPr>
          <a:xfrm>
            <a:off x="38448092" y="16040893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93" name="Прямоугольник 392"/>
          <p:cNvSpPr/>
          <p:nvPr/>
        </p:nvSpPr>
        <p:spPr>
          <a:xfrm>
            <a:off x="18332579" y="23637512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17279411" y="23642858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90" name="Прямоугольник 389"/>
          <p:cNvSpPr/>
          <p:nvPr/>
        </p:nvSpPr>
        <p:spPr>
          <a:xfrm>
            <a:off x="20924528" y="25189925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91" name="Прямоугольник 390"/>
          <p:cNvSpPr/>
          <p:nvPr/>
        </p:nvSpPr>
        <p:spPr>
          <a:xfrm>
            <a:off x="19871360" y="2519366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85" name="Прямоугольник 384"/>
          <p:cNvSpPr/>
          <p:nvPr/>
        </p:nvSpPr>
        <p:spPr>
          <a:xfrm>
            <a:off x="18340997" y="25194469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17287829" y="2522308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82" name="Прямоугольник 381"/>
          <p:cNvSpPr/>
          <p:nvPr/>
        </p:nvSpPr>
        <p:spPr>
          <a:xfrm>
            <a:off x="20924527" y="2363751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84" name="Прямоугольник 383"/>
          <p:cNvSpPr/>
          <p:nvPr/>
        </p:nvSpPr>
        <p:spPr>
          <a:xfrm>
            <a:off x="19871359" y="2364361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9" name="Прямоугольник 378"/>
          <p:cNvSpPr/>
          <p:nvPr/>
        </p:nvSpPr>
        <p:spPr>
          <a:xfrm>
            <a:off x="15951950" y="2365343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81" name="Прямоугольник 380"/>
          <p:cNvSpPr/>
          <p:nvPr/>
        </p:nvSpPr>
        <p:spPr>
          <a:xfrm>
            <a:off x="14898782" y="2363751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7" name="Прямоугольник 376"/>
          <p:cNvSpPr/>
          <p:nvPr/>
        </p:nvSpPr>
        <p:spPr>
          <a:xfrm>
            <a:off x="20924527" y="22135798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8" name="Прямоугольник 377"/>
          <p:cNvSpPr/>
          <p:nvPr/>
        </p:nvSpPr>
        <p:spPr>
          <a:xfrm>
            <a:off x="19871359" y="2213051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5" name="Прямоугольник 374"/>
          <p:cNvSpPr/>
          <p:nvPr/>
        </p:nvSpPr>
        <p:spPr>
          <a:xfrm>
            <a:off x="15951950" y="22149433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6" name="Прямоугольник 375"/>
          <p:cNvSpPr/>
          <p:nvPr/>
        </p:nvSpPr>
        <p:spPr>
          <a:xfrm>
            <a:off x="14898782" y="2213351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9" name="Прямоугольник 368"/>
          <p:cNvSpPr/>
          <p:nvPr/>
        </p:nvSpPr>
        <p:spPr>
          <a:xfrm>
            <a:off x="18349898" y="20505743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0" name="Прямоугольник 369"/>
          <p:cNvSpPr/>
          <p:nvPr/>
        </p:nvSpPr>
        <p:spPr>
          <a:xfrm>
            <a:off x="17296730" y="2050347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8" name="Прямоугольник 367"/>
          <p:cNvSpPr/>
          <p:nvPr/>
        </p:nvSpPr>
        <p:spPr>
          <a:xfrm>
            <a:off x="11082833" y="13074583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7" name="Прямоугольник 366"/>
          <p:cNvSpPr/>
          <p:nvPr/>
        </p:nvSpPr>
        <p:spPr>
          <a:xfrm>
            <a:off x="10032059" y="1305866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43" name="Прямоугольник 242"/>
          <p:cNvSpPr/>
          <p:nvPr/>
        </p:nvSpPr>
        <p:spPr>
          <a:xfrm>
            <a:off x="10041749" y="11527839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11096673" y="1153221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33" name="Прямоугольник 232"/>
          <p:cNvSpPr/>
          <p:nvPr/>
        </p:nvSpPr>
        <p:spPr>
          <a:xfrm>
            <a:off x="10045707" y="8456089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35" name="Прямоугольник 234"/>
          <p:cNvSpPr/>
          <p:nvPr/>
        </p:nvSpPr>
        <p:spPr>
          <a:xfrm>
            <a:off x="11100631" y="8450944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0" name="Прямоугольник 309"/>
          <p:cNvSpPr/>
          <p:nvPr/>
        </p:nvSpPr>
        <p:spPr>
          <a:xfrm>
            <a:off x="28258984" y="3311641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 smtClean="0"/>
              <a:t>189 фокусов</a:t>
            </a:r>
            <a:endParaRPr lang="en-US" sz="2400" b="1" dirty="0" smtClean="0"/>
          </a:p>
        </p:txBody>
      </p:sp>
      <p:sp>
        <p:nvSpPr>
          <p:cNvPr id="462" name="Прямоугольник 461"/>
          <p:cNvSpPr/>
          <p:nvPr/>
        </p:nvSpPr>
        <p:spPr>
          <a:xfrm rot="16200000">
            <a:off x="25147467" y="7209420"/>
            <a:ext cx="1080000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100" dirty="0" smtClean="0">
                <a:solidFill>
                  <a:schemeClr val="bg1"/>
                </a:solidFill>
              </a:rPr>
              <a:t>Миссия на восстановление</a:t>
            </a:r>
          </a:p>
        </p:txBody>
      </p:sp>
      <p:sp>
        <p:nvSpPr>
          <p:cNvPr id="478" name="Прямоугольник 477"/>
          <p:cNvSpPr/>
          <p:nvPr/>
        </p:nvSpPr>
        <p:spPr>
          <a:xfrm>
            <a:off x="7563956" y="5332504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Новое соглашение с Италией</a:t>
            </a:r>
            <a:endParaRPr lang="ru-RU" sz="1400" dirty="0"/>
          </a:p>
        </p:txBody>
      </p:sp>
      <p:cxnSp>
        <p:nvCxnSpPr>
          <p:cNvPr id="497" name="Соединительная линия уступом 496"/>
          <p:cNvCxnSpPr>
            <a:stCxn id="213" idx="2"/>
            <a:endCxn id="478" idx="0"/>
          </p:cNvCxnSpPr>
          <p:nvPr/>
        </p:nvCxnSpPr>
        <p:spPr>
          <a:xfrm rot="5400000">
            <a:off x="17340420" y="-4313476"/>
            <a:ext cx="927476" cy="18364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Прямоугольник 334"/>
          <p:cNvSpPr/>
          <p:nvPr/>
        </p:nvSpPr>
        <p:spPr>
          <a:xfrm rot="16200000">
            <a:off x="393080" y="10090487"/>
            <a:ext cx="1080000" cy="889104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РЕШЕНИЯ на </a:t>
            </a:r>
            <a:r>
              <a:rPr lang="ru-RU" sz="1400" dirty="0" err="1" smtClean="0">
                <a:solidFill>
                  <a:schemeClr val="bg1"/>
                </a:solidFill>
              </a:rPr>
              <a:t>итализацию</a:t>
            </a:r>
            <a:r>
              <a:rPr lang="ru-RU" sz="1400" dirty="0" smtClean="0">
                <a:solidFill>
                  <a:schemeClr val="bg1"/>
                </a:solidFill>
              </a:rPr>
              <a:t>  Албании для Италии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13" name="Прямоугольник 212"/>
          <p:cNvSpPr/>
          <p:nvPr/>
        </p:nvSpPr>
        <p:spPr>
          <a:xfrm>
            <a:off x="25928441" y="3325028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Король Албании </a:t>
            </a:r>
            <a:r>
              <a:rPr lang="ru-RU" sz="1400" dirty="0" err="1"/>
              <a:t>Зогу</a:t>
            </a:r>
            <a:r>
              <a:rPr lang="ru-RU" sz="1400" dirty="0"/>
              <a:t> I </a:t>
            </a:r>
            <a:r>
              <a:rPr lang="ru-RU" sz="1400" dirty="0" err="1"/>
              <a:t>Скандербег</a:t>
            </a:r>
            <a:r>
              <a:rPr lang="ru-RU" sz="1400" dirty="0"/>
              <a:t> III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5115047" y="6898546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Концессии в обмен на военные </a:t>
            </a:r>
            <a:r>
              <a:rPr lang="ru-RU" sz="1400" dirty="0" smtClean="0"/>
              <a:t>сооружения</a:t>
            </a:r>
            <a:endParaRPr lang="ru-RU" sz="1400" dirty="0"/>
          </a:p>
        </p:txBody>
      </p:sp>
      <p:sp>
        <p:nvSpPr>
          <p:cNvPr id="234" name="Прямоугольник 233"/>
          <p:cNvSpPr/>
          <p:nvPr/>
        </p:nvSpPr>
        <p:spPr>
          <a:xfrm>
            <a:off x="10039144" y="6898546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гражданских советников из Италии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7563957" y="6898547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Итальянских военных инструкторов</a:t>
            </a:r>
          </a:p>
        </p:txBody>
      </p:sp>
      <p:cxnSp>
        <p:nvCxnSpPr>
          <p:cNvPr id="239" name="Соединительная линия уступом 238"/>
          <p:cNvCxnSpPr>
            <a:stCxn id="478" idx="2"/>
            <a:endCxn id="227" idx="0"/>
          </p:cNvCxnSpPr>
          <p:nvPr/>
        </p:nvCxnSpPr>
        <p:spPr>
          <a:xfrm rot="5400000">
            <a:off x="7154440" y="5431071"/>
            <a:ext cx="486042" cy="24489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Соединительная линия уступом 239"/>
          <p:cNvCxnSpPr>
            <a:stCxn id="478" idx="2"/>
            <a:endCxn id="234" idx="0"/>
          </p:cNvCxnSpPr>
          <p:nvPr/>
        </p:nvCxnSpPr>
        <p:spPr>
          <a:xfrm rot="16200000" flipH="1">
            <a:off x="9616488" y="5417931"/>
            <a:ext cx="486042" cy="24751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478" idx="2"/>
            <a:endCxn id="238" idx="0"/>
          </p:cNvCxnSpPr>
          <p:nvPr/>
        </p:nvCxnSpPr>
        <p:spPr>
          <a:xfrm>
            <a:off x="8621915" y="6412504"/>
            <a:ext cx="1" cy="4860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5120226" y="845407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Итальянский Ультиматум</a:t>
            </a:r>
          </a:p>
        </p:txBody>
      </p:sp>
      <p:cxnSp>
        <p:nvCxnSpPr>
          <p:cNvPr id="251" name="Соединительная линия уступом 250"/>
          <p:cNvCxnSpPr>
            <a:stCxn id="227" idx="2"/>
            <a:endCxn id="249" idx="0"/>
          </p:cNvCxnSpPr>
          <p:nvPr/>
        </p:nvCxnSpPr>
        <p:spPr>
          <a:xfrm rot="16200000" flipH="1">
            <a:off x="5937829" y="8213722"/>
            <a:ext cx="475532" cy="51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252"/>
          <p:cNvCxnSpPr>
            <a:stCxn id="234" idx="2"/>
            <a:endCxn id="249" idx="0"/>
          </p:cNvCxnSpPr>
          <p:nvPr/>
        </p:nvCxnSpPr>
        <p:spPr>
          <a:xfrm rot="5400000">
            <a:off x="8399878" y="5756853"/>
            <a:ext cx="475532" cy="49189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Прямоугольник 255"/>
          <p:cNvSpPr/>
          <p:nvPr/>
        </p:nvSpPr>
        <p:spPr>
          <a:xfrm>
            <a:off x="18581886" y="84700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Открыть границы для еврейских беженцев</a:t>
            </a:r>
          </a:p>
        </p:txBody>
      </p:sp>
      <p:sp>
        <p:nvSpPr>
          <p:cNvPr id="260" name="Прямоугольник 259"/>
          <p:cNvSpPr/>
          <p:nvPr/>
        </p:nvSpPr>
        <p:spPr>
          <a:xfrm>
            <a:off x="3937813" y="999503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Назначить нового премьер-министра</a:t>
            </a:r>
          </a:p>
        </p:txBody>
      </p:sp>
      <p:sp>
        <p:nvSpPr>
          <p:cNvPr id="262" name="Прямоугольник 261"/>
          <p:cNvSpPr/>
          <p:nvPr/>
        </p:nvSpPr>
        <p:spPr>
          <a:xfrm>
            <a:off x="6369525" y="999503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Фашистская конституция по Итальянскому образцу</a:t>
            </a:r>
          </a:p>
        </p:txBody>
      </p:sp>
      <p:sp>
        <p:nvSpPr>
          <p:cNvPr id="263" name="Прямоугольник 262"/>
          <p:cNvSpPr/>
          <p:nvPr/>
        </p:nvSpPr>
        <p:spPr>
          <a:xfrm>
            <a:off x="5075854" y="11534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Сделать итальянский вторым официальным языком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1377632" y="999503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итальянских переселенцев +33к населения (22к рабочие)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2671316" y="11534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инфраструктуру южной Албании</a:t>
            </a:r>
            <a:r>
              <a:rPr lang="en-US" sz="1400" dirty="0" smtClean="0"/>
              <a:t> </a:t>
            </a:r>
            <a:endParaRPr lang="ru-RU" sz="1400" dirty="0" smtClean="0"/>
          </a:p>
        </p:txBody>
      </p:sp>
      <p:sp>
        <p:nvSpPr>
          <p:cNvPr id="267" name="Прямоугольник 266"/>
          <p:cNvSpPr/>
          <p:nvPr/>
        </p:nvSpPr>
        <p:spPr>
          <a:xfrm>
            <a:off x="92546" y="11534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школ</a:t>
            </a:r>
          </a:p>
        </p:txBody>
      </p:sp>
      <p:sp>
        <p:nvSpPr>
          <p:cNvPr id="269" name="Прямоугольник 268"/>
          <p:cNvSpPr/>
          <p:nvPr/>
        </p:nvSpPr>
        <p:spPr>
          <a:xfrm>
            <a:off x="92546" y="13058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Итальянские больницы</a:t>
            </a:r>
          </a:p>
        </p:txBody>
      </p:sp>
      <p:sp>
        <p:nvSpPr>
          <p:cNvPr id="270" name="Прямоугольник 269"/>
          <p:cNvSpPr/>
          <p:nvPr/>
        </p:nvSpPr>
        <p:spPr>
          <a:xfrm>
            <a:off x="2671316" y="13058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инфраструктуру северной Албании</a:t>
            </a:r>
            <a:r>
              <a:rPr lang="en-US" sz="1400" dirty="0" smtClean="0"/>
              <a:t> </a:t>
            </a:r>
            <a:endParaRPr lang="ru-RU" sz="1400" dirty="0" smtClean="0"/>
          </a:p>
        </p:txBody>
      </p:sp>
      <p:cxnSp>
        <p:nvCxnSpPr>
          <p:cNvPr id="273" name="Соединительная линия уступом 272"/>
          <p:cNvCxnSpPr>
            <a:stCxn id="249" idx="2"/>
            <a:endCxn id="264" idx="0"/>
          </p:cNvCxnSpPr>
          <p:nvPr/>
        </p:nvCxnSpPr>
        <p:spPr>
          <a:xfrm rot="5400000">
            <a:off x="4076408" y="7893261"/>
            <a:ext cx="460961" cy="37425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249" idx="2"/>
            <a:endCxn id="262" idx="0"/>
          </p:cNvCxnSpPr>
          <p:nvPr/>
        </p:nvCxnSpPr>
        <p:spPr>
          <a:xfrm rot="16200000" flipH="1">
            <a:off x="6572355" y="9139907"/>
            <a:ext cx="460958" cy="12492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279"/>
          <p:cNvCxnSpPr>
            <a:stCxn id="264" idx="2"/>
            <a:endCxn id="267" idx="0"/>
          </p:cNvCxnSpPr>
          <p:nvPr/>
        </p:nvCxnSpPr>
        <p:spPr>
          <a:xfrm rot="5400000">
            <a:off x="1563165" y="10662379"/>
            <a:ext cx="459766" cy="12850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281"/>
          <p:cNvCxnSpPr>
            <a:stCxn id="264" idx="2"/>
            <a:endCxn id="265" idx="0"/>
          </p:cNvCxnSpPr>
          <p:nvPr/>
        </p:nvCxnSpPr>
        <p:spPr>
          <a:xfrm rot="16200000" flipH="1">
            <a:off x="2852550" y="10658080"/>
            <a:ext cx="459766" cy="12936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 стрелкой 283"/>
          <p:cNvCxnSpPr>
            <a:stCxn id="267" idx="2"/>
            <a:endCxn id="269" idx="0"/>
          </p:cNvCxnSpPr>
          <p:nvPr/>
        </p:nvCxnSpPr>
        <p:spPr>
          <a:xfrm>
            <a:off x="1150505" y="12614805"/>
            <a:ext cx="0" cy="44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 стрелкой 284"/>
          <p:cNvCxnSpPr>
            <a:stCxn id="265" idx="2"/>
            <a:endCxn id="270" idx="0"/>
          </p:cNvCxnSpPr>
          <p:nvPr/>
        </p:nvCxnSpPr>
        <p:spPr>
          <a:xfrm>
            <a:off x="3729275" y="12614805"/>
            <a:ext cx="0" cy="44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Прямоугольник 285"/>
          <p:cNvSpPr/>
          <p:nvPr/>
        </p:nvSpPr>
        <p:spPr>
          <a:xfrm>
            <a:off x="2641345" y="1609450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Албанская королевская гвардия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45173774" y="6898547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бывших белогвардейцев армейскими инструкторами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92546" y="1609450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Албанские полки лёгкой пехоты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38628443" y="99840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Албанскую жандармерию в армию (+4к в армию)</a:t>
            </a:r>
          </a:p>
        </p:txBody>
      </p:sp>
      <p:cxnSp>
        <p:nvCxnSpPr>
          <p:cNvPr id="290" name="Соединительная линия уступом 289"/>
          <p:cNvCxnSpPr>
            <a:stCxn id="260" idx="2"/>
            <a:endCxn id="263" idx="0"/>
          </p:cNvCxnSpPr>
          <p:nvPr/>
        </p:nvCxnSpPr>
        <p:spPr>
          <a:xfrm rot="16200000" flipH="1">
            <a:off x="5334909" y="10735900"/>
            <a:ext cx="459767" cy="11380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262" idx="2"/>
            <a:endCxn id="263" idx="0"/>
          </p:cNvCxnSpPr>
          <p:nvPr/>
        </p:nvCxnSpPr>
        <p:spPr>
          <a:xfrm rot="5400000">
            <a:off x="6550765" y="10658085"/>
            <a:ext cx="459769" cy="1293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Прямоугольник 293"/>
          <p:cNvSpPr/>
          <p:nvPr/>
        </p:nvSpPr>
        <p:spPr>
          <a:xfrm>
            <a:off x="1377632" y="146038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Албанская фашистская милиция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5075854" y="1305880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Чёрные рубашки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5067749" y="14603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</a:t>
            </a:r>
            <a:r>
              <a:rPr lang="ru-RU" sz="1400" dirty="0" err="1"/>
              <a:t>Вулнетари</a:t>
            </a:r>
            <a:r>
              <a:rPr lang="ru-RU" sz="1400" dirty="0"/>
              <a:t>» </a:t>
            </a:r>
            <a:r>
              <a:rPr lang="ru-RU" sz="1400" dirty="0" smtClean="0"/>
              <a:t>(Косово под контролем Албании, снижает сопротивление)</a:t>
            </a:r>
          </a:p>
        </p:txBody>
      </p:sp>
      <p:sp>
        <p:nvSpPr>
          <p:cNvPr id="303" name="Прямоугольник 302"/>
          <p:cNvSpPr/>
          <p:nvPr/>
        </p:nvSpPr>
        <p:spPr>
          <a:xfrm>
            <a:off x="7563958" y="13058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Попросить Косово и </a:t>
            </a:r>
            <a:r>
              <a:rPr lang="ru-RU" sz="1400" dirty="0" err="1" smtClean="0"/>
              <a:t>Метохию</a:t>
            </a:r>
            <a:endParaRPr lang="ru-RU" sz="1400" dirty="0" smtClean="0"/>
          </a:p>
        </p:txBody>
      </p:sp>
      <p:cxnSp>
        <p:nvCxnSpPr>
          <p:cNvPr id="304" name="Прямая со стрелкой 303"/>
          <p:cNvCxnSpPr>
            <a:stCxn id="263" idx="2"/>
            <a:endCxn id="295" idx="0"/>
          </p:cNvCxnSpPr>
          <p:nvPr/>
        </p:nvCxnSpPr>
        <p:spPr>
          <a:xfrm>
            <a:off x="6133813" y="12614805"/>
            <a:ext cx="0" cy="443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Соединительная линия уступом 305"/>
          <p:cNvCxnSpPr>
            <a:stCxn id="238" idx="2"/>
            <a:endCxn id="249" idx="0"/>
          </p:cNvCxnSpPr>
          <p:nvPr/>
        </p:nvCxnSpPr>
        <p:spPr>
          <a:xfrm rot="5400000">
            <a:off x="7162286" y="6994447"/>
            <a:ext cx="475531" cy="24437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42468515" y="5332504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Отстоять независимость</a:t>
            </a:r>
          </a:p>
        </p:txBody>
      </p:sp>
      <p:cxnSp>
        <p:nvCxnSpPr>
          <p:cNvPr id="309" name="Прямая соединительная линия 308"/>
          <p:cNvCxnSpPr>
            <a:stCxn id="478" idx="3"/>
            <a:endCxn id="307" idx="1"/>
          </p:cNvCxnSpPr>
          <p:nvPr/>
        </p:nvCxnSpPr>
        <p:spPr>
          <a:xfrm>
            <a:off x="9679874" y="5872504"/>
            <a:ext cx="327886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6108400" y="9984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Альпийские батальоны (горные стрелки)</a:t>
            </a:r>
          </a:p>
        </p:txBody>
      </p:sp>
      <p:sp>
        <p:nvSpPr>
          <p:cNvPr id="312" name="Прямоугольник 311"/>
          <p:cNvSpPr/>
          <p:nvPr/>
        </p:nvSpPr>
        <p:spPr>
          <a:xfrm>
            <a:off x="32211295" y="1153773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Горная артиллерия поддержки</a:t>
            </a:r>
          </a:p>
        </p:txBody>
      </p:sp>
      <p:sp>
        <p:nvSpPr>
          <p:cNvPr id="314" name="Прямоугольник 313"/>
          <p:cNvSpPr/>
          <p:nvPr/>
        </p:nvSpPr>
        <p:spPr>
          <a:xfrm>
            <a:off x="34874881" y="1151398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Горные инженерные части</a:t>
            </a:r>
          </a:p>
        </p:txBody>
      </p:sp>
      <p:cxnSp>
        <p:nvCxnSpPr>
          <p:cNvPr id="315" name="Соединительная линия уступом 314"/>
          <p:cNvCxnSpPr>
            <a:stCxn id="311" idx="2"/>
            <a:endCxn id="312" idx="0"/>
          </p:cNvCxnSpPr>
          <p:nvPr/>
        </p:nvCxnSpPr>
        <p:spPr>
          <a:xfrm rot="5400000">
            <a:off x="34980963" y="9352339"/>
            <a:ext cx="473688" cy="38971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311" idx="2"/>
            <a:endCxn id="550" idx="0"/>
          </p:cNvCxnSpPr>
          <p:nvPr/>
        </p:nvCxnSpPr>
        <p:spPr>
          <a:xfrm rot="16200000" flipH="1">
            <a:off x="37577725" y="10652680"/>
            <a:ext cx="463792" cy="1286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317"/>
          <p:cNvCxnSpPr>
            <a:stCxn id="249" idx="2"/>
            <a:endCxn id="260" idx="0"/>
          </p:cNvCxnSpPr>
          <p:nvPr/>
        </p:nvCxnSpPr>
        <p:spPr>
          <a:xfrm rot="5400000">
            <a:off x="5356499" y="9173352"/>
            <a:ext cx="460960" cy="11824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/>
          <p:cNvSpPr/>
          <p:nvPr/>
        </p:nvSpPr>
        <p:spPr>
          <a:xfrm>
            <a:off x="42468515" y="6898547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Аннулировать Тиранский пакт</a:t>
            </a:r>
          </a:p>
        </p:txBody>
      </p:sp>
      <p:sp>
        <p:nvSpPr>
          <p:cNvPr id="69" name="Прямоугольник 68"/>
          <p:cNvSpPr/>
          <p:nvPr/>
        </p:nvSpPr>
        <p:spPr>
          <a:xfrm rot="16200000">
            <a:off x="4172464" y="8607219"/>
            <a:ext cx="1080000" cy="773718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 err="1"/>
              <a:t>Галеаццо</a:t>
            </a:r>
            <a:r>
              <a:rPr lang="ru-RU" sz="1600" dirty="0"/>
              <a:t> </a:t>
            </a:r>
            <a:r>
              <a:rPr lang="ru-RU" sz="1600" dirty="0" err="1"/>
              <a:t>Чиано</a:t>
            </a:r>
            <a:endParaRPr lang="ru-RU" sz="1000" b="1" spc="300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10039144" y="845407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коммунистических </a:t>
            </a:r>
            <a:r>
              <a:rPr lang="ru-RU" sz="1400" dirty="0" smtClean="0"/>
              <a:t>ячеек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10039144" y="1153480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Антифашистское восстание</a:t>
            </a:r>
          </a:p>
        </p:txBody>
      </p:sp>
      <p:cxnSp>
        <p:nvCxnSpPr>
          <p:cNvPr id="74" name="Прямая со стрелкой 73"/>
          <p:cNvCxnSpPr>
            <a:stCxn id="234" idx="2"/>
            <a:endCxn id="71" idx="0"/>
          </p:cNvCxnSpPr>
          <p:nvPr/>
        </p:nvCxnSpPr>
        <p:spPr>
          <a:xfrm>
            <a:off x="11097103" y="7978546"/>
            <a:ext cx="0" cy="4755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71" idx="2"/>
            <a:endCxn id="72" idx="0"/>
          </p:cNvCxnSpPr>
          <p:nvPr/>
        </p:nvCxnSpPr>
        <p:spPr>
          <a:xfrm>
            <a:off x="11097103" y="9534077"/>
            <a:ext cx="0" cy="20007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>
            <a:stCxn id="249" idx="3"/>
            <a:endCxn id="71" idx="1"/>
          </p:cNvCxnSpPr>
          <p:nvPr/>
        </p:nvCxnSpPr>
        <p:spPr>
          <a:xfrm flipV="1">
            <a:off x="7236144" y="8994077"/>
            <a:ext cx="280300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91"/>
          <p:cNvCxnSpPr>
            <a:stCxn id="263" idx="2"/>
            <a:endCxn id="303" idx="0"/>
          </p:cNvCxnSpPr>
          <p:nvPr/>
        </p:nvCxnSpPr>
        <p:spPr>
          <a:xfrm rot="16200000" flipH="1">
            <a:off x="7155865" y="11592753"/>
            <a:ext cx="444000" cy="24881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Прямоугольник 108"/>
          <p:cNvSpPr/>
          <p:nvPr/>
        </p:nvSpPr>
        <p:spPr>
          <a:xfrm>
            <a:off x="17284745" y="20505743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конституцию Народной Республики</a:t>
            </a:r>
          </a:p>
        </p:txBody>
      </p:sp>
      <p:sp>
        <p:nvSpPr>
          <p:cNvPr id="110" name="Прямоугольник 109"/>
          <p:cNvSpPr/>
          <p:nvPr/>
        </p:nvSpPr>
        <p:spPr>
          <a:xfrm>
            <a:off x="12550483" y="13058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Первый секретарь Ходжа</a:t>
            </a:r>
          </a:p>
        </p:txBody>
      </p:sp>
      <p:sp>
        <p:nvSpPr>
          <p:cNvPr id="111" name="Прямоугольник 110"/>
          <p:cNvSpPr/>
          <p:nvPr/>
        </p:nvSpPr>
        <p:spPr>
          <a:xfrm>
            <a:off x="22390025" y="1305880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Первый секретарь </a:t>
            </a:r>
            <a:r>
              <a:rPr lang="ru-RU" sz="1400" dirty="0" err="1" smtClean="0"/>
              <a:t>Дзодзе</a:t>
            </a:r>
            <a:endParaRPr lang="ru-RU" sz="1400" dirty="0" smtClean="0"/>
          </a:p>
        </p:txBody>
      </p:sp>
      <p:cxnSp>
        <p:nvCxnSpPr>
          <p:cNvPr id="112" name="Прямая соединительная линия 111"/>
          <p:cNvCxnSpPr>
            <a:stCxn id="110" idx="3"/>
            <a:endCxn id="281" idx="1"/>
          </p:cNvCxnSpPr>
          <p:nvPr/>
        </p:nvCxnSpPr>
        <p:spPr>
          <a:xfrm flipV="1">
            <a:off x="14666401" y="13596102"/>
            <a:ext cx="2606360" cy="27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72" idx="2"/>
            <a:endCxn id="110" idx="0"/>
          </p:cNvCxnSpPr>
          <p:nvPr/>
        </p:nvCxnSpPr>
        <p:spPr>
          <a:xfrm rot="16200000" flipH="1">
            <a:off x="12130772" y="11581135"/>
            <a:ext cx="444000" cy="2511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72" idx="2"/>
            <a:endCxn id="111" idx="0"/>
          </p:cNvCxnSpPr>
          <p:nvPr/>
        </p:nvCxnSpPr>
        <p:spPr>
          <a:xfrm rot="16200000" flipH="1">
            <a:off x="17050543" y="6661364"/>
            <a:ext cx="444001" cy="123508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4898781" y="2214207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социальных программ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19871360" y="2213657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равные права женщин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7563956" y="14603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Попросить албанский север Греции</a:t>
            </a:r>
          </a:p>
        </p:txBody>
      </p:sp>
      <p:cxnSp>
        <p:nvCxnSpPr>
          <p:cNvPr id="128" name="Прямая со стрелкой 127"/>
          <p:cNvCxnSpPr>
            <a:stCxn id="295" idx="2"/>
            <a:endCxn id="297" idx="0"/>
          </p:cNvCxnSpPr>
          <p:nvPr/>
        </p:nvCxnSpPr>
        <p:spPr>
          <a:xfrm flipH="1">
            <a:off x="6125708" y="14138803"/>
            <a:ext cx="8105" cy="4650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130"/>
          <p:cNvCxnSpPr>
            <a:stCxn id="303" idx="2"/>
            <a:endCxn id="297" idx="0"/>
          </p:cNvCxnSpPr>
          <p:nvPr/>
        </p:nvCxnSpPr>
        <p:spPr>
          <a:xfrm rot="5400000">
            <a:off x="7141303" y="13123211"/>
            <a:ext cx="465020" cy="24962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133"/>
          <p:cNvCxnSpPr>
            <a:stCxn id="295" idx="2"/>
            <a:endCxn id="294" idx="0"/>
          </p:cNvCxnSpPr>
          <p:nvPr/>
        </p:nvCxnSpPr>
        <p:spPr>
          <a:xfrm rot="5400000">
            <a:off x="4052191" y="12522203"/>
            <a:ext cx="465023" cy="369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294" idx="2"/>
            <a:endCxn id="288" idx="0"/>
          </p:cNvCxnSpPr>
          <p:nvPr/>
        </p:nvCxnSpPr>
        <p:spPr>
          <a:xfrm rot="5400000">
            <a:off x="1587710" y="15246621"/>
            <a:ext cx="410677" cy="12850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294" idx="2"/>
            <a:endCxn id="286" idx="0"/>
          </p:cNvCxnSpPr>
          <p:nvPr/>
        </p:nvCxnSpPr>
        <p:spPr>
          <a:xfrm rot="16200000" flipH="1">
            <a:off x="2862109" y="15257307"/>
            <a:ext cx="410677" cy="12637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303" idx="2"/>
            <a:endCxn id="127" idx="0"/>
          </p:cNvCxnSpPr>
          <p:nvPr/>
        </p:nvCxnSpPr>
        <p:spPr>
          <a:xfrm flipH="1">
            <a:off x="8621915" y="14138805"/>
            <a:ext cx="2" cy="4650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7563956" y="1609471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Великая Албания</a:t>
            </a:r>
          </a:p>
        </p:txBody>
      </p:sp>
      <p:cxnSp>
        <p:nvCxnSpPr>
          <p:cNvPr id="147" name="Прямая со стрелкой 146"/>
          <p:cNvCxnSpPr>
            <a:stCxn id="127" idx="2"/>
            <a:endCxn id="146" idx="0"/>
          </p:cNvCxnSpPr>
          <p:nvPr/>
        </p:nvCxnSpPr>
        <p:spPr>
          <a:xfrm>
            <a:off x="8621915" y="15683825"/>
            <a:ext cx="0" cy="410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Прямоугольник 149"/>
          <p:cNvSpPr/>
          <p:nvPr/>
        </p:nvSpPr>
        <p:spPr>
          <a:xfrm>
            <a:off x="14898781" y="23641376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Новая аграрная реформа</a:t>
            </a:r>
          </a:p>
        </p:txBody>
      </p:sp>
      <p:sp>
        <p:nvSpPr>
          <p:cNvPr id="152" name="Прямоугольник 151"/>
          <p:cNvSpPr/>
          <p:nvPr/>
        </p:nvSpPr>
        <p:spPr>
          <a:xfrm>
            <a:off x="17287829" y="25194469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профсоюзов</a:t>
            </a:r>
          </a:p>
        </p:txBody>
      </p:sp>
      <p:sp>
        <p:nvSpPr>
          <p:cNvPr id="153" name="Прямоугольник 152"/>
          <p:cNvSpPr/>
          <p:nvPr/>
        </p:nvSpPr>
        <p:spPr>
          <a:xfrm>
            <a:off x="12550486" y="175116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 личности Ходжи</a:t>
            </a:r>
          </a:p>
        </p:txBody>
      </p:sp>
      <p:sp>
        <p:nvSpPr>
          <p:cNvPr id="154" name="Прямоугольник 153"/>
          <p:cNvSpPr/>
          <p:nvPr/>
        </p:nvSpPr>
        <p:spPr>
          <a:xfrm>
            <a:off x="19871361" y="251899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Национализация промышленности</a:t>
            </a:r>
          </a:p>
        </p:txBody>
      </p:sp>
      <p:cxnSp>
        <p:nvCxnSpPr>
          <p:cNvPr id="162" name="Соединительная линия уступом 161"/>
          <p:cNvCxnSpPr>
            <a:stCxn id="109" idx="2"/>
            <a:endCxn id="122" idx="0"/>
          </p:cNvCxnSpPr>
          <p:nvPr/>
        </p:nvCxnSpPr>
        <p:spPr>
          <a:xfrm rot="5400000">
            <a:off x="16871557" y="20670926"/>
            <a:ext cx="556331" cy="23859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6"/>
          <p:cNvCxnSpPr>
            <a:stCxn id="109" idx="2"/>
            <a:endCxn id="123" idx="0"/>
          </p:cNvCxnSpPr>
          <p:nvPr/>
        </p:nvCxnSpPr>
        <p:spPr>
          <a:xfrm rot="16200000" flipH="1">
            <a:off x="19360596" y="20567850"/>
            <a:ext cx="550831" cy="2586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>
            <a:stCxn id="122" idx="2"/>
            <a:endCxn id="150" idx="0"/>
          </p:cNvCxnSpPr>
          <p:nvPr/>
        </p:nvCxnSpPr>
        <p:spPr>
          <a:xfrm>
            <a:off x="15956740" y="23222074"/>
            <a:ext cx="0" cy="4193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2550487" y="1458993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</a:t>
            </a:r>
            <a:r>
              <a:rPr lang="ru-RU" sz="1400" dirty="0" err="1" smtClean="0"/>
              <a:t>Сигурими</a:t>
            </a:r>
            <a:r>
              <a:rPr lang="ru-RU" sz="1400" dirty="0" smtClean="0"/>
              <a:t>»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10039143" y="1458993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Наложить запрет на религиозную деятельность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14878875" y="160553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Вступить в </a:t>
            </a:r>
            <a:r>
              <a:rPr lang="ru-RU" sz="1400" dirty="0" err="1" smtClean="0"/>
              <a:t>комминтерн</a:t>
            </a:r>
            <a:endParaRPr lang="ru-RU" sz="1400" dirty="0" smtClean="0"/>
          </a:p>
        </p:txBody>
      </p:sp>
      <p:sp>
        <p:nvSpPr>
          <p:cNvPr id="192" name="Прямоугольник 191"/>
          <p:cNvSpPr/>
          <p:nvPr/>
        </p:nvSpPr>
        <p:spPr>
          <a:xfrm>
            <a:off x="12550484" y="160553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</a:t>
            </a:r>
            <a:r>
              <a:rPr lang="ru-RU" sz="1400" dirty="0"/>
              <a:t>с </a:t>
            </a:r>
            <a:r>
              <a:rPr lang="ru-RU" sz="1400" dirty="0" smtClean="0"/>
              <a:t>Францией</a:t>
            </a:r>
            <a:endParaRPr lang="ru-RU" sz="1400" dirty="0"/>
          </a:p>
        </p:txBody>
      </p:sp>
      <p:sp>
        <p:nvSpPr>
          <p:cNvPr id="196" name="Прямоугольник 195"/>
          <p:cNvSpPr/>
          <p:nvPr/>
        </p:nvSpPr>
        <p:spPr>
          <a:xfrm rot="16200000">
            <a:off x="9248873" y="11824531"/>
            <a:ext cx="1080000" cy="500543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b="1" dirty="0" smtClean="0"/>
              <a:t>Гражданская война</a:t>
            </a:r>
            <a:endParaRPr lang="ru-RU" sz="1400" b="1" spc="300" dirty="0"/>
          </a:p>
        </p:txBody>
      </p:sp>
      <p:cxnSp>
        <p:nvCxnSpPr>
          <p:cNvPr id="197" name="Прямая соединительная линия 196"/>
          <p:cNvCxnSpPr>
            <a:stCxn id="192" idx="3"/>
            <a:endCxn id="191" idx="1"/>
          </p:cNvCxnSpPr>
          <p:nvPr/>
        </p:nvCxnSpPr>
        <p:spPr>
          <a:xfrm>
            <a:off x="14666402" y="16595398"/>
            <a:ext cx="2124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Прямоугольник 197"/>
          <p:cNvSpPr/>
          <p:nvPr/>
        </p:nvSpPr>
        <p:spPr>
          <a:xfrm>
            <a:off x="10039143" y="1305880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национально-освободительной армии Албании</a:t>
            </a:r>
          </a:p>
        </p:txBody>
      </p:sp>
      <p:cxnSp>
        <p:nvCxnSpPr>
          <p:cNvPr id="199" name="Прямая со стрелкой 198"/>
          <p:cNvCxnSpPr>
            <a:stCxn id="72" idx="2"/>
            <a:endCxn id="198" idx="0"/>
          </p:cNvCxnSpPr>
          <p:nvPr/>
        </p:nvCxnSpPr>
        <p:spPr>
          <a:xfrm flipH="1">
            <a:off x="11097102" y="12614805"/>
            <a:ext cx="1" cy="4439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Прямоугольник 214"/>
          <p:cNvSpPr/>
          <p:nvPr/>
        </p:nvSpPr>
        <p:spPr>
          <a:xfrm>
            <a:off x="17286097" y="23637511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первую пятилетку</a:t>
            </a:r>
          </a:p>
        </p:txBody>
      </p:sp>
      <p:sp>
        <p:nvSpPr>
          <p:cNvPr id="257" name="Прямоугольник 256"/>
          <p:cNvSpPr/>
          <p:nvPr/>
        </p:nvSpPr>
        <p:spPr>
          <a:xfrm>
            <a:off x="21157444" y="160547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Собственный союз</a:t>
            </a:r>
          </a:p>
        </p:txBody>
      </p:sp>
      <p:cxnSp>
        <p:nvCxnSpPr>
          <p:cNvPr id="259" name="Прямая соединительная линия 258"/>
          <p:cNvCxnSpPr>
            <a:stCxn id="317" idx="3"/>
            <a:endCxn id="257" idx="1"/>
          </p:cNvCxnSpPr>
          <p:nvPr/>
        </p:nvCxnSpPr>
        <p:spPr>
          <a:xfrm flipV="1">
            <a:off x="19388679" y="16594700"/>
            <a:ext cx="1768765" cy="7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Прямоугольник 265"/>
          <p:cNvSpPr/>
          <p:nvPr/>
        </p:nvSpPr>
        <p:spPr>
          <a:xfrm>
            <a:off x="23610824" y="1605647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Югославией (Ходжи будет репрессирован)</a:t>
            </a:r>
          </a:p>
        </p:txBody>
      </p:sp>
      <p:cxnSp>
        <p:nvCxnSpPr>
          <p:cNvPr id="268" name="Прямая соединительная линия 267"/>
          <p:cNvCxnSpPr>
            <a:stCxn id="257" idx="3"/>
            <a:endCxn id="266" idx="1"/>
          </p:cNvCxnSpPr>
          <p:nvPr/>
        </p:nvCxnSpPr>
        <p:spPr>
          <a:xfrm>
            <a:off x="23273362" y="16594700"/>
            <a:ext cx="337462" cy="1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Прямоугольник 270"/>
          <p:cNvSpPr/>
          <p:nvPr/>
        </p:nvSpPr>
        <p:spPr>
          <a:xfrm>
            <a:off x="19871360" y="2362545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призыв женщин в армию</a:t>
            </a:r>
          </a:p>
        </p:txBody>
      </p:sp>
      <p:cxnSp>
        <p:nvCxnSpPr>
          <p:cNvPr id="272" name="Прямая со стрелкой 271"/>
          <p:cNvCxnSpPr>
            <a:stCxn id="123" idx="2"/>
            <a:endCxn id="271" idx="0"/>
          </p:cNvCxnSpPr>
          <p:nvPr/>
        </p:nvCxnSpPr>
        <p:spPr>
          <a:xfrm>
            <a:off x="20929319" y="23216574"/>
            <a:ext cx="0" cy="4088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292"/>
          <p:cNvCxnSpPr>
            <a:stCxn id="189" idx="2"/>
            <a:endCxn id="257" idx="0"/>
          </p:cNvCxnSpPr>
          <p:nvPr/>
        </p:nvCxnSpPr>
        <p:spPr>
          <a:xfrm rot="16200000" flipH="1">
            <a:off x="17719539" y="11558836"/>
            <a:ext cx="384770" cy="860695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Соединительная линия уступом 318"/>
          <p:cNvCxnSpPr>
            <a:stCxn id="110" idx="2"/>
            <a:endCxn id="189" idx="0"/>
          </p:cNvCxnSpPr>
          <p:nvPr/>
        </p:nvCxnSpPr>
        <p:spPr>
          <a:xfrm rot="16200000" flipH="1">
            <a:off x="13382882" y="14364365"/>
            <a:ext cx="451125" cy="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Соединительная линия уступом 320"/>
          <p:cNvCxnSpPr>
            <a:stCxn id="189" idx="2"/>
            <a:endCxn id="192" idx="0"/>
          </p:cNvCxnSpPr>
          <p:nvPr/>
        </p:nvCxnSpPr>
        <p:spPr>
          <a:xfrm rot="5400000">
            <a:off x="13415711" y="15862663"/>
            <a:ext cx="385468" cy="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12550485" y="190022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южные земли албанцев (</a:t>
            </a:r>
            <a:r>
              <a:rPr lang="ru-RU" sz="1400" dirty="0" err="1" smtClean="0"/>
              <a:t>нац</a:t>
            </a:r>
            <a:r>
              <a:rPr lang="ru-RU" sz="1400" dirty="0" smtClean="0"/>
              <a:t> претензии на север Греции)</a:t>
            </a:r>
          </a:p>
        </p:txBody>
      </p:sp>
      <p:sp>
        <p:nvSpPr>
          <p:cNvPr id="324" name="Прямоугольник 323"/>
          <p:cNvSpPr/>
          <p:nvPr/>
        </p:nvSpPr>
        <p:spPr>
          <a:xfrm>
            <a:off x="22387546" y="1749350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Балканская федеративная республика (страны соглашаются только если </a:t>
            </a:r>
            <a:r>
              <a:rPr lang="ru-RU" sz="1400" dirty="0" err="1" smtClean="0"/>
              <a:t>комми</a:t>
            </a:r>
            <a:r>
              <a:rPr lang="ru-RU" sz="1400" dirty="0" smtClean="0"/>
              <a:t>)</a:t>
            </a:r>
          </a:p>
        </p:txBody>
      </p:sp>
      <p:sp>
        <p:nvSpPr>
          <p:cNvPr id="325" name="Прямоугольник 324"/>
          <p:cNvSpPr/>
          <p:nvPr/>
        </p:nvSpPr>
        <p:spPr>
          <a:xfrm>
            <a:off x="10039143" y="190022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северные земли албанцев (</a:t>
            </a:r>
            <a:r>
              <a:rPr lang="ru-RU" sz="1400" dirty="0" err="1" smtClean="0"/>
              <a:t>нац</a:t>
            </a:r>
            <a:r>
              <a:rPr lang="ru-RU" sz="1400" dirty="0" smtClean="0"/>
              <a:t> претензии на юг </a:t>
            </a:r>
            <a:r>
              <a:rPr lang="ru-RU" sz="1400" dirty="0" err="1" smtClean="0"/>
              <a:t>югославии</a:t>
            </a:r>
            <a:r>
              <a:rPr lang="ru-RU" sz="1400" dirty="0" smtClean="0"/>
              <a:t> )</a:t>
            </a:r>
          </a:p>
        </p:txBody>
      </p:sp>
      <p:cxnSp>
        <p:nvCxnSpPr>
          <p:cNvPr id="331" name="Прямая со стрелкой 330"/>
          <p:cNvCxnSpPr>
            <a:endCxn id="153" idx="0"/>
          </p:cNvCxnSpPr>
          <p:nvPr/>
        </p:nvCxnSpPr>
        <p:spPr>
          <a:xfrm>
            <a:off x="13608445" y="17174503"/>
            <a:ext cx="0" cy="33711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Соединительная линия уступом 331"/>
          <p:cNvCxnSpPr>
            <a:stCxn id="191" idx="2"/>
            <a:endCxn id="153" idx="0"/>
          </p:cNvCxnSpPr>
          <p:nvPr/>
        </p:nvCxnSpPr>
        <p:spPr>
          <a:xfrm rot="5400000">
            <a:off x="14584531" y="16159313"/>
            <a:ext cx="376219" cy="2328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332"/>
          <p:cNvCxnSpPr>
            <a:stCxn id="257" idx="2"/>
            <a:endCxn id="153" idx="0"/>
          </p:cNvCxnSpPr>
          <p:nvPr/>
        </p:nvCxnSpPr>
        <p:spPr>
          <a:xfrm rot="5400000">
            <a:off x="17723466" y="13019679"/>
            <a:ext cx="376917" cy="860695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Прямоугольник 335"/>
          <p:cNvSpPr/>
          <p:nvPr/>
        </p:nvSpPr>
        <p:spPr>
          <a:xfrm>
            <a:off x="22399669" y="190022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Югославию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24829222" y="190022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Грецию</a:t>
            </a:r>
          </a:p>
        </p:txBody>
      </p:sp>
      <p:cxnSp>
        <p:nvCxnSpPr>
          <p:cNvPr id="339" name="Соединительная линия уступом 338"/>
          <p:cNvCxnSpPr>
            <a:stCxn id="191" idx="2"/>
            <a:endCxn id="324" idx="0"/>
          </p:cNvCxnSpPr>
          <p:nvPr/>
        </p:nvCxnSpPr>
        <p:spPr>
          <a:xfrm rot="16200000" flipH="1">
            <a:off x="19512116" y="13560115"/>
            <a:ext cx="358106" cy="7508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Прямоугольник 345"/>
          <p:cNvSpPr/>
          <p:nvPr/>
        </p:nvSpPr>
        <p:spPr>
          <a:xfrm>
            <a:off x="24829222" y="2050180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</a:t>
            </a:r>
            <a:r>
              <a:rPr lang="ru-RU" sz="1400" dirty="0" smtClean="0"/>
              <a:t>Кипр</a:t>
            </a:r>
            <a:endParaRPr lang="ru-RU" sz="1400" dirty="0"/>
          </a:p>
        </p:txBody>
      </p:sp>
      <p:sp>
        <p:nvSpPr>
          <p:cNvPr id="347" name="Прямоугольник 346"/>
          <p:cNvSpPr/>
          <p:nvPr/>
        </p:nvSpPr>
        <p:spPr>
          <a:xfrm>
            <a:off x="22399669" y="205018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Пригласить Болгарию</a:t>
            </a:r>
            <a:endParaRPr lang="ru-RU" sz="1400" dirty="0"/>
          </a:p>
        </p:txBody>
      </p:sp>
      <p:sp>
        <p:nvSpPr>
          <p:cNvPr id="348" name="Прямоугольник 347"/>
          <p:cNvSpPr/>
          <p:nvPr/>
        </p:nvSpPr>
        <p:spPr>
          <a:xfrm>
            <a:off x="23614445" y="220731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Румынию</a:t>
            </a:r>
          </a:p>
        </p:txBody>
      </p:sp>
      <p:cxnSp>
        <p:nvCxnSpPr>
          <p:cNvPr id="352" name="Соединительная линия уступом 351"/>
          <p:cNvCxnSpPr>
            <a:stCxn id="324" idx="2"/>
            <a:endCxn id="337" idx="0"/>
          </p:cNvCxnSpPr>
          <p:nvPr/>
        </p:nvCxnSpPr>
        <p:spPr>
          <a:xfrm rot="16200000" flipH="1">
            <a:off x="24451948" y="17567061"/>
            <a:ext cx="428790" cy="24416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Соединительная линия уступом 352"/>
          <p:cNvCxnSpPr>
            <a:stCxn id="324" idx="2"/>
            <a:endCxn id="336" idx="0"/>
          </p:cNvCxnSpPr>
          <p:nvPr/>
        </p:nvCxnSpPr>
        <p:spPr>
          <a:xfrm rot="16200000" flipH="1">
            <a:off x="23237171" y="18781837"/>
            <a:ext cx="428790" cy="12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46" idx="2"/>
            <a:endCxn id="348" idx="0"/>
          </p:cNvCxnSpPr>
          <p:nvPr/>
        </p:nvCxnSpPr>
        <p:spPr>
          <a:xfrm rot="5400000">
            <a:off x="25034145" y="21220069"/>
            <a:ext cx="491296" cy="12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354"/>
          <p:cNvCxnSpPr>
            <a:stCxn id="347" idx="2"/>
            <a:endCxn id="348" idx="0"/>
          </p:cNvCxnSpPr>
          <p:nvPr/>
        </p:nvCxnSpPr>
        <p:spPr>
          <a:xfrm rot="16200000" flipH="1">
            <a:off x="23819368" y="21220068"/>
            <a:ext cx="491297" cy="12147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/>
          <p:cNvCxnSpPr>
            <a:stCxn id="336" idx="2"/>
            <a:endCxn id="347" idx="0"/>
          </p:cNvCxnSpPr>
          <p:nvPr/>
        </p:nvCxnSpPr>
        <p:spPr>
          <a:xfrm>
            <a:off x="23457628" y="20082294"/>
            <a:ext cx="0" cy="419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337" idx="2"/>
            <a:endCxn id="346" idx="0"/>
          </p:cNvCxnSpPr>
          <p:nvPr/>
        </p:nvCxnSpPr>
        <p:spPr>
          <a:xfrm>
            <a:off x="25887181" y="20082294"/>
            <a:ext cx="0" cy="4195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22390026" y="1458993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Полная поддержка армии</a:t>
            </a:r>
          </a:p>
        </p:txBody>
      </p:sp>
      <p:cxnSp>
        <p:nvCxnSpPr>
          <p:cNvPr id="359" name="Соединительная линия уступом 358"/>
          <p:cNvCxnSpPr>
            <a:stCxn id="189" idx="2"/>
            <a:endCxn id="191" idx="0"/>
          </p:cNvCxnSpPr>
          <p:nvPr/>
        </p:nvCxnSpPr>
        <p:spPr>
          <a:xfrm rot="16200000" flipH="1">
            <a:off x="14579906" y="14698470"/>
            <a:ext cx="385468" cy="23283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Соединительная линия уступом 359"/>
          <p:cNvCxnSpPr>
            <a:stCxn id="111" idx="2"/>
            <a:endCxn id="358" idx="0"/>
          </p:cNvCxnSpPr>
          <p:nvPr/>
        </p:nvCxnSpPr>
        <p:spPr>
          <a:xfrm rot="16200000" flipH="1">
            <a:off x="23222422" y="14364367"/>
            <a:ext cx="451124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Соединительная линия уступом 360"/>
          <p:cNvCxnSpPr>
            <a:stCxn id="358" idx="2"/>
            <a:endCxn id="257" idx="0"/>
          </p:cNvCxnSpPr>
          <p:nvPr/>
        </p:nvCxnSpPr>
        <p:spPr>
          <a:xfrm rot="5400000">
            <a:off x="22639309" y="15246024"/>
            <a:ext cx="384770" cy="12325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Соединительная линия уступом 361"/>
          <p:cNvCxnSpPr>
            <a:stCxn id="358" idx="2"/>
            <a:endCxn id="266" idx="0"/>
          </p:cNvCxnSpPr>
          <p:nvPr/>
        </p:nvCxnSpPr>
        <p:spPr>
          <a:xfrm rot="16200000" flipH="1">
            <a:off x="23865110" y="15252805"/>
            <a:ext cx="386548" cy="1220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10039143" y="160553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Принудительные трудовые лагеря</a:t>
            </a:r>
          </a:p>
        </p:txBody>
      </p:sp>
      <p:cxnSp>
        <p:nvCxnSpPr>
          <p:cNvPr id="374" name="Соединительная линия уступом 373"/>
          <p:cNvCxnSpPr>
            <a:stCxn id="189" idx="2"/>
            <a:endCxn id="371" idx="0"/>
          </p:cNvCxnSpPr>
          <p:nvPr/>
        </p:nvCxnSpPr>
        <p:spPr>
          <a:xfrm rot="5400000">
            <a:off x="12160041" y="14606991"/>
            <a:ext cx="385467" cy="2511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Соединительная линия уступом 379"/>
          <p:cNvCxnSpPr>
            <a:stCxn id="153" idx="2"/>
            <a:endCxn id="325" idx="0"/>
          </p:cNvCxnSpPr>
          <p:nvPr/>
        </p:nvCxnSpPr>
        <p:spPr>
          <a:xfrm rot="5400000">
            <a:off x="12147436" y="17541284"/>
            <a:ext cx="410676" cy="25113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153" idx="2"/>
            <a:endCxn id="322" idx="0"/>
          </p:cNvCxnSpPr>
          <p:nvPr/>
        </p:nvCxnSpPr>
        <p:spPr>
          <a:xfrm flipH="1">
            <a:off x="13608444" y="18591617"/>
            <a:ext cx="1" cy="4106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Прямоугольник 385"/>
          <p:cNvSpPr/>
          <p:nvPr/>
        </p:nvSpPr>
        <p:spPr>
          <a:xfrm>
            <a:off x="7550780" y="1749350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Оборона внутренних границ </a:t>
            </a:r>
          </a:p>
        </p:txBody>
      </p:sp>
      <p:sp>
        <p:nvSpPr>
          <p:cNvPr id="387" name="Прямоугольник 386"/>
          <p:cNvSpPr/>
          <p:nvPr/>
        </p:nvSpPr>
        <p:spPr>
          <a:xfrm>
            <a:off x="7550780" y="205018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Оборона внешних границ </a:t>
            </a:r>
          </a:p>
        </p:txBody>
      </p:sp>
      <p:cxnSp>
        <p:nvCxnSpPr>
          <p:cNvPr id="388" name="Соединительная линия уступом 387"/>
          <p:cNvCxnSpPr>
            <a:stCxn id="371" idx="2"/>
            <a:endCxn id="386" idx="0"/>
          </p:cNvCxnSpPr>
          <p:nvPr/>
        </p:nvCxnSpPr>
        <p:spPr>
          <a:xfrm rot="5400000">
            <a:off x="9673868" y="16070269"/>
            <a:ext cx="358106" cy="24883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25" idx="2"/>
            <a:endCxn id="387" idx="0"/>
          </p:cNvCxnSpPr>
          <p:nvPr/>
        </p:nvCxnSpPr>
        <p:spPr>
          <a:xfrm rot="5400000">
            <a:off x="9643164" y="19047869"/>
            <a:ext cx="419514" cy="24883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 стрелкой 397"/>
          <p:cNvCxnSpPr>
            <a:stCxn id="386" idx="2"/>
            <a:endCxn id="387" idx="0"/>
          </p:cNvCxnSpPr>
          <p:nvPr/>
        </p:nvCxnSpPr>
        <p:spPr>
          <a:xfrm>
            <a:off x="8608739" y="18573503"/>
            <a:ext cx="0" cy="1928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Прямоугольник 400"/>
          <p:cNvSpPr/>
          <p:nvPr/>
        </p:nvSpPr>
        <p:spPr>
          <a:xfrm>
            <a:off x="24796896" y="1458993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трудовой молодёжи</a:t>
            </a:r>
          </a:p>
        </p:txBody>
      </p:sp>
      <p:cxnSp>
        <p:nvCxnSpPr>
          <p:cNvPr id="402" name="Соединительная линия уступом 401"/>
          <p:cNvCxnSpPr>
            <a:stCxn id="111" idx="2"/>
            <a:endCxn id="401" idx="0"/>
          </p:cNvCxnSpPr>
          <p:nvPr/>
        </p:nvCxnSpPr>
        <p:spPr>
          <a:xfrm rot="16200000" flipH="1">
            <a:off x="24425857" y="13160932"/>
            <a:ext cx="451124" cy="24068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38625867" y="1899765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Паналбанские</a:t>
            </a:r>
            <a:r>
              <a:rPr lang="ru-RU" sz="1400" dirty="0" smtClean="0"/>
              <a:t> амбиции</a:t>
            </a:r>
          </a:p>
        </p:txBody>
      </p:sp>
      <p:sp>
        <p:nvSpPr>
          <p:cNvPr id="172" name="Прямоугольник 171"/>
          <p:cNvSpPr/>
          <p:nvPr/>
        </p:nvSpPr>
        <p:spPr>
          <a:xfrm>
            <a:off x="37363447" y="2207310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Прогнать Сербов на север (-110к +80к в Косово, Черногории, западной Македонии)</a:t>
            </a:r>
          </a:p>
        </p:txBody>
      </p:sp>
      <p:sp>
        <p:nvSpPr>
          <p:cNvPr id="173" name="Прямоугольник 172"/>
          <p:cNvSpPr/>
          <p:nvPr/>
        </p:nvSpPr>
        <p:spPr>
          <a:xfrm>
            <a:off x="37363446" y="2050180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с Югославией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32211293" y="1305880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err="1"/>
              <a:t>Balli</a:t>
            </a:r>
            <a:r>
              <a:rPr lang="en-US" sz="1400" dirty="0"/>
              <a:t> </a:t>
            </a:r>
            <a:r>
              <a:rPr lang="en-US" sz="1400" dirty="0" err="1"/>
              <a:t>Kombetar</a:t>
            </a:r>
            <a:endParaRPr lang="ru-RU" sz="1400" dirty="0" smtClean="0"/>
          </a:p>
        </p:txBody>
      </p:sp>
      <p:cxnSp>
        <p:nvCxnSpPr>
          <p:cNvPr id="178" name="Прямая соединительная линия 177"/>
          <p:cNvCxnSpPr>
            <a:stCxn id="111" idx="3"/>
            <a:endCxn id="175" idx="1"/>
          </p:cNvCxnSpPr>
          <p:nvPr/>
        </p:nvCxnSpPr>
        <p:spPr>
          <a:xfrm>
            <a:off x="24505943" y="13598806"/>
            <a:ext cx="7705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 rot="16200000">
            <a:off x="31349244" y="13271836"/>
            <a:ext cx="1080000" cy="640257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err="1"/>
              <a:t>Мидхат</a:t>
            </a:r>
            <a:r>
              <a:rPr lang="ru-RU" sz="1600" b="1" dirty="0"/>
              <a:t>-бей </a:t>
            </a:r>
            <a:r>
              <a:rPr lang="ru-RU" sz="1600" b="1" dirty="0" err="1"/>
              <a:t>Фрашери</a:t>
            </a:r>
            <a:endParaRPr lang="ru-RU" sz="1600" b="1" spc="300" dirty="0"/>
          </a:p>
        </p:txBody>
      </p:sp>
      <p:sp>
        <p:nvSpPr>
          <p:cNvPr id="180" name="Прямоугольник 179"/>
          <p:cNvSpPr/>
          <p:nvPr/>
        </p:nvSpPr>
        <p:spPr>
          <a:xfrm>
            <a:off x="39854411" y="2050574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с Грецией</a:t>
            </a:r>
          </a:p>
        </p:txBody>
      </p:sp>
      <p:sp>
        <p:nvSpPr>
          <p:cNvPr id="181" name="Прямоугольник 180"/>
          <p:cNvSpPr/>
          <p:nvPr/>
        </p:nvSpPr>
        <p:spPr>
          <a:xfrm>
            <a:off x="39854410" y="2207310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Прогнать греков на юг (переселение с Македонии и </a:t>
            </a:r>
            <a:r>
              <a:rPr lang="ru-RU" sz="1400" dirty="0" err="1"/>
              <a:t>Э</a:t>
            </a:r>
            <a:r>
              <a:rPr lang="ru-RU" sz="1400" dirty="0" err="1" smtClean="0"/>
              <a:t>пира</a:t>
            </a:r>
            <a:r>
              <a:rPr lang="ru-RU" sz="1400" dirty="0" smtClean="0"/>
              <a:t>)</a:t>
            </a:r>
          </a:p>
        </p:txBody>
      </p:sp>
      <p:sp>
        <p:nvSpPr>
          <p:cNvPr id="182" name="Прямоугольник 181"/>
          <p:cNvSpPr/>
          <p:nvPr/>
        </p:nvSpPr>
        <p:spPr>
          <a:xfrm>
            <a:off x="29454090" y="1458992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cxnSp>
        <p:nvCxnSpPr>
          <p:cNvPr id="184" name="Соединительная линия уступом 183"/>
          <p:cNvCxnSpPr>
            <a:stCxn id="72" idx="2"/>
            <a:endCxn id="175" idx="0"/>
          </p:cNvCxnSpPr>
          <p:nvPr/>
        </p:nvCxnSpPr>
        <p:spPr>
          <a:xfrm rot="16200000" flipH="1">
            <a:off x="21961177" y="1750730"/>
            <a:ext cx="444001" cy="22172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/>
          <p:cNvSpPr/>
          <p:nvPr/>
        </p:nvSpPr>
        <p:spPr>
          <a:xfrm>
            <a:off x="32211294" y="145899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Озвучить программу «Декалог» (</a:t>
            </a:r>
            <a:r>
              <a:rPr lang="ru-RU" sz="1400" dirty="0" err="1" smtClean="0"/>
              <a:t>ивент</a:t>
            </a:r>
            <a:r>
              <a:rPr lang="ru-RU" sz="1400" dirty="0" smtClean="0"/>
              <a:t> на выборы если </a:t>
            </a:r>
            <a:r>
              <a:rPr lang="ru-RU" sz="1400" dirty="0" err="1" smtClean="0"/>
              <a:t>бутка</a:t>
            </a:r>
            <a:r>
              <a:rPr lang="ru-RU" sz="1400" dirty="0" smtClean="0"/>
              <a:t> жив)</a:t>
            </a:r>
          </a:p>
        </p:txBody>
      </p:sp>
      <p:sp>
        <p:nvSpPr>
          <p:cNvPr id="200" name="Прямоугольник 199"/>
          <p:cNvSpPr/>
          <p:nvPr/>
        </p:nvSpPr>
        <p:spPr>
          <a:xfrm>
            <a:off x="29453197" y="160553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Экономические реформы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29453197" y="175116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Албанского образования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37394924" y="1604089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Религиозный консенсус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34874881" y="1460382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Социальные реформы</a:t>
            </a:r>
          </a:p>
        </p:txBody>
      </p:sp>
      <p:sp>
        <p:nvSpPr>
          <p:cNvPr id="209" name="Прямоугольник 208"/>
          <p:cNvSpPr/>
          <p:nvPr/>
        </p:nvSpPr>
        <p:spPr>
          <a:xfrm>
            <a:off x="32209373" y="160492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Жизнь за идеалы «</a:t>
            </a:r>
            <a:r>
              <a:rPr lang="en-US" sz="1400" dirty="0" err="1"/>
              <a:t>Balli</a:t>
            </a:r>
            <a:r>
              <a:rPr lang="en-US" sz="1400" dirty="0"/>
              <a:t> </a:t>
            </a:r>
            <a:r>
              <a:rPr lang="en-US" sz="1400" dirty="0" err="1" smtClean="0"/>
              <a:t>Kombetar</a:t>
            </a:r>
            <a:r>
              <a:rPr lang="ru-RU" sz="1400" dirty="0" smtClean="0"/>
              <a:t>»!</a:t>
            </a:r>
          </a:p>
        </p:txBody>
      </p:sp>
      <p:cxnSp>
        <p:nvCxnSpPr>
          <p:cNvPr id="210" name="Соединительная линия уступом 209"/>
          <p:cNvCxnSpPr>
            <a:stCxn id="175" idx="2"/>
            <a:endCxn id="206" idx="0"/>
          </p:cNvCxnSpPr>
          <p:nvPr/>
        </p:nvCxnSpPr>
        <p:spPr>
          <a:xfrm rot="16200000" flipH="1">
            <a:off x="34368536" y="13039522"/>
            <a:ext cx="465020" cy="2663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Соединительная линия уступом 211"/>
          <p:cNvCxnSpPr>
            <a:stCxn id="170" idx="2"/>
            <a:endCxn id="180" idx="0"/>
          </p:cNvCxnSpPr>
          <p:nvPr/>
        </p:nvCxnSpPr>
        <p:spPr>
          <a:xfrm rot="16200000" flipH="1">
            <a:off x="40084054" y="19677427"/>
            <a:ext cx="428088" cy="12285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95" idx="2"/>
            <a:endCxn id="200" idx="0"/>
          </p:cNvCxnSpPr>
          <p:nvPr/>
        </p:nvCxnSpPr>
        <p:spPr>
          <a:xfrm rot="5400000">
            <a:off x="31697470" y="14483616"/>
            <a:ext cx="385470" cy="27580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70" idx="2"/>
            <a:endCxn id="173" idx="0"/>
          </p:cNvCxnSpPr>
          <p:nvPr/>
        </p:nvCxnSpPr>
        <p:spPr>
          <a:xfrm rot="5400000">
            <a:off x="38840540" y="19658521"/>
            <a:ext cx="424152" cy="12624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73" idx="2"/>
            <a:endCxn id="172" idx="0"/>
          </p:cNvCxnSpPr>
          <p:nvPr/>
        </p:nvCxnSpPr>
        <p:spPr>
          <a:xfrm>
            <a:off x="38421405" y="21581807"/>
            <a:ext cx="1" cy="4912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 стрелкой 220"/>
          <p:cNvCxnSpPr>
            <a:stCxn id="180" idx="2"/>
            <a:endCxn id="181" idx="0"/>
          </p:cNvCxnSpPr>
          <p:nvPr/>
        </p:nvCxnSpPr>
        <p:spPr>
          <a:xfrm flipH="1">
            <a:off x="40912369" y="21585743"/>
            <a:ext cx="1" cy="4873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 стрелкой 221"/>
          <p:cNvCxnSpPr>
            <a:stCxn id="200" idx="2"/>
            <a:endCxn id="203" idx="0"/>
          </p:cNvCxnSpPr>
          <p:nvPr/>
        </p:nvCxnSpPr>
        <p:spPr>
          <a:xfrm>
            <a:off x="30511156" y="17135399"/>
            <a:ext cx="0" cy="3762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 стрелкой 222"/>
          <p:cNvCxnSpPr>
            <a:stCxn id="206" idx="2"/>
            <a:endCxn id="246" idx="0"/>
          </p:cNvCxnSpPr>
          <p:nvPr/>
        </p:nvCxnSpPr>
        <p:spPr>
          <a:xfrm flipH="1">
            <a:off x="35928471" y="15683826"/>
            <a:ext cx="4369" cy="3653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7224611" y="8454078"/>
            <a:ext cx="677443" cy="4730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17</a:t>
            </a:r>
            <a:endParaRPr lang="ru-RU" sz="3200" dirty="0"/>
          </a:p>
        </p:txBody>
      </p:sp>
      <p:sp>
        <p:nvSpPr>
          <p:cNvPr id="225" name="Прямоугольник 224"/>
          <p:cNvSpPr/>
          <p:nvPr/>
        </p:nvSpPr>
        <p:spPr>
          <a:xfrm>
            <a:off x="14661317" y="13052167"/>
            <a:ext cx="677443" cy="473003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18</a:t>
            </a:r>
            <a:endParaRPr lang="ru-RU" sz="3200" dirty="0"/>
          </a:p>
        </p:txBody>
      </p:sp>
      <p:sp>
        <p:nvSpPr>
          <p:cNvPr id="226" name="Прямоугольник 225"/>
          <p:cNvSpPr/>
          <p:nvPr/>
        </p:nvSpPr>
        <p:spPr>
          <a:xfrm>
            <a:off x="9344626" y="8454077"/>
            <a:ext cx="677443" cy="473003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4</a:t>
            </a:r>
            <a:endParaRPr lang="ru-RU" sz="32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24505943" y="13053804"/>
            <a:ext cx="677443" cy="473003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19</a:t>
            </a:r>
            <a:endParaRPr lang="ru-RU" sz="32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30895392" y="13053804"/>
            <a:ext cx="677443" cy="4730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18</a:t>
            </a:r>
            <a:endParaRPr lang="ru-RU" sz="3200" dirty="0"/>
          </a:p>
        </p:txBody>
      </p:sp>
      <p:cxnSp>
        <p:nvCxnSpPr>
          <p:cNvPr id="230" name="Прямая со стрелкой 229"/>
          <p:cNvCxnSpPr>
            <a:stCxn id="175" idx="2"/>
            <a:endCxn id="195" idx="0"/>
          </p:cNvCxnSpPr>
          <p:nvPr/>
        </p:nvCxnSpPr>
        <p:spPr>
          <a:xfrm>
            <a:off x="33269252" y="14138806"/>
            <a:ext cx="1" cy="4511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Прямоугольник 231"/>
          <p:cNvSpPr/>
          <p:nvPr/>
        </p:nvSpPr>
        <p:spPr>
          <a:xfrm>
            <a:off x="32209373" y="17525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арийского иллирийского происхождения (союз с Германией и решение на </a:t>
            </a:r>
            <a:r>
              <a:rPr lang="ru-RU" sz="1400" dirty="0" err="1" smtClean="0"/>
              <a:t>Иллирию</a:t>
            </a:r>
            <a:r>
              <a:rPr lang="ru-RU" sz="1400" dirty="0" smtClean="0"/>
              <a:t>) 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4870771" y="1752447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Собственная позиция (правило на альянсы)</a:t>
            </a:r>
          </a:p>
        </p:txBody>
      </p:sp>
      <p:sp>
        <p:nvSpPr>
          <p:cNvPr id="242" name="Прямоугольник 241"/>
          <p:cNvSpPr/>
          <p:nvPr/>
        </p:nvSpPr>
        <p:spPr>
          <a:xfrm>
            <a:off x="42466871" y="1751918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принципов демократии ( союз с Британией)</a:t>
            </a:r>
          </a:p>
        </p:txBody>
      </p:sp>
      <p:cxnSp>
        <p:nvCxnSpPr>
          <p:cNvPr id="261" name="Прямая соединительная линия 260"/>
          <p:cNvCxnSpPr>
            <a:stCxn id="232" idx="3"/>
            <a:endCxn id="241" idx="1"/>
          </p:cNvCxnSpPr>
          <p:nvPr/>
        </p:nvCxnSpPr>
        <p:spPr>
          <a:xfrm flipV="1">
            <a:off x="34325291" y="18064471"/>
            <a:ext cx="545480" cy="13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Прямая соединительная линия 274"/>
          <p:cNvCxnSpPr>
            <a:stCxn id="451" idx="3"/>
            <a:endCxn id="242" idx="1"/>
          </p:cNvCxnSpPr>
          <p:nvPr/>
        </p:nvCxnSpPr>
        <p:spPr>
          <a:xfrm flipV="1">
            <a:off x="41999579" y="18059181"/>
            <a:ext cx="467292" cy="2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Прямая со стрелкой 275"/>
          <p:cNvCxnSpPr>
            <a:stCxn id="195" idx="2"/>
            <a:endCxn id="209" idx="0"/>
          </p:cNvCxnSpPr>
          <p:nvPr/>
        </p:nvCxnSpPr>
        <p:spPr>
          <a:xfrm flipH="1">
            <a:off x="33267332" y="15669929"/>
            <a:ext cx="1921" cy="3792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Прямоугольник 280"/>
          <p:cNvSpPr/>
          <p:nvPr/>
        </p:nvSpPr>
        <p:spPr>
          <a:xfrm>
            <a:off x="17272761" y="1305610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Революция внутри революции!</a:t>
            </a:r>
          </a:p>
        </p:txBody>
      </p:sp>
      <p:sp>
        <p:nvSpPr>
          <p:cNvPr id="283" name="Прямоугольник 282"/>
          <p:cNvSpPr/>
          <p:nvPr/>
        </p:nvSpPr>
        <p:spPr>
          <a:xfrm rot="16200000">
            <a:off x="16412632" y="13283944"/>
            <a:ext cx="1080000" cy="640257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/>
              <a:t>Лазар (</a:t>
            </a:r>
            <a:r>
              <a:rPr lang="ru-RU" sz="1600" b="1" dirty="0" err="1"/>
              <a:t>Заи</a:t>
            </a:r>
            <a:r>
              <a:rPr lang="ru-RU" sz="1600" b="1" dirty="0"/>
              <a:t>) </a:t>
            </a:r>
            <a:r>
              <a:rPr lang="ru-RU" sz="1600" b="1" dirty="0" err="1"/>
              <a:t>Фундо</a:t>
            </a:r>
            <a:endParaRPr lang="ru-RU" sz="1600" b="1" spc="300" dirty="0"/>
          </a:p>
        </p:txBody>
      </p:sp>
      <p:sp>
        <p:nvSpPr>
          <p:cNvPr id="291" name="Прямоугольник 290"/>
          <p:cNvSpPr/>
          <p:nvPr/>
        </p:nvSpPr>
        <p:spPr>
          <a:xfrm rot="16200000">
            <a:off x="34107340" y="13278536"/>
            <a:ext cx="1080000" cy="640257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err="1"/>
              <a:t>Сафет</a:t>
            </a:r>
            <a:r>
              <a:rPr lang="ru-RU" sz="1600" b="1" dirty="0"/>
              <a:t> Бутка</a:t>
            </a:r>
            <a:endParaRPr lang="ru-RU" sz="1600" b="1" spc="300" dirty="0"/>
          </a:p>
        </p:txBody>
      </p:sp>
      <p:sp>
        <p:nvSpPr>
          <p:cNvPr id="248" name="Прямоугольник 247"/>
          <p:cNvSpPr/>
          <p:nvPr/>
        </p:nvSpPr>
        <p:spPr>
          <a:xfrm>
            <a:off x="27181240" y="1458992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тюрьмы</a:t>
            </a:r>
          </a:p>
        </p:txBody>
      </p:sp>
      <p:sp>
        <p:nvSpPr>
          <p:cNvPr id="246" name="Прямоугольник 245"/>
          <p:cNvSpPr/>
          <p:nvPr/>
        </p:nvSpPr>
        <p:spPr>
          <a:xfrm>
            <a:off x="34870512" y="160492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слова</a:t>
            </a:r>
          </a:p>
        </p:txBody>
      </p:sp>
      <p:cxnSp>
        <p:nvCxnSpPr>
          <p:cNvPr id="247" name="Соединительная линия уступом 246"/>
          <p:cNvCxnSpPr>
            <a:stCxn id="206" idx="2"/>
            <a:endCxn id="205" idx="0"/>
          </p:cNvCxnSpPr>
          <p:nvPr/>
        </p:nvCxnSpPr>
        <p:spPr>
          <a:xfrm rot="16200000" flipH="1">
            <a:off x="37014328" y="14602337"/>
            <a:ext cx="357066" cy="252004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27181240" y="1749350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Раздать земли крестьянам(устранит НД на аграрные реформы)</a:t>
            </a:r>
          </a:p>
        </p:txBody>
      </p:sp>
      <p:cxnSp>
        <p:nvCxnSpPr>
          <p:cNvPr id="255" name="Соединительная линия уступом 254"/>
          <p:cNvCxnSpPr>
            <a:stCxn id="200" idx="2"/>
            <a:endCxn id="254" idx="0"/>
          </p:cNvCxnSpPr>
          <p:nvPr/>
        </p:nvCxnSpPr>
        <p:spPr>
          <a:xfrm rot="5400000">
            <a:off x="29196127" y="16178472"/>
            <a:ext cx="358102" cy="22719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Соединительная линия уступом 297"/>
          <p:cNvCxnSpPr>
            <a:stCxn id="175" idx="2"/>
            <a:endCxn id="248" idx="0"/>
          </p:cNvCxnSpPr>
          <p:nvPr/>
        </p:nvCxnSpPr>
        <p:spPr>
          <a:xfrm rot="5400000">
            <a:off x="30528665" y="11849341"/>
            <a:ext cx="451122" cy="50300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Соединительная линия уступом 298"/>
          <p:cNvCxnSpPr>
            <a:stCxn id="175" idx="2"/>
            <a:endCxn id="182" idx="0"/>
          </p:cNvCxnSpPr>
          <p:nvPr/>
        </p:nvCxnSpPr>
        <p:spPr>
          <a:xfrm rot="5400000">
            <a:off x="31665090" y="12985766"/>
            <a:ext cx="451122" cy="27572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Прямоугольник 299"/>
          <p:cNvSpPr/>
          <p:nvPr/>
        </p:nvSpPr>
        <p:spPr>
          <a:xfrm>
            <a:off x="27181240" y="160492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военных из ведущих держав</a:t>
            </a:r>
          </a:p>
        </p:txBody>
      </p:sp>
      <p:cxnSp>
        <p:nvCxnSpPr>
          <p:cNvPr id="301" name="Соединительная линия уступом 300"/>
          <p:cNvCxnSpPr>
            <a:stCxn id="182" idx="2"/>
            <a:endCxn id="300" idx="0"/>
          </p:cNvCxnSpPr>
          <p:nvPr/>
        </p:nvCxnSpPr>
        <p:spPr>
          <a:xfrm rot="5400000">
            <a:off x="29185984" y="14723143"/>
            <a:ext cx="379280" cy="227285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48" idx="2"/>
            <a:endCxn id="300" idx="0"/>
          </p:cNvCxnSpPr>
          <p:nvPr/>
        </p:nvCxnSpPr>
        <p:spPr>
          <a:xfrm>
            <a:off x="28239199" y="15669928"/>
            <a:ext cx="0" cy="37928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Прямоугольник 304"/>
          <p:cNvSpPr/>
          <p:nvPr/>
        </p:nvSpPr>
        <p:spPr>
          <a:xfrm>
            <a:off x="24763732" y="115135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Техническая школа Тираны</a:t>
            </a:r>
          </a:p>
        </p:txBody>
      </p:sp>
      <p:cxnSp>
        <p:nvCxnSpPr>
          <p:cNvPr id="296" name="Прямая соединительная линия 295"/>
          <p:cNvCxnSpPr>
            <a:stCxn id="281" idx="3"/>
            <a:endCxn id="111" idx="1"/>
          </p:cNvCxnSpPr>
          <p:nvPr/>
        </p:nvCxnSpPr>
        <p:spPr>
          <a:xfrm>
            <a:off x="19388679" y="13596102"/>
            <a:ext cx="3001346" cy="27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Прямоугольник 316"/>
          <p:cNvSpPr/>
          <p:nvPr/>
        </p:nvSpPr>
        <p:spPr>
          <a:xfrm>
            <a:off x="17272761" y="1605540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ячейку четвёртого интернационала</a:t>
            </a:r>
          </a:p>
        </p:txBody>
      </p:sp>
      <p:cxnSp>
        <p:nvCxnSpPr>
          <p:cNvPr id="341" name="Прямая соединительная линия 340"/>
          <p:cNvCxnSpPr>
            <a:stCxn id="191" idx="3"/>
            <a:endCxn id="317" idx="1"/>
          </p:cNvCxnSpPr>
          <p:nvPr/>
        </p:nvCxnSpPr>
        <p:spPr>
          <a:xfrm>
            <a:off x="16994793" y="16595398"/>
            <a:ext cx="277968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 rot="5400000">
            <a:off x="19081089" y="13345832"/>
            <a:ext cx="1080000" cy="500543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300" dirty="0" err="1"/>
              <a:t>Sadik</a:t>
            </a:r>
            <a:r>
              <a:rPr lang="en-US" sz="1600" b="1" spc="300" dirty="0"/>
              <a:t> </a:t>
            </a:r>
            <a:r>
              <a:rPr lang="en-US" sz="1600" b="1" spc="300" dirty="0" err="1"/>
              <a:t>Premtja</a:t>
            </a:r>
            <a:endParaRPr lang="ru-RU" sz="1600" b="1" spc="300" dirty="0"/>
          </a:p>
        </p:txBody>
      </p:sp>
      <p:sp>
        <p:nvSpPr>
          <p:cNvPr id="344" name="Прямоугольник 343"/>
          <p:cNvSpPr/>
          <p:nvPr/>
        </p:nvSpPr>
        <p:spPr>
          <a:xfrm>
            <a:off x="14877315" y="1458993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Суд над </a:t>
            </a:r>
            <a:r>
              <a:rPr lang="ru-RU" sz="1400" dirty="0" err="1" smtClean="0"/>
              <a:t>сталинистами</a:t>
            </a:r>
            <a:endParaRPr lang="ru-RU" sz="1400" dirty="0" smtClean="0"/>
          </a:p>
        </p:txBody>
      </p:sp>
      <p:cxnSp>
        <p:nvCxnSpPr>
          <p:cNvPr id="345" name="Соединительная линия уступом 344"/>
          <p:cNvCxnSpPr>
            <a:stCxn id="281" idx="2"/>
            <a:endCxn id="344" idx="0"/>
          </p:cNvCxnSpPr>
          <p:nvPr/>
        </p:nvCxnSpPr>
        <p:spPr>
          <a:xfrm rot="5400000">
            <a:off x="16906083" y="13165293"/>
            <a:ext cx="453828" cy="23954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/>
          <p:cNvSpPr/>
          <p:nvPr/>
        </p:nvSpPr>
        <p:spPr>
          <a:xfrm>
            <a:off x="17271917" y="1458992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Демократические выборы ЦК</a:t>
            </a:r>
          </a:p>
        </p:txBody>
      </p:sp>
      <p:sp>
        <p:nvSpPr>
          <p:cNvPr id="350" name="Прямоугольник 349"/>
          <p:cNvSpPr/>
          <p:nvPr/>
        </p:nvSpPr>
        <p:spPr>
          <a:xfrm>
            <a:off x="19871361" y="1460382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Комбинированное развитие</a:t>
            </a:r>
          </a:p>
        </p:txBody>
      </p:sp>
      <p:cxnSp>
        <p:nvCxnSpPr>
          <p:cNvPr id="363" name="Прямая со стрелкой 362"/>
          <p:cNvCxnSpPr>
            <a:stCxn id="281" idx="2"/>
            <a:endCxn id="349" idx="0"/>
          </p:cNvCxnSpPr>
          <p:nvPr/>
        </p:nvCxnSpPr>
        <p:spPr>
          <a:xfrm flipH="1">
            <a:off x="18329876" y="14136102"/>
            <a:ext cx="844" cy="4538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Соединительная линия уступом 363"/>
          <p:cNvCxnSpPr>
            <a:stCxn id="281" idx="2"/>
            <a:endCxn id="350" idx="0"/>
          </p:cNvCxnSpPr>
          <p:nvPr/>
        </p:nvCxnSpPr>
        <p:spPr>
          <a:xfrm rot="16200000" flipH="1">
            <a:off x="19396158" y="13070664"/>
            <a:ext cx="467724" cy="2598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Прямая со стрелкой 364"/>
          <p:cNvCxnSpPr>
            <a:stCxn id="349" idx="2"/>
            <a:endCxn id="317" idx="0"/>
          </p:cNvCxnSpPr>
          <p:nvPr/>
        </p:nvCxnSpPr>
        <p:spPr>
          <a:xfrm>
            <a:off x="18329876" y="15669928"/>
            <a:ext cx="844" cy="385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Прямоугольник 365"/>
          <p:cNvSpPr/>
          <p:nvPr/>
        </p:nvSpPr>
        <p:spPr>
          <a:xfrm>
            <a:off x="19871361" y="13066736"/>
            <a:ext cx="677443" cy="473003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21</a:t>
            </a:r>
            <a:endParaRPr lang="ru-RU" sz="32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14878876" y="1749350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молодёжное рвение</a:t>
            </a:r>
          </a:p>
        </p:txBody>
      </p:sp>
      <p:cxnSp>
        <p:nvCxnSpPr>
          <p:cNvPr id="397" name="Соединительная линия уступом 396"/>
          <p:cNvCxnSpPr>
            <a:stCxn id="344" idx="2"/>
            <a:endCxn id="317" idx="0"/>
          </p:cNvCxnSpPr>
          <p:nvPr/>
        </p:nvCxnSpPr>
        <p:spPr>
          <a:xfrm rot="16200000" flipH="1">
            <a:off x="16940262" y="14664942"/>
            <a:ext cx="385470" cy="2395446"/>
          </a:xfrm>
          <a:prstGeom prst="bentConnector3">
            <a:avLst>
              <a:gd name="adj1" fmla="val 25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50" idx="2"/>
            <a:endCxn id="317" idx="0"/>
          </p:cNvCxnSpPr>
          <p:nvPr/>
        </p:nvCxnSpPr>
        <p:spPr>
          <a:xfrm rot="5400000">
            <a:off x="19444233" y="14570313"/>
            <a:ext cx="371574" cy="2598600"/>
          </a:xfrm>
          <a:prstGeom prst="bentConnector3">
            <a:avLst>
              <a:gd name="adj1" fmla="val 206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17" idx="2"/>
            <a:endCxn id="396" idx="0"/>
          </p:cNvCxnSpPr>
          <p:nvPr/>
        </p:nvCxnSpPr>
        <p:spPr>
          <a:xfrm rot="5400000">
            <a:off x="16954728" y="16117508"/>
            <a:ext cx="358101" cy="2393885"/>
          </a:xfrm>
          <a:prstGeom prst="bentConnector3">
            <a:avLst>
              <a:gd name="adj1" fmla="val 690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Соединительная линия уступом 402"/>
          <p:cNvCxnSpPr>
            <a:stCxn id="153" idx="2"/>
            <a:endCxn id="109" idx="0"/>
          </p:cNvCxnSpPr>
          <p:nvPr/>
        </p:nvCxnSpPr>
        <p:spPr>
          <a:xfrm rot="16200000" flipH="1">
            <a:off x="15018511" y="17181550"/>
            <a:ext cx="1914126" cy="4734259"/>
          </a:xfrm>
          <a:prstGeom prst="bentConnector3">
            <a:avLst>
              <a:gd name="adj1" fmla="val 1078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24" idx="2"/>
            <a:endCxn id="109" idx="0"/>
          </p:cNvCxnSpPr>
          <p:nvPr/>
        </p:nvCxnSpPr>
        <p:spPr>
          <a:xfrm rot="5400000">
            <a:off x="19927986" y="16988223"/>
            <a:ext cx="1932239" cy="5102801"/>
          </a:xfrm>
          <a:prstGeom prst="bentConnector3">
            <a:avLst>
              <a:gd name="adj1" fmla="val 114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Прямоугольник 404"/>
          <p:cNvSpPr/>
          <p:nvPr/>
        </p:nvSpPr>
        <p:spPr>
          <a:xfrm>
            <a:off x="19872296" y="1751161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Контроль «снизу» (+НД на власть пролетариата)</a:t>
            </a:r>
          </a:p>
        </p:txBody>
      </p:sp>
      <p:cxnSp>
        <p:nvCxnSpPr>
          <p:cNvPr id="406" name="Соединительная линия уступом 405"/>
          <p:cNvCxnSpPr>
            <a:stCxn id="317" idx="2"/>
            <a:endCxn id="405" idx="0"/>
          </p:cNvCxnSpPr>
          <p:nvPr/>
        </p:nvCxnSpPr>
        <p:spPr>
          <a:xfrm rot="16200000" flipH="1">
            <a:off x="19442379" y="16023740"/>
            <a:ext cx="376216" cy="2599535"/>
          </a:xfrm>
          <a:prstGeom prst="bentConnector3">
            <a:avLst>
              <a:gd name="adj1" fmla="val 649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Прямоугольник 406"/>
          <p:cNvSpPr/>
          <p:nvPr/>
        </p:nvSpPr>
        <p:spPr>
          <a:xfrm>
            <a:off x="14878877" y="1899765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угнетённым народам Югославии</a:t>
            </a:r>
          </a:p>
        </p:txBody>
      </p:sp>
      <p:sp>
        <p:nvSpPr>
          <p:cNvPr id="408" name="Прямоугольник 407"/>
          <p:cNvSpPr/>
          <p:nvPr/>
        </p:nvSpPr>
        <p:spPr>
          <a:xfrm>
            <a:off x="19888794" y="1900250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Греческим революционерам (Критское восстание)</a:t>
            </a:r>
          </a:p>
        </p:txBody>
      </p:sp>
      <p:sp>
        <p:nvSpPr>
          <p:cNvPr id="409" name="Прямоугольник 408"/>
          <p:cNvSpPr/>
          <p:nvPr/>
        </p:nvSpPr>
        <p:spPr>
          <a:xfrm>
            <a:off x="15953311" y="25192197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0" name="Прямоугольник 409"/>
          <p:cNvSpPr/>
          <p:nvPr/>
        </p:nvSpPr>
        <p:spPr>
          <a:xfrm>
            <a:off x="14900143" y="25195933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1" name="Прямоугольник 410"/>
          <p:cNvSpPr/>
          <p:nvPr/>
        </p:nvSpPr>
        <p:spPr>
          <a:xfrm>
            <a:off x="14900143" y="25192197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Коллективизация сельского </a:t>
            </a:r>
            <a:r>
              <a:rPr lang="ru-RU" sz="1400" dirty="0" smtClean="0"/>
              <a:t>хозяйства</a:t>
            </a:r>
            <a:endParaRPr lang="ru-RU" sz="1400" dirty="0"/>
          </a:p>
        </p:txBody>
      </p:sp>
      <p:sp>
        <p:nvSpPr>
          <p:cNvPr id="415" name="Прямоугольник 414"/>
          <p:cNvSpPr/>
          <p:nvPr/>
        </p:nvSpPr>
        <p:spPr>
          <a:xfrm>
            <a:off x="17274979" y="1749350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Югославию</a:t>
            </a:r>
          </a:p>
        </p:txBody>
      </p:sp>
      <p:sp>
        <p:nvSpPr>
          <p:cNvPr id="416" name="Прямоугольник 415"/>
          <p:cNvSpPr/>
          <p:nvPr/>
        </p:nvSpPr>
        <p:spPr>
          <a:xfrm>
            <a:off x="14878877" y="205018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Болгарию от диктатуры</a:t>
            </a:r>
          </a:p>
        </p:txBody>
      </p:sp>
      <p:cxnSp>
        <p:nvCxnSpPr>
          <p:cNvPr id="417" name="Прямая со стрелкой 416"/>
          <p:cNvCxnSpPr>
            <a:stCxn id="415" idx="2"/>
            <a:endCxn id="109" idx="0"/>
          </p:cNvCxnSpPr>
          <p:nvPr/>
        </p:nvCxnSpPr>
        <p:spPr>
          <a:xfrm>
            <a:off x="18332938" y="18573501"/>
            <a:ext cx="9766" cy="193224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Соединительная линия уступом 417"/>
          <p:cNvCxnSpPr>
            <a:stCxn id="415" idx="2"/>
            <a:endCxn id="407" idx="0"/>
          </p:cNvCxnSpPr>
          <p:nvPr/>
        </p:nvCxnSpPr>
        <p:spPr>
          <a:xfrm rot="5400000">
            <a:off x="16922810" y="17587527"/>
            <a:ext cx="424154" cy="2396102"/>
          </a:xfrm>
          <a:prstGeom prst="bentConnector3">
            <a:avLst>
              <a:gd name="adj1" fmla="val 725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415" idx="2"/>
            <a:endCxn id="408" idx="0"/>
          </p:cNvCxnSpPr>
          <p:nvPr/>
        </p:nvCxnSpPr>
        <p:spPr>
          <a:xfrm rot="16200000" flipH="1">
            <a:off x="19425342" y="17481096"/>
            <a:ext cx="429007" cy="2613815"/>
          </a:xfrm>
          <a:prstGeom prst="bentConnector3">
            <a:avLst>
              <a:gd name="adj1" fmla="val 7226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Прямая со стрелкой 419"/>
          <p:cNvCxnSpPr>
            <a:stCxn id="407" idx="2"/>
            <a:endCxn id="416" idx="0"/>
          </p:cNvCxnSpPr>
          <p:nvPr/>
        </p:nvCxnSpPr>
        <p:spPr>
          <a:xfrm>
            <a:off x="15936836" y="20077655"/>
            <a:ext cx="0" cy="4241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Прямоугольник 420"/>
          <p:cNvSpPr/>
          <p:nvPr/>
        </p:nvSpPr>
        <p:spPr>
          <a:xfrm>
            <a:off x="19893865" y="205057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Румынскую власть</a:t>
            </a:r>
          </a:p>
        </p:txBody>
      </p:sp>
      <p:cxnSp>
        <p:nvCxnSpPr>
          <p:cNvPr id="422" name="Прямая со стрелкой 421"/>
          <p:cNvCxnSpPr>
            <a:stCxn id="408" idx="2"/>
            <a:endCxn id="421" idx="0"/>
          </p:cNvCxnSpPr>
          <p:nvPr/>
        </p:nvCxnSpPr>
        <p:spPr>
          <a:xfrm>
            <a:off x="20946753" y="20082508"/>
            <a:ext cx="5071" cy="4232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Соединительная линия уступом 307"/>
          <p:cNvCxnSpPr>
            <a:stCxn id="213" idx="2"/>
            <a:endCxn id="307" idx="0"/>
          </p:cNvCxnSpPr>
          <p:nvPr/>
        </p:nvCxnSpPr>
        <p:spPr>
          <a:xfrm rot="16200000" flipH="1">
            <a:off x="34792699" y="-3401271"/>
            <a:ext cx="927476" cy="16540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307" idx="2"/>
            <a:endCxn id="287" idx="0"/>
          </p:cNvCxnSpPr>
          <p:nvPr/>
        </p:nvCxnSpPr>
        <p:spPr>
          <a:xfrm rot="16200000" flipH="1">
            <a:off x="44636082" y="5302895"/>
            <a:ext cx="486043" cy="27052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Прямая со стрелкой 322"/>
          <p:cNvCxnSpPr>
            <a:stCxn id="307" idx="2"/>
            <a:endCxn id="320" idx="0"/>
          </p:cNvCxnSpPr>
          <p:nvPr/>
        </p:nvCxnSpPr>
        <p:spPr>
          <a:xfrm>
            <a:off x="43526474" y="6412504"/>
            <a:ext cx="0" cy="4860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9852015" y="6898545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Запросить гарантии в Лиге Наций</a:t>
            </a:r>
          </a:p>
        </p:txBody>
      </p:sp>
      <p:sp>
        <p:nvSpPr>
          <p:cNvPr id="372" name="Прямоугольник 371"/>
          <p:cNvSpPr/>
          <p:nvPr/>
        </p:nvSpPr>
        <p:spPr>
          <a:xfrm>
            <a:off x="42468515" y="8456089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и укрепить торговлю с Грецией и Югославией (ослабит  НД «Долги перед Италией»)</a:t>
            </a:r>
          </a:p>
        </p:txBody>
      </p:sp>
      <p:cxnSp>
        <p:nvCxnSpPr>
          <p:cNvPr id="373" name="Соединительная линия уступом 372"/>
          <p:cNvCxnSpPr>
            <a:stCxn id="307" idx="2"/>
            <a:endCxn id="351" idx="0"/>
          </p:cNvCxnSpPr>
          <p:nvPr/>
        </p:nvCxnSpPr>
        <p:spPr>
          <a:xfrm rot="5400000">
            <a:off x="41975204" y="5347274"/>
            <a:ext cx="486041" cy="26165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Прямая со стрелкой 422"/>
          <p:cNvCxnSpPr>
            <a:stCxn id="320" idx="2"/>
            <a:endCxn id="372" idx="0"/>
          </p:cNvCxnSpPr>
          <p:nvPr/>
        </p:nvCxnSpPr>
        <p:spPr>
          <a:xfrm>
            <a:off x="43526474" y="7978547"/>
            <a:ext cx="0" cy="4775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41160265" y="9997902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партии </a:t>
            </a:r>
            <a:r>
              <a:rPr lang="ru-RU" sz="1400" dirty="0" err="1" smtClean="0"/>
              <a:t>зогистов</a:t>
            </a:r>
            <a:r>
              <a:rPr lang="ru-RU" sz="1400" dirty="0" smtClean="0"/>
              <a:t> (Ставка на партию «Законность»)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43821144" y="999769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Фана Ноли (</a:t>
            </a:r>
            <a:r>
              <a:rPr lang="ru-RU" sz="1400" dirty="0" err="1" smtClean="0"/>
              <a:t>ивент</a:t>
            </a:r>
            <a:r>
              <a:rPr lang="ru-RU" sz="1400" dirty="0" smtClean="0"/>
              <a:t> на прибытие беженцев в страну)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43526475" y="11534820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31" name="Прямоугольник 430"/>
          <p:cNvSpPr/>
          <p:nvPr/>
        </p:nvSpPr>
        <p:spPr>
          <a:xfrm>
            <a:off x="42473307" y="11534666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2468516" y="1153591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путь для иностранных инвестиций</a:t>
            </a:r>
            <a:endParaRPr lang="ru-RU" sz="1400" dirty="0" smtClean="0"/>
          </a:p>
        </p:txBody>
      </p:sp>
      <p:sp>
        <p:nvSpPr>
          <p:cNvPr id="433" name="Прямоугольник 432"/>
          <p:cNvSpPr/>
          <p:nvPr/>
        </p:nvSpPr>
        <p:spPr>
          <a:xfrm>
            <a:off x="39883661" y="11537712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Европейская интеграция (</a:t>
            </a:r>
            <a:r>
              <a:rPr lang="ru-RU" sz="1400" dirty="0" err="1" smtClean="0"/>
              <a:t>западнизация</a:t>
            </a:r>
            <a:r>
              <a:rPr lang="ru-RU" sz="1400" dirty="0" smtClean="0"/>
              <a:t>)</a:t>
            </a:r>
          </a:p>
        </p:txBody>
      </p:sp>
      <p:cxnSp>
        <p:nvCxnSpPr>
          <p:cNvPr id="434" name="Прямая со стрелкой 433"/>
          <p:cNvCxnSpPr>
            <a:stCxn id="351" idx="2"/>
            <a:endCxn id="433" idx="0"/>
          </p:cNvCxnSpPr>
          <p:nvPr/>
        </p:nvCxnSpPr>
        <p:spPr>
          <a:xfrm>
            <a:off x="40909974" y="7978545"/>
            <a:ext cx="31646" cy="35591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43526474" y="13059836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37" name="Прямоугольник 436"/>
          <p:cNvSpPr/>
          <p:nvPr/>
        </p:nvSpPr>
        <p:spPr>
          <a:xfrm>
            <a:off x="42473306" y="13059682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38" name="Прямоугольник 437"/>
          <p:cNvSpPr/>
          <p:nvPr/>
        </p:nvSpPr>
        <p:spPr>
          <a:xfrm>
            <a:off x="42468515" y="1306093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Стимулирование местного бизнеса</a:t>
            </a:r>
          </a:p>
        </p:txBody>
      </p:sp>
      <p:cxnSp>
        <p:nvCxnSpPr>
          <p:cNvPr id="439" name="Соединительная линия уступом 438"/>
          <p:cNvCxnSpPr>
            <a:stCxn id="372" idx="2"/>
            <a:endCxn id="424" idx="0"/>
          </p:cNvCxnSpPr>
          <p:nvPr/>
        </p:nvCxnSpPr>
        <p:spPr>
          <a:xfrm rot="5400000">
            <a:off x="42641443" y="9112870"/>
            <a:ext cx="461813" cy="13082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Соединительная линия уступом 439"/>
          <p:cNvCxnSpPr>
            <a:stCxn id="372" idx="2"/>
            <a:endCxn id="425" idx="0"/>
          </p:cNvCxnSpPr>
          <p:nvPr/>
        </p:nvCxnSpPr>
        <p:spPr>
          <a:xfrm rot="16200000" flipH="1">
            <a:off x="43971985" y="9090577"/>
            <a:ext cx="461607" cy="1352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Соединительная линия уступом 440"/>
          <p:cNvCxnSpPr>
            <a:stCxn id="424" idx="2"/>
            <a:endCxn id="433" idx="0"/>
          </p:cNvCxnSpPr>
          <p:nvPr/>
        </p:nvCxnSpPr>
        <p:spPr>
          <a:xfrm rot="5400000">
            <a:off x="41350017" y="10669505"/>
            <a:ext cx="459810" cy="1276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Прямая со стрелкой 443"/>
          <p:cNvCxnSpPr>
            <a:stCxn id="432" idx="2"/>
            <a:endCxn id="438" idx="0"/>
          </p:cNvCxnSpPr>
          <p:nvPr/>
        </p:nvCxnSpPr>
        <p:spPr>
          <a:xfrm flipH="1">
            <a:off x="43526474" y="12615919"/>
            <a:ext cx="1" cy="445016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Прямоугольник 444"/>
          <p:cNvSpPr/>
          <p:nvPr/>
        </p:nvSpPr>
        <p:spPr>
          <a:xfrm>
            <a:off x="37399717" y="13045016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военных с запада для обучения солдат</a:t>
            </a:r>
          </a:p>
        </p:txBody>
      </p:sp>
      <p:cxnSp>
        <p:nvCxnSpPr>
          <p:cNvPr id="449" name="Соединительная линия уступом 448"/>
          <p:cNvCxnSpPr>
            <a:stCxn id="433" idx="2"/>
            <a:endCxn id="445" idx="0"/>
          </p:cNvCxnSpPr>
          <p:nvPr/>
        </p:nvCxnSpPr>
        <p:spPr>
          <a:xfrm rot="5400000">
            <a:off x="39485996" y="11589392"/>
            <a:ext cx="427304" cy="24839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Прямая соединительная линия 449"/>
          <p:cNvCxnSpPr>
            <a:stCxn id="424" idx="3"/>
            <a:endCxn id="425" idx="1"/>
          </p:cNvCxnSpPr>
          <p:nvPr/>
        </p:nvCxnSpPr>
        <p:spPr>
          <a:xfrm flipV="1">
            <a:off x="43276183" y="10537696"/>
            <a:ext cx="544961" cy="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Прямоугольник 458"/>
          <p:cNvSpPr/>
          <p:nvPr/>
        </p:nvSpPr>
        <p:spPr>
          <a:xfrm rot="5400000">
            <a:off x="45633326" y="10301639"/>
            <a:ext cx="1080000" cy="472527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smtClean="0"/>
              <a:t>Фан Ноли</a:t>
            </a:r>
            <a:endParaRPr lang="ru-RU" sz="1600" b="1" spc="300" dirty="0"/>
          </a:p>
        </p:txBody>
      </p:sp>
      <p:sp>
        <p:nvSpPr>
          <p:cNvPr id="426" name="Прямоугольник 425"/>
          <p:cNvSpPr/>
          <p:nvPr/>
        </p:nvSpPr>
        <p:spPr>
          <a:xfrm>
            <a:off x="45126275" y="115136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Применить конституцию 1928 к власти короля</a:t>
            </a:r>
          </a:p>
        </p:txBody>
      </p:sp>
      <p:cxnSp>
        <p:nvCxnSpPr>
          <p:cNvPr id="427" name="Соединительная линия уступом 426"/>
          <p:cNvCxnSpPr>
            <a:stCxn id="425" idx="2"/>
            <a:endCxn id="426" idx="0"/>
          </p:cNvCxnSpPr>
          <p:nvPr/>
        </p:nvCxnSpPr>
        <p:spPr>
          <a:xfrm rot="16200000" flipH="1">
            <a:off x="45313680" y="10643118"/>
            <a:ext cx="435977" cy="1305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21112550" y="84700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Поддержать валюту страны золотом и драгоценностями </a:t>
            </a:r>
            <a:r>
              <a:rPr lang="ru-RU" sz="1200" dirty="0" smtClean="0"/>
              <a:t>(-НД «Экономический кризис», только не зависим от </a:t>
            </a:r>
            <a:r>
              <a:rPr lang="ru-RU" sz="1200" dirty="0" err="1" smtClean="0"/>
              <a:t>италии</a:t>
            </a:r>
            <a:r>
              <a:rPr lang="ru-RU" sz="1200" dirty="0" smtClean="0"/>
              <a:t>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16079569" y="9984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филиалов Албанского Красного Креста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16085472" y="115139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Организация полевых больниц на фронте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16076928" y="8469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Запретить ношение </a:t>
            </a:r>
            <a:r>
              <a:rPr lang="ru-RU" sz="1400" dirty="0" err="1" smtClean="0"/>
              <a:t>Хиджабов</a:t>
            </a:r>
            <a:endParaRPr lang="ru-RU" sz="1400" dirty="0" smtClean="0"/>
          </a:p>
        </p:txBody>
      </p:sp>
      <p:sp>
        <p:nvSpPr>
          <p:cNvPr id="465" name="Прямоугольник 464"/>
          <p:cNvSpPr/>
          <p:nvPr/>
        </p:nvSpPr>
        <p:spPr>
          <a:xfrm>
            <a:off x="23597061" y="99846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</a:t>
            </a:r>
            <a:r>
              <a:rPr lang="en-US" sz="1400" dirty="0"/>
              <a:t>Radio </a:t>
            </a:r>
            <a:r>
              <a:rPr lang="en-US" sz="1400" dirty="0" err="1"/>
              <a:t>Shqiptar</a:t>
            </a:r>
            <a:endParaRPr lang="ru-RU" sz="1400" dirty="0" smtClean="0"/>
          </a:p>
        </p:txBody>
      </p:sp>
      <p:sp>
        <p:nvSpPr>
          <p:cNvPr id="466" name="Прямоугольник 465"/>
          <p:cNvSpPr/>
          <p:nvPr/>
        </p:nvSpPr>
        <p:spPr>
          <a:xfrm>
            <a:off x="18576163" y="998440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контроль над сахарной монополией</a:t>
            </a:r>
          </a:p>
        </p:txBody>
      </p:sp>
      <p:sp>
        <p:nvSpPr>
          <p:cNvPr id="467" name="Прямоугольник 466"/>
          <p:cNvSpPr/>
          <p:nvPr/>
        </p:nvSpPr>
        <p:spPr>
          <a:xfrm>
            <a:off x="21114038" y="9984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контроль над телеграфной и электрической монополией</a:t>
            </a:r>
          </a:p>
        </p:txBody>
      </p:sp>
      <p:sp>
        <p:nvSpPr>
          <p:cNvPr id="468" name="Прямоугольник 467"/>
          <p:cNvSpPr/>
          <p:nvPr/>
        </p:nvSpPr>
        <p:spPr>
          <a:xfrm>
            <a:off x="23595045" y="84700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Продолжить поддержку Албанского национального банка в Италии</a:t>
            </a:r>
          </a:p>
        </p:txBody>
      </p:sp>
      <p:cxnSp>
        <p:nvCxnSpPr>
          <p:cNvPr id="469" name="Прямая соединительная линия 468"/>
          <p:cNvCxnSpPr>
            <a:stCxn id="435" idx="3"/>
            <a:endCxn id="468" idx="1"/>
          </p:cNvCxnSpPr>
          <p:nvPr/>
        </p:nvCxnSpPr>
        <p:spPr>
          <a:xfrm>
            <a:off x="23228468" y="9010000"/>
            <a:ext cx="3665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Соединительная линия уступом 483"/>
          <p:cNvCxnSpPr>
            <a:stCxn id="435" idx="2"/>
            <a:endCxn id="465" idx="0"/>
          </p:cNvCxnSpPr>
          <p:nvPr/>
        </p:nvCxnSpPr>
        <p:spPr>
          <a:xfrm rot="16200000" flipH="1">
            <a:off x="23195453" y="8525055"/>
            <a:ext cx="434623" cy="24845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Соединительная линия уступом 486"/>
          <p:cNvCxnSpPr>
            <a:stCxn id="468" idx="2"/>
            <a:endCxn id="465" idx="0"/>
          </p:cNvCxnSpPr>
          <p:nvPr/>
        </p:nvCxnSpPr>
        <p:spPr>
          <a:xfrm rot="16200000" flipH="1">
            <a:off x="24436701" y="9766303"/>
            <a:ext cx="434623" cy="20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Соединительная линия уступом 514"/>
          <p:cNvCxnSpPr>
            <a:stCxn id="435" idx="2"/>
            <a:endCxn id="466" idx="0"/>
          </p:cNvCxnSpPr>
          <p:nvPr/>
        </p:nvCxnSpPr>
        <p:spPr>
          <a:xfrm rot="5400000">
            <a:off x="20685115" y="8499008"/>
            <a:ext cx="434403" cy="25363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Прямая со стрелкой 517"/>
          <p:cNvCxnSpPr>
            <a:stCxn id="463" idx="2"/>
            <a:endCxn id="458" idx="0"/>
          </p:cNvCxnSpPr>
          <p:nvPr/>
        </p:nvCxnSpPr>
        <p:spPr>
          <a:xfrm>
            <a:off x="17134887" y="9549999"/>
            <a:ext cx="2641" cy="4340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Прямая со стрелкой 520"/>
          <p:cNvCxnSpPr>
            <a:stCxn id="458" idx="2"/>
            <a:endCxn id="460" idx="0"/>
          </p:cNvCxnSpPr>
          <p:nvPr/>
        </p:nvCxnSpPr>
        <p:spPr>
          <a:xfrm>
            <a:off x="17137528" y="11064048"/>
            <a:ext cx="5903" cy="4499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Прямая со стрелкой 526"/>
          <p:cNvCxnSpPr>
            <a:stCxn id="435" idx="2"/>
            <a:endCxn id="467" idx="0"/>
          </p:cNvCxnSpPr>
          <p:nvPr/>
        </p:nvCxnSpPr>
        <p:spPr>
          <a:xfrm>
            <a:off x="22170509" y="9550000"/>
            <a:ext cx="1488" cy="434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Прямоугольник 427"/>
          <p:cNvSpPr/>
          <p:nvPr/>
        </p:nvSpPr>
        <p:spPr>
          <a:xfrm>
            <a:off x="47701239" y="11513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церкви Албанским единством</a:t>
            </a:r>
          </a:p>
        </p:txBody>
      </p:sp>
      <p:sp>
        <p:nvSpPr>
          <p:cNvPr id="470" name="Прямоугольник 469"/>
          <p:cNvSpPr/>
          <p:nvPr/>
        </p:nvSpPr>
        <p:spPr>
          <a:xfrm>
            <a:off x="45126274" y="13058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Отмена </a:t>
            </a:r>
            <a:r>
              <a:rPr lang="ru-RU" sz="1400" dirty="0" smtClean="0"/>
              <a:t>феодализма</a:t>
            </a:r>
            <a:endParaRPr lang="ru-RU" sz="1400" dirty="0"/>
          </a:p>
        </p:txBody>
      </p:sp>
      <p:sp>
        <p:nvSpPr>
          <p:cNvPr id="471" name="Прямоугольник 470"/>
          <p:cNvSpPr/>
          <p:nvPr/>
        </p:nvSpPr>
        <p:spPr>
          <a:xfrm>
            <a:off x="47701239" y="13058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быструю модернизацию (НД на ФНП </a:t>
            </a:r>
            <a:r>
              <a:rPr lang="ru-RU" sz="1400" dirty="0" err="1"/>
              <a:t>дохера</a:t>
            </a:r>
            <a:r>
              <a:rPr lang="ru-RU" sz="1400" dirty="0"/>
              <a:t>, но даёт фабрики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43531266" y="1458992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3" name="Прямоугольник 472"/>
          <p:cNvSpPr/>
          <p:nvPr/>
        </p:nvSpPr>
        <p:spPr>
          <a:xfrm>
            <a:off x="42478098" y="14589774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4" name="Прямоугольник 473"/>
          <p:cNvSpPr/>
          <p:nvPr/>
        </p:nvSpPr>
        <p:spPr>
          <a:xfrm>
            <a:off x="42473307" y="1459102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Объединить националистические партии</a:t>
            </a:r>
            <a:endParaRPr lang="ru-RU" sz="1400" dirty="0"/>
          </a:p>
        </p:txBody>
      </p:sp>
      <p:sp>
        <p:nvSpPr>
          <p:cNvPr id="475" name="Прямоугольник 474"/>
          <p:cNvSpPr/>
          <p:nvPr/>
        </p:nvSpPr>
        <p:spPr>
          <a:xfrm>
            <a:off x="47699857" y="145748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Минимизировать бюрократический аппарат</a:t>
            </a:r>
          </a:p>
        </p:txBody>
      </p:sp>
      <p:sp>
        <p:nvSpPr>
          <p:cNvPr id="476" name="Прямоугольник 475"/>
          <p:cNvSpPr/>
          <p:nvPr/>
        </p:nvSpPr>
        <p:spPr>
          <a:xfrm>
            <a:off x="19891329" y="1151398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национальный банк в Албанию</a:t>
            </a:r>
          </a:p>
        </p:txBody>
      </p:sp>
      <p:cxnSp>
        <p:nvCxnSpPr>
          <p:cNvPr id="477" name="Соединительная линия уступом 476"/>
          <p:cNvCxnSpPr>
            <a:stCxn id="467" idx="2"/>
            <a:endCxn id="476" idx="0"/>
          </p:cNvCxnSpPr>
          <p:nvPr/>
        </p:nvCxnSpPr>
        <p:spPr>
          <a:xfrm rot="5400000">
            <a:off x="21335675" y="10677662"/>
            <a:ext cx="449936" cy="12227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Соединительная линия уступом 478"/>
          <p:cNvCxnSpPr>
            <a:stCxn id="466" idx="2"/>
            <a:endCxn id="476" idx="0"/>
          </p:cNvCxnSpPr>
          <p:nvPr/>
        </p:nvCxnSpPr>
        <p:spPr>
          <a:xfrm rot="16200000" flipH="1">
            <a:off x="20066915" y="10631610"/>
            <a:ext cx="449581" cy="13151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Прямоугольник 479"/>
          <p:cNvSpPr/>
          <p:nvPr/>
        </p:nvSpPr>
        <p:spPr>
          <a:xfrm>
            <a:off x="30830949" y="9984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Цементный завод</a:t>
            </a:r>
          </a:p>
        </p:txBody>
      </p:sp>
      <p:sp>
        <p:nvSpPr>
          <p:cNvPr id="481" name="Прямоугольник 480"/>
          <p:cNvSpPr/>
          <p:nvPr/>
        </p:nvSpPr>
        <p:spPr>
          <a:xfrm>
            <a:off x="29593858" y="1153773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Сигаретные фабрики</a:t>
            </a:r>
          </a:p>
        </p:txBody>
      </p:sp>
      <p:sp>
        <p:nvSpPr>
          <p:cNvPr id="482" name="Прямоугольник 481"/>
          <p:cNvSpPr/>
          <p:nvPr/>
        </p:nvSpPr>
        <p:spPr>
          <a:xfrm>
            <a:off x="25927057" y="69073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восстановление из кризиса</a:t>
            </a:r>
          </a:p>
        </p:txBody>
      </p:sp>
      <p:sp>
        <p:nvSpPr>
          <p:cNvPr id="483" name="Прямоугольник 482"/>
          <p:cNvSpPr/>
          <p:nvPr/>
        </p:nvSpPr>
        <p:spPr>
          <a:xfrm>
            <a:off x="27181240" y="11534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пищевую промышленность</a:t>
            </a:r>
          </a:p>
        </p:txBody>
      </p:sp>
      <p:sp>
        <p:nvSpPr>
          <p:cNvPr id="485" name="Прямоугольник 484"/>
          <p:cNvSpPr/>
          <p:nvPr/>
        </p:nvSpPr>
        <p:spPr>
          <a:xfrm>
            <a:off x="28356768" y="84563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Проинвестировать</a:t>
            </a:r>
            <a:r>
              <a:rPr lang="ru-RU" sz="1400" dirty="0" smtClean="0"/>
              <a:t> строительную отрасль</a:t>
            </a:r>
          </a:p>
        </p:txBody>
      </p:sp>
      <p:sp>
        <p:nvSpPr>
          <p:cNvPr id="486" name="Прямоугольник 485"/>
          <p:cNvSpPr/>
          <p:nvPr/>
        </p:nvSpPr>
        <p:spPr>
          <a:xfrm>
            <a:off x="25937310" y="99836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Закончить строительство национальной дорожной сети</a:t>
            </a:r>
          </a:p>
        </p:txBody>
      </p:sp>
      <p:sp>
        <p:nvSpPr>
          <p:cNvPr id="488" name="Прямоугольник 487"/>
          <p:cNvSpPr/>
          <p:nvPr/>
        </p:nvSpPr>
        <p:spPr>
          <a:xfrm>
            <a:off x="13254066" y="9984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порта </a:t>
            </a:r>
            <a:r>
              <a:rPr lang="ru-RU" sz="1400" dirty="0" err="1" smtClean="0"/>
              <a:t>Дуррес</a:t>
            </a:r>
            <a:endParaRPr lang="ru-RU" sz="1400" dirty="0" smtClean="0"/>
          </a:p>
        </p:txBody>
      </p:sp>
      <p:sp>
        <p:nvSpPr>
          <p:cNvPr id="489" name="Прямоугольник 488"/>
          <p:cNvSpPr/>
          <p:nvPr/>
        </p:nvSpPr>
        <p:spPr>
          <a:xfrm>
            <a:off x="28356768" y="9984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оросительных каналов</a:t>
            </a:r>
          </a:p>
        </p:txBody>
      </p:sp>
      <p:sp>
        <p:nvSpPr>
          <p:cNvPr id="491" name="Прямоугольник 490"/>
          <p:cNvSpPr/>
          <p:nvPr/>
        </p:nvSpPr>
        <p:spPr>
          <a:xfrm>
            <a:off x="25933803" y="84700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вечерних школ</a:t>
            </a:r>
          </a:p>
        </p:txBody>
      </p:sp>
      <p:cxnSp>
        <p:nvCxnSpPr>
          <p:cNvPr id="493" name="Прямая со стрелкой 492"/>
          <p:cNvCxnSpPr>
            <a:stCxn id="213" idx="2"/>
            <a:endCxn id="482" idx="0"/>
          </p:cNvCxnSpPr>
          <p:nvPr/>
        </p:nvCxnSpPr>
        <p:spPr>
          <a:xfrm flipH="1">
            <a:off x="26985016" y="4405028"/>
            <a:ext cx="1384" cy="2502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Соединительная линия уступом 494"/>
          <p:cNvCxnSpPr>
            <a:stCxn id="482" idx="2"/>
            <a:endCxn id="463" idx="0"/>
          </p:cNvCxnSpPr>
          <p:nvPr/>
        </p:nvCxnSpPr>
        <p:spPr>
          <a:xfrm rot="5400000">
            <a:off x="21818617" y="3303599"/>
            <a:ext cx="482671" cy="98501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Соединительная линия уступом 495"/>
          <p:cNvCxnSpPr>
            <a:stCxn id="482" idx="2"/>
            <a:endCxn id="256" idx="0"/>
          </p:cNvCxnSpPr>
          <p:nvPr/>
        </p:nvCxnSpPr>
        <p:spPr>
          <a:xfrm rot="5400000">
            <a:off x="23071095" y="4556079"/>
            <a:ext cx="482673" cy="73451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482" idx="2"/>
            <a:endCxn id="435" idx="0"/>
          </p:cNvCxnSpPr>
          <p:nvPr/>
        </p:nvCxnSpPr>
        <p:spPr>
          <a:xfrm rot="5400000">
            <a:off x="24336427" y="5821411"/>
            <a:ext cx="482672" cy="4814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Соединительная линия уступом 499"/>
          <p:cNvCxnSpPr>
            <a:stCxn id="482" idx="2"/>
            <a:endCxn id="468" idx="0"/>
          </p:cNvCxnSpPr>
          <p:nvPr/>
        </p:nvCxnSpPr>
        <p:spPr>
          <a:xfrm rot="5400000">
            <a:off x="25577674" y="7062658"/>
            <a:ext cx="482672" cy="23320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500"/>
          <p:cNvCxnSpPr>
            <a:stCxn id="482" idx="2"/>
            <a:endCxn id="485" idx="0"/>
          </p:cNvCxnSpPr>
          <p:nvPr/>
        </p:nvCxnSpPr>
        <p:spPr>
          <a:xfrm rot="16200000" flipH="1">
            <a:off x="27965359" y="7006984"/>
            <a:ext cx="469025" cy="24297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Прямая со стрелкой 501"/>
          <p:cNvCxnSpPr>
            <a:stCxn id="482" idx="2"/>
            <a:endCxn id="491" idx="0"/>
          </p:cNvCxnSpPr>
          <p:nvPr/>
        </p:nvCxnSpPr>
        <p:spPr>
          <a:xfrm>
            <a:off x="26985016" y="7987328"/>
            <a:ext cx="6746" cy="4826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Прямая со стрелкой 503"/>
          <p:cNvCxnSpPr>
            <a:stCxn id="491" idx="2"/>
            <a:endCxn id="486" idx="0"/>
          </p:cNvCxnSpPr>
          <p:nvPr/>
        </p:nvCxnSpPr>
        <p:spPr>
          <a:xfrm>
            <a:off x="26991762" y="9550000"/>
            <a:ext cx="3507" cy="4336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85" idx="2"/>
            <a:endCxn id="480" idx="0"/>
          </p:cNvCxnSpPr>
          <p:nvPr/>
        </p:nvCxnSpPr>
        <p:spPr>
          <a:xfrm rot="16200000" flipH="1">
            <a:off x="30427970" y="8523109"/>
            <a:ext cx="447695" cy="24741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Прямая со стрелкой 509"/>
          <p:cNvCxnSpPr>
            <a:stCxn id="485" idx="2"/>
            <a:endCxn id="489" idx="0"/>
          </p:cNvCxnSpPr>
          <p:nvPr/>
        </p:nvCxnSpPr>
        <p:spPr>
          <a:xfrm>
            <a:off x="29414727" y="9536353"/>
            <a:ext cx="0" cy="4476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510"/>
          <p:cNvCxnSpPr>
            <a:stCxn id="465" idx="2"/>
            <a:endCxn id="305" idx="0"/>
          </p:cNvCxnSpPr>
          <p:nvPr/>
        </p:nvCxnSpPr>
        <p:spPr>
          <a:xfrm rot="16200000" flipH="1">
            <a:off x="25013897" y="10705745"/>
            <a:ext cx="448916" cy="1166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Соединительная линия уступом 512"/>
          <p:cNvCxnSpPr>
            <a:stCxn id="486" idx="2"/>
            <a:endCxn id="305" idx="0"/>
          </p:cNvCxnSpPr>
          <p:nvPr/>
        </p:nvCxnSpPr>
        <p:spPr>
          <a:xfrm rot="5400000">
            <a:off x="26183548" y="10701817"/>
            <a:ext cx="449865" cy="11735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89" idx="2"/>
            <a:endCxn id="481" idx="0"/>
          </p:cNvCxnSpPr>
          <p:nvPr/>
        </p:nvCxnSpPr>
        <p:spPr>
          <a:xfrm rot="16200000" flipH="1">
            <a:off x="29796429" y="10682346"/>
            <a:ext cx="473687" cy="12370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489" idx="2"/>
            <a:endCxn id="483" idx="0"/>
          </p:cNvCxnSpPr>
          <p:nvPr/>
        </p:nvCxnSpPr>
        <p:spPr>
          <a:xfrm rot="5400000">
            <a:off x="28591585" y="10711662"/>
            <a:ext cx="470757" cy="1175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0" idx="2"/>
            <a:endCxn id="481" idx="0"/>
          </p:cNvCxnSpPr>
          <p:nvPr/>
        </p:nvCxnSpPr>
        <p:spPr>
          <a:xfrm rot="5400000">
            <a:off x="31033520" y="10682346"/>
            <a:ext cx="473687" cy="12370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425" idx="2"/>
            <a:endCxn id="428" idx="0"/>
          </p:cNvCxnSpPr>
          <p:nvPr/>
        </p:nvCxnSpPr>
        <p:spPr>
          <a:xfrm rot="16200000" flipH="1">
            <a:off x="46601006" y="9355792"/>
            <a:ext cx="436289" cy="38800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Прямая со стрелкой 519"/>
          <p:cNvCxnSpPr>
            <a:stCxn id="438" idx="2"/>
            <a:endCxn id="474" idx="0"/>
          </p:cNvCxnSpPr>
          <p:nvPr/>
        </p:nvCxnSpPr>
        <p:spPr>
          <a:xfrm>
            <a:off x="43526474" y="14140935"/>
            <a:ext cx="4792" cy="450092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Соединительная линия уступом 521"/>
          <p:cNvCxnSpPr>
            <a:stCxn id="426" idx="2"/>
            <a:endCxn id="471" idx="0"/>
          </p:cNvCxnSpPr>
          <p:nvPr/>
        </p:nvCxnSpPr>
        <p:spPr>
          <a:xfrm rot="16200000" flipH="1">
            <a:off x="47239221" y="11538686"/>
            <a:ext cx="464990" cy="25749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 стрелкой 522"/>
          <p:cNvCxnSpPr>
            <a:stCxn id="426" idx="2"/>
            <a:endCxn id="470" idx="0"/>
          </p:cNvCxnSpPr>
          <p:nvPr/>
        </p:nvCxnSpPr>
        <p:spPr>
          <a:xfrm flipH="1">
            <a:off x="46184233" y="12593673"/>
            <a:ext cx="1" cy="46499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единительная линия 525"/>
          <p:cNvCxnSpPr>
            <a:stCxn id="242" idx="3"/>
            <a:endCxn id="581" idx="1"/>
          </p:cNvCxnSpPr>
          <p:nvPr/>
        </p:nvCxnSpPr>
        <p:spPr>
          <a:xfrm flipV="1">
            <a:off x="44582789" y="18056249"/>
            <a:ext cx="536342" cy="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Прямоугольник 537"/>
          <p:cNvSpPr/>
          <p:nvPr/>
        </p:nvSpPr>
        <p:spPr>
          <a:xfrm>
            <a:off x="13254741" y="84563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Королевский флот Албании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13254066" y="1151398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в</a:t>
            </a:r>
            <a:r>
              <a:rPr lang="ru-RU" sz="1400" dirty="0" smtClean="0"/>
              <a:t>ерфи в </a:t>
            </a:r>
            <a:r>
              <a:rPr lang="ru-RU" sz="1400" dirty="0" err="1" smtClean="0"/>
              <a:t>Дурресе</a:t>
            </a:r>
            <a:endParaRPr lang="ru-RU" sz="1400" dirty="0" smtClean="0"/>
          </a:p>
        </p:txBody>
      </p:sp>
      <p:cxnSp>
        <p:nvCxnSpPr>
          <p:cNvPr id="540" name="Прямая со стрелкой 539"/>
          <p:cNvCxnSpPr>
            <a:stCxn id="538" idx="2"/>
            <a:endCxn id="488" idx="0"/>
          </p:cNvCxnSpPr>
          <p:nvPr/>
        </p:nvCxnSpPr>
        <p:spPr>
          <a:xfrm flipH="1">
            <a:off x="14312025" y="9536353"/>
            <a:ext cx="675" cy="4476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88" idx="2"/>
            <a:endCxn id="539" idx="0"/>
          </p:cNvCxnSpPr>
          <p:nvPr/>
        </p:nvCxnSpPr>
        <p:spPr>
          <a:xfrm>
            <a:off x="14312025" y="11064047"/>
            <a:ext cx="0" cy="4499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546"/>
          <p:cNvCxnSpPr>
            <a:stCxn id="482" idx="2"/>
            <a:endCxn id="538" idx="0"/>
          </p:cNvCxnSpPr>
          <p:nvPr/>
        </p:nvCxnSpPr>
        <p:spPr>
          <a:xfrm rot="5400000">
            <a:off x="20414346" y="1885682"/>
            <a:ext cx="469025" cy="126723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Прямоугольник 549"/>
          <p:cNvSpPr/>
          <p:nvPr/>
        </p:nvSpPr>
        <p:spPr>
          <a:xfrm>
            <a:off x="37394925" y="115278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резервные батальоны горцев на службу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6103425" y="844593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Королевская Албанская армия</a:t>
            </a:r>
          </a:p>
        </p:txBody>
      </p:sp>
      <p:cxnSp>
        <p:nvCxnSpPr>
          <p:cNvPr id="577" name="Соединительная линия уступом 576"/>
          <p:cNvCxnSpPr>
            <a:stCxn id="551" idx="2"/>
            <a:endCxn id="289" idx="0"/>
          </p:cNvCxnSpPr>
          <p:nvPr/>
        </p:nvCxnSpPr>
        <p:spPr>
          <a:xfrm rot="16200000" flipH="1">
            <a:off x="38194839" y="8492482"/>
            <a:ext cx="458109" cy="25250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482" idx="2"/>
            <a:endCxn id="551" idx="0"/>
          </p:cNvCxnSpPr>
          <p:nvPr/>
        </p:nvCxnSpPr>
        <p:spPr>
          <a:xfrm rot="16200000" flipH="1">
            <a:off x="31843896" y="3128448"/>
            <a:ext cx="458609" cy="101763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Прямая со стрелкой 617"/>
          <p:cNvCxnSpPr>
            <a:stCxn id="209" idx="2"/>
            <a:endCxn id="232" idx="0"/>
          </p:cNvCxnSpPr>
          <p:nvPr/>
        </p:nvCxnSpPr>
        <p:spPr>
          <a:xfrm>
            <a:off x="33267332" y="17129208"/>
            <a:ext cx="0" cy="3966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36103425" y="236884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колониальную империю!</a:t>
            </a:r>
          </a:p>
        </p:txBody>
      </p:sp>
      <p:sp>
        <p:nvSpPr>
          <p:cNvPr id="632" name="Прямоугольник 631"/>
          <p:cNvSpPr/>
          <p:nvPr/>
        </p:nvSpPr>
        <p:spPr>
          <a:xfrm>
            <a:off x="38623468" y="236884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Истребить фашизм!</a:t>
            </a:r>
          </a:p>
        </p:txBody>
      </p:sp>
      <p:sp>
        <p:nvSpPr>
          <p:cNvPr id="633" name="Прямоугольник 632"/>
          <p:cNvSpPr/>
          <p:nvPr/>
        </p:nvSpPr>
        <p:spPr>
          <a:xfrm>
            <a:off x="41080560" y="236884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Коммунизм – враг республики и короля!</a:t>
            </a:r>
          </a:p>
        </p:txBody>
      </p:sp>
      <p:cxnSp>
        <p:nvCxnSpPr>
          <p:cNvPr id="634" name="Соединительная линия уступом 633"/>
          <p:cNvCxnSpPr>
            <a:stCxn id="172" idx="2"/>
            <a:endCxn id="631" idx="0"/>
          </p:cNvCxnSpPr>
          <p:nvPr/>
        </p:nvCxnSpPr>
        <p:spPr>
          <a:xfrm rot="5400000">
            <a:off x="37523699" y="22790790"/>
            <a:ext cx="535392" cy="1260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Соединительная линия уступом 636"/>
          <p:cNvCxnSpPr>
            <a:stCxn id="172" idx="2"/>
            <a:endCxn id="632" idx="0"/>
          </p:cNvCxnSpPr>
          <p:nvPr/>
        </p:nvCxnSpPr>
        <p:spPr>
          <a:xfrm rot="16200000" flipH="1">
            <a:off x="38783720" y="22790790"/>
            <a:ext cx="535392" cy="1260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Соединительная линия уступом 639"/>
          <p:cNvCxnSpPr>
            <a:stCxn id="172" idx="2"/>
            <a:endCxn id="633" idx="0"/>
          </p:cNvCxnSpPr>
          <p:nvPr/>
        </p:nvCxnSpPr>
        <p:spPr>
          <a:xfrm rot="16200000" flipH="1">
            <a:off x="40012266" y="21562244"/>
            <a:ext cx="535392" cy="37171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Соединительная линия уступом 642"/>
          <p:cNvCxnSpPr>
            <a:stCxn id="181" idx="2"/>
            <a:endCxn id="631" idx="0"/>
          </p:cNvCxnSpPr>
          <p:nvPr/>
        </p:nvCxnSpPr>
        <p:spPr>
          <a:xfrm rot="5400000">
            <a:off x="38769181" y="21545308"/>
            <a:ext cx="535393" cy="37509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645"/>
          <p:cNvCxnSpPr>
            <a:stCxn id="181" idx="2"/>
            <a:endCxn id="632" idx="0"/>
          </p:cNvCxnSpPr>
          <p:nvPr/>
        </p:nvCxnSpPr>
        <p:spPr>
          <a:xfrm rot="5400000">
            <a:off x="40029202" y="22805329"/>
            <a:ext cx="535393" cy="12309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Соединительная линия уступом 648"/>
          <p:cNvCxnSpPr>
            <a:stCxn id="181" idx="2"/>
            <a:endCxn id="633" idx="0"/>
          </p:cNvCxnSpPr>
          <p:nvPr/>
        </p:nvCxnSpPr>
        <p:spPr>
          <a:xfrm rot="16200000" flipH="1">
            <a:off x="41257748" y="22807725"/>
            <a:ext cx="535393" cy="12261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Прямая соединительная линия 651"/>
          <p:cNvCxnSpPr>
            <a:stCxn id="631" idx="3"/>
            <a:endCxn id="632" idx="1"/>
          </p:cNvCxnSpPr>
          <p:nvPr/>
        </p:nvCxnSpPr>
        <p:spPr>
          <a:xfrm>
            <a:off x="38219343" y="24228497"/>
            <a:ext cx="404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единительная линия 654"/>
          <p:cNvCxnSpPr>
            <a:stCxn id="632" idx="3"/>
            <a:endCxn id="633" idx="1"/>
          </p:cNvCxnSpPr>
          <p:nvPr/>
        </p:nvCxnSpPr>
        <p:spPr>
          <a:xfrm>
            <a:off x="40739386" y="24228497"/>
            <a:ext cx="3411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Прямоугольник 725"/>
          <p:cNvSpPr/>
          <p:nvPr/>
        </p:nvSpPr>
        <p:spPr>
          <a:xfrm>
            <a:off x="30830949" y="84443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Заводы по Итальянскому образцу</a:t>
            </a:r>
            <a:endParaRPr lang="ru-RU" sz="1400" dirty="0"/>
          </a:p>
        </p:txBody>
      </p:sp>
      <p:cxnSp>
        <p:nvCxnSpPr>
          <p:cNvPr id="727" name="Соединительная линия уступом 726"/>
          <p:cNvCxnSpPr>
            <a:stCxn id="482" idx="2"/>
            <a:endCxn id="726" idx="0"/>
          </p:cNvCxnSpPr>
          <p:nvPr/>
        </p:nvCxnSpPr>
        <p:spPr>
          <a:xfrm rot="16200000" flipH="1">
            <a:off x="29208466" y="5763878"/>
            <a:ext cx="456993" cy="49038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551" idx="2"/>
            <a:endCxn id="311" idx="0"/>
          </p:cNvCxnSpPr>
          <p:nvPr/>
        </p:nvCxnSpPr>
        <p:spPr>
          <a:xfrm rot="16200000" flipH="1">
            <a:off x="36934816" y="9752504"/>
            <a:ext cx="458110" cy="49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2393196" y="11516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Собственные военные заводы</a:t>
            </a:r>
          </a:p>
        </p:txBody>
      </p:sp>
      <p:sp>
        <p:nvSpPr>
          <p:cNvPr id="741" name="Прямоугольник 740"/>
          <p:cNvSpPr/>
          <p:nvPr/>
        </p:nvSpPr>
        <p:spPr>
          <a:xfrm>
            <a:off x="33543087" y="844593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</a:t>
            </a:r>
            <a:r>
              <a:rPr lang="ru-RU" sz="1400" dirty="0" smtClean="0"/>
              <a:t>порты</a:t>
            </a:r>
            <a:endParaRPr lang="ru-RU" sz="1400" dirty="0"/>
          </a:p>
        </p:txBody>
      </p:sp>
      <p:cxnSp>
        <p:nvCxnSpPr>
          <p:cNvPr id="742" name="Соединительная линия уступом 741"/>
          <p:cNvCxnSpPr>
            <a:stCxn id="482" idx="2"/>
            <a:endCxn id="741" idx="0"/>
          </p:cNvCxnSpPr>
          <p:nvPr/>
        </p:nvCxnSpPr>
        <p:spPr>
          <a:xfrm rot="16200000" flipH="1">
            <a:off x="30563727" y="4408617"/>
            <a:ext cx="458609" cy="76160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Соединительная линия уступом 744"/>
          <p:cNvCxnSpPr>
            <a:stCxn id="465" idx="2"/>
            <a:endCxn id="736" idx="0"/>
          </p:cNvCxnSpPr>
          <p:nvPr/>
        </p:nvCxnSpPr>
        <p:spPr>
          <a:xfrm rot="5400000">
            <a:off x="23827165" y="10688614"/>
            <a:ext cx="451847" cy="12038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Соединительная линия уступом 747"/>
          <p:cNvCxnSpPr>
            <a:stCxn id="467" idx="2"/>
            <a:endCxn id="736" idx="0"/>
          </p:cNvCxnSpPr>
          <p:nvPr/>
        </p:nvCxnSpPr>
        <p:spPr>
          <a:xfrm rot="16200000" flipH="1">
            <a:off x="22585365" y="10650680"/>
            <a:ext cx="452422" cy="12791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2" name="Прямоугольник 751"/>
          <p:cNvSpPr/>
          <p:nvPr/>
        </p:nvSpPr>
        <p:spPr>
          <a:xfrm>
            <a:off x="38623468" y="844223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Смерть, или бесчестье! (+к атаке и защите против </a:t>
            </a:r>
            <a:r>
              <a:rPr lang="ru-RU" sz="1400" dirty="0" err="1" smtClean="0"/>
              <a:t>итала</a:t>
            </a:r>
            <a:r>
              <a:rPr lang="ru-RU" sz="1400" dirty="0" smtClean="0"/>
              <a:t>)</a:t>
            </a:r>
          </a:p>
        </p:txBody>
      </p:sp>
      <p:cxnSp>
        <p:nvCxnSpPr>
          <p:cNvPr id="753" name="Соединительная линия уступом 752"/>
          <p:cNvCxnSpPr>
            <a:stCxn id="482" idx="2"/>
            <a:endCxn id="752" idx="0"/>
          </p:cNvCxnSpPr>
          <p:nvPr/>
        </p:nvCxnSpPr>
        <p:spPr>
          <a:xfrm rot="16200000" flipH="1">
            <a:off x="33105768" y="1866575"/>
            <a:ext cx="454907" cy="126964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Соединительная линия уступом 755"/>
          <p:cNvCxnSpPr>
            <a:stCxn id="209" idx="2"/>
            <a:endCxn id="241" idx="0"/>
          </p:cNvCxnSpPr>
          <p:nvPr/>
        </p:nvCxnSpPr>
        <p:spPr>
          <a:xfrm rot="16200000" flipH="1">
            <a:off x="34400400" y="15996140"/>
            <a:ext cx="395263" cy="26613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Соединительная линия уступом 758"/>
          <p:cNvCxnSpPr>
            <a:stCxn id="209" idx="2"/>
            <a:endCxn id="242" idx="0"/>
          </p:cNvCxnSpPr>
          <p:nvPr/>
        </p:nvCxnSpPr>
        <p:spPr>
          <a:xfrm rot="16200000" flipH="1">
            <a:off x="38201095" y="12195445"/>
            <a:ext cx="389973" cy="102574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Прямоугольник 775"/>
          <p:cNvSpPr/>
          <p:nvPr/>
        </p:nvSpPr>
        <p:spPr>
          <a:xfrm>
            <a:off x="47699857" y="160458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Укрепить связи с греческой православной церковью</a:t>
            </a:r>
            <a:endParaRPr lang="ru-RU" sz="1400" dirty="0"/>
          </a:p>
        </p:txBody>
      </p:sp>
      <p:sp>
        <p:nvSpPr>
          <p:cNvPr id="783" name="Прямоугольник 782"/>
          <p:cNvSpPr/>
          <p:nvPr/>
        </p:nvSpPr>
        <p:spPr>
          <a:xfrm>
            <a:off x="43535015" y="1604931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84" name="Прямоугольник 783"/>
          <p:cNvSpPr/>
          <p:nvPr/>
        </p:nvSpPr>
        <p:spPr>
          <a:xfrm>
            <a:off x="42481847" y="16049164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42477056" y="1605041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Тиранск</a:t>
            </a:r>
            <a:r>
              <a:rPr lang="ru-RU" sz="1400" dirty="0" smtClean="0"/>
              <a:t> </a:t>
            </a:r>
            <a:r>
              <a:rPr lang="ru-RU" sz="1400" dirty="0"/>
              <a:t>университет </a:t>
            </a:r>
          </a:p>
        </p:txBody>
      </p:sp>
      <p:cxnSp>
        <p:nvCxnSpPr>
          <p:cNvPr id="788" name="Прямая со стрелкой 787"/>
          <p:cNvCxnSpPr>
            <a:stCxn id="474" idx="2"/>
            <a:endCxn id="785" idx="0"/>
          </p:cNvCxnSpPr>
          <p:nvPr/>
        </p:nvCxnSpPr>
        <p:spPr>
          <a:xfrm>
            <a:off x="43531266" y="15671027"/>
            <a:ext cx="3749" cy="37939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585" idx="2"/>
            <a:endCxn id="241" idx="0"/>
          </p:cNvCxnSpPr>
          <p:nvPr/>
        </p:nvCxnSpPr>
        <p:spPr>
          <a:xfrm rot="5400000">
            <a:off x="40849702" y="12209115"/>
            <a:ext cx="394384" cy="10236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Соединительная линия уступом 452"/>
          <p:cNvCxnSpPr>
            <a:stCxn id="585" idx="2"/>
            <a:endCxn id="242" idx="0"/>
          </p:cNvCxnSpPr>
          <p:nvPr/>
        </p:nvCxnSpPr>
        <p:spPr>
          <a:xfrm rot="5400000">
            <a:off x="44650397" y="16004520"/>
            <a:ext cx="389094" cy="26402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Прямоугольник 523"/>
          <p:cNvSpPr/>
          <p:nvPr/>
        </p:nvSpPr>
        <p:spPr>
          <a:xfrm>
            <a:off x="39885935" y="13068537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абсолютизм</a:t>
            </a:r>
          </a:p>
        </p:txBody>
      </p:sp>
      <p:cxnSp>
        <p:nvCxnSpPr>
          <p:cNvPr id="525" name="Прямая со стрелкой 524"/>
          <p:cNvCxnSpPr>
            <a:stCxn id="433" idx="2"/>
            <a:endCxn id="524" idx="0"/>
          </p:cNvCxnSpPr>
          <p:nvPr/>
        </p:nvCxnSpPr>
        <p:spPr>
          <a:xfrm>
            <a:off x="40941620" y="12617712"/>
            <a:ext cx="2274" cy="4508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Прямоугольник 529"/>
          <p:cNvSpPr/>
          <p:nvPr/>
        </p:nvSpPr>
        <p:spPr>
          <a:xfrm>
            <a:off x="39888210" y="14604764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Албанский патриотизм</a:t>
            </a:r>
          </a:p>
        </p:txBody>
      </p:sp>
      <p:cxnSp>
        <p:nvCxnSpPr>
          <p:cNvPr id="531" name="Прямая со стрелкой 530"/>
          <p:cNvCxnSpPr>
            <a:stCxn id="524" idx="2"/>
            <a:endCxn id="530" idx="0"/>
          </p:cNvCxnSpPr>
          <p:nvPr/>
        </p:nvCxnSpPr>
        <p:spPr>
          <a:xfrm>
            <a:off x="40943894" y="14148537"/>
            <a:ext cx="2275" cy="456227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39890484" y="16048299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Военная мобилизация</a:t>
            </a:r>
          </a:p>
        </p:txBody>
      </p:sp>
      <p:cxnSp>
        <p:nvCxnSpPr>
          <p:cNvPr id="536" name="Прямая со стрелкой 535"/>
          <p:cNvCxnSpPr>
            <a:stCxn id="530" idx="2"/>
            <a:endCxn id="535" idx="0"/>
          </p:cNvCxnSpPr>
          <p:nvPr/>
        </p:nvCxnSpPr>
        <p:spPr>
          <a:xfrm>
            <a:off x="40946169" y="15684764"/>
            <a:ext cx="2274" cy="363535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39883661" y="17521750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Подтвердить союз с Османской империей</a:t>
            </a:r>
          </a:p>
        </p:txBody>
      </p:sp>
      <p:cxnSp>
        <p:nvCxnSpPr>
          <p:cNvPr id="452" name="Прямая соединительная линия 451"/>
          <p:cNvCxnSpPr>
            <a:stCxn id="600" idx="3"/>
            <a:endCxn id="451" idx="1"/>
          </p:cNvCxnSpPr>
          <p:nvPr/>
        </p:nvCxnSpPr>
        <p:spPr>
          <a:xfrm flipV="1">
            <a:off x="39515635" y="18061750"/>
            <a:ext cx="368026" cy="17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Прямая со стрелкой 489"/>
          <p:cNvCxnSpPr>
            <a:stCxn id="535" idx="2"/>
            <a:endCxn id="451" idx="0"/>
          </p:cNvCxnSpPr>
          <p:nvPr/>
        </p:nvCxnSpPr>
        <p:spPr>
          <a:xfrm flipH="1">
            <a:off x="40941620" y="17128299"/>
            <a:ext cx="6823" cy="393451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Прямоугольник 498"/>
          <p:cNvSpPr/>
          <p:nvPr/>
        </p:nvSpPr>
        <p:spPr>
          <a:xfrm>
            <a:off x="-9379807" y="844877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Дельвинское</a:t>
            </a:r>
            <a:r>
              <a:rPr lang="ru-RU" sz="1400" dirty="0" smtClean="0"/>
              <a:t> восстание</a:t>
            </a:r>
          </a:p>
        </p:txBody>
      </p:sp>
      <p:cxnSp>
        <p:nvCxnSpPr>
          <p:cNvPr id="464" name="Соединительная линия уступом 463"/>
          <p:cNvCxnSpPr>
            <a:stCxn id="478" idx="2"/>
            <a:endCxn id="499" idx="0"/>
          </p:cNvCxnSpPr>
          <p:nvPr/>
        </p:nvCxnSpPr>
        <p:spPr>
          <a:xfrm rot="5400000">
            <a:off x="-868103" y="-1041240"/>
            <a:ext cx="2036275" cy="16943763"/>
          </a:xfrm>
          <a:prstGeom prst="bentConnector3">
            <a:avLst>
              <a:gd name="adj1" fmla="val 1128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-9379804" y="1154388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Разрыв договорённостей с Италией</a:t>
            </a:r>
          </a:p>
        </p:txBody>
      </p:sp>
      <p:sp>
        <p:nvSpPr>
          <p:cNvPr id="509" name="Прямоугольник 508"/>
          <p:cNvSpPr/>
          <p:nvPr/>
        </p:nvSpPr>
        <p:spPr>
          <a:xfrm>
            <a:off x="-14137822" y="115651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Заручиться поддержкой  духовных лидеров</a:t>
            </a:r>
          </a:p>
        </p:txBody>
      </p:sp>
      <p:cxnSp>
        <p:nvCxnSpPr>
          <p:cNvPr id="512" name="Соединительная линия уступом 511"/>
          <p:cNvCxnSpPr>
            <a:stCxn id="499" idx="2"/>
            <a:endCxn id="607" idx="0"/>
          </p:cNvCxnSpPr>
          <p:nvPr/>
        </p:nvCxnSpPr>
        <p:spPr>
          <a:xfrm rot="16200000" flipH="1">
            <a:off x="-7445034" y="8651965"/>
            <a:ext cx="529646" cy="2283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7" idx="0"/>
          </p:cNvCxnSpPr>
          <p:nvPr/>
        </p:nvCxnSpPr>
        <p:spPr>
          <a:xfrm>
            <a:off x="-8321848" y="9528779"/>
            <a:ext cx="3" cy="2015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Прямоугольник 531"/>
          <p:cNvSpPr/>
          <p:nvPr/>
        </p:nvSpPr>
        <p:spPr>
          <a:xfrm>
            <a:off x="-17854803" y="1303391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нерегулярные племенные отряды</a:t>
            </a:r>
          </a:p>
        </p:txBody>
      </p:sp>
      <p:sp>
        <p:nvSpPr>
          <p:cNvPr id="533" name="Прямоугольник 532"/>
          <p:cNvSpPr/>
          <p:nvPr/>
        </p:nvSpPr>
        <p:spPr>
          <a:xfrm>
            <a:off x="-16660797" y="1454204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Горцы </a:t>
            </a:r>
            <a:r>
              <a:rPr lang="ru-RU" sz="1400" dirty="0" err="1" smtClean="0"/>
              <a:t>Мелесии</a:t>
            </a:r>
            <a:endParaRPr lang="ru-RU" sz="1400" dirty="0" smtClean="0"/>
          </a:p>
        </p:txBody>
      </p:sp>
      <p:sp>
        <p:nvSpPr>
          <p:cNvPr id="545" name="Прямоугольник 544"/>
          <p:cNvSpPr/>
          <p:nvPr/>
        </p:nvSpPr>
        <p:spPr>
          <a:xfrm>
            <a:off x="-15461760" y="1303391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Беса (+% защиты на </a:t>
            </a:r>
            <a:r>
              <a:rPr lang="ru-RU" sz="1400" dirty="0" err="1" smtClean="0"/>
              <a:t>нац</a:t>
            </a:r>
            <a:r>
              <a:rPr lang="ru-RU" sz="1400" dirty="0" smtClean="0"/>
              <a:t> территориях и призыв, так же возможно война с турками)</a:t>
            </a:r>
          </a:p>
        </p:txBody>
      </p:sp>
      <p:cxnSp>
        <p:nvCxnSpPr>
          <p:cNvPr id="492" name="Соединительная линия уступом 491"/>
          <p:cNvCxnSpPr>
            <a:stCxn id="485" idx="2"/>
            <a:endCxn id="486" idx="0"/>
          </p:cNvCxnSpPr>
          <p:nvPr/>
        </p:nvCxnSpPr>
        <p:spPr>
          <a:xfrm rot="5400000">
            <a:off x="27981338" y="8550284"/>
            <a:ext cx="447321" cy="24194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 стрелкой 540"/>
          <p:cNvCxnSpPr>
            <a:stCxn id="372" idx="2"/>
            <a:endCxn id="432" idx="0"/>
          </p:cNvCxnSpPr>
          <p:nvPr/>
        </p:nvCxnSpPr>
        <p:spPr>
          <a:xfrm>
            <a:off x="43526474" y="9536089"/>
            <a:ext cx="1" cy="19998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7699857" y="1751446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Грецией</a:t>
            </a:r>
          </a:p>
        </p:txBody>
      </p:sp>
      <p:sp>
        <p:nvSpPr>
          <p:cNvPr id="554" name="Прямоугольник 553"/>
          <p:cNvSpPr/>
          <p:nvPr/>
        </p:nvSpPr>
        <p:spPr>
          <a:xfrm>
            <a:off x="50191350" y="160553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</a:t>
            </a:r>
            <a:r>
              <a:rPr lang="ru-RU" sz="1400" dirty="0"/>
              <a:t>албанских </a:t>
            </a:r>
            <a:r>
              <a:rPr lang="ru-RU" sz="1400" dirty="0" smtClean="0"/>
              <a:t>беженцев(из </a:t>
            </a:r>
            <a:r>
              <a:rPr lang="ru-RU" sz="1400" dirty="0"/>
              <a:t>США и Албании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555" name="Соединительная линия уступом 554"/>
          <p:cNvCxnSpPr>
            <a:stCxn id="475" idx="2"/>
            <a:endCxn id="554" idx="0"/>
          </p:cNvCxnSpPr>
          <p:nvPr/>
        </p:nvCxnSpPr>
        <p:spPr>
          <a:xfrm rot="16200000" flipH="1">
            <a:off x="49803309" y="14609396"/>
            <a:ext cx="400507" cy="2491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Соединительная линия уступом 533"/>
          <p:cNvCxnSpPr>
            <a:stCxn id="530" idx="2"/>
            <a:endCxn id="205" idx="0"/>
          </p:cNvCxnSpPr>
          <p:nvPr/>
        </p:nvCxnSpPr>
        <p:spPr>
          <a:xfrm rot="5400000">
            <a:off x="39521462" y="14616185"/>
            <a:ext cx="356128" cy="24932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Прямоугольник 574"/>
          <p:cNvSpPr/>
          <p:nvPr/>
        </p:nvSpPr>
        <p:spPr>
          <a:xfrm>
            <a:off x="-14140539" y="1004239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Верховенство канунов</a:t>
            </a:r>
            <a:endParaRPr lang="ru-RU" sz="500" dirty="0" smtClean="0"/>
          </a:p>
        </p:txBody>
      </p:sp>
      <p:sp>
        <p:nvSpPr>
          <p:cNvPr id="578" name="Прямоугольник 577"/>
          <p:cNvSpPr/>
          <p:nvPr/>
        </p:nvSpPr>
        <p:spPr>
          <a:xfrm>
            <a:off x="50191350" y="175250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торговые отношения с США</a:t>
            </a:r>
            <a:endParaRPr lang="ru-RU" sz="1400" dirty="0"/>
          </a:p>
        </p:txBody>
      </p:sp>
      <p:sp>
        <p:nvSpPr>
          <p:cNvPr id="581" name="Прямоугольник 580"/>
          <p:cNvSpPr/>
          <p:nvPr/>
        </p:nvSpPr>
        <p:spPr>
          <a:xfrm>
            <a:off x="45119131" y="1751624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нейтралитет</a:t>
            </a:r>
          </a:p>
        </p:txBody>
      </p:sp>
      <p:cxnSp>
        <p:nvCxnSpPr>
          <p:cNvPr id="582" name="Прямая со стрелкой 581"/>
          <p:cNvCxnSpPr>
            <a:stCxn id="776" idx="2"/>
            <a:endCxn id="552" idx="0"/>
          </p:cNvCxnSpPr>
          <p:nvPr/>
        </p:nvCxnSpPr>
        <p:spPr>
          <a:xfrm>
            <a:off x="48757816" y="17125872"/>
            <a:ext cx="0" cy="388594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Прямая со стрелкой 582"/>
          <p:cNvCxnSpPr>
            <a:stCxn id="554" idx="2"/>
            <a:endCxn id="578" idx="0"/>
          </p:cNvCxnSpPr>
          <p:nvPr/>
        </p:nvCxnSpPr>
        <p:spPr>
          <a:xfrm>
            <a:off x="51249309" y="17135397"/>
            <a:ext cx="0" cy="389702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единительная линия 583"/>
          <p:cNvCxnSpPr>
            <a:stCxn id="581" idx="3"/>
            <a:endCxn id="552" idx="1"/>
          </p:cNvCxnSpPr>
          <p:nvPr/>
        </p:nvCxnSpPr>
        <p:spPr>
          <a:xfrm flipV="1">
            <a:off x="47235049" y="18054466"/>
            <a:ext cx="464808" cy="17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Прямоугольник 584"/>
          <p:cNvSpPr/>
          <p:nvPr/>
        </p:nvSpPr>
        <p:spPr>
          <a:xfrm>
            <a:off x="45107099" y="1605008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Добиться признания королевской династии в Европе</a:t>
            </a:r>
            <a:endParaRPr lang="ru-RU" sz="1400" dirty="0"/>
          </a:p>
        </p:txBody>
      </p:sp>
      <p:cxnSp>
        <p:nvCxnSpPr>
          <p:cNvPr id="586" name="Соединительная линия уступом 585"/>
          <p:cNvCxnSpPr>
            <a:stCxn id="585" idx="2"/>
            <a:endCxn id="581" idx="0"/>
          </p:cNvCxnSpPr>
          <p:nvPr/>
        </p:nvCxnSpPr>
        <p:spPr>
          <a:xfrm rot="16200000" flipH="1">
            <a:off x="45977993" y="17317152"/>
            <a:ext cx="386162" cy="120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Соединительная линия уступом 586"/>
          <p:cNvCxnSpPr>
            <a:stCxn id="475" idx="2"/>
            <a:endCxn id="585" idx="0"/>
          </p:cNvCxnSpPr>
          <p:nvPr/>
        </p:nvCxnSpPr>
        <p:spPr>
          <a:xfrm rot="5400000">
            <a:off x="47263839" y="14556109"/>
            <a:ext cx="395197" cy="2592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75" idx="2"/>
            <a:endCxn id="776" idx="0"/>
          </p:cNvCxnSpPr>
          <p:nvPr/>
        </p:nvCxnSpPr>
        <p:spPr>
          <a:xfrm>
            <a:off x="48757816" y="15654890"/>
            <a:ext cx="0" cy="390982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71" idx="2"/>
            <a:endCxn id="475" idx="0"/>
          </p:cNvCxnSpPr>
          <p:nvPr/>
        </p:nvCxnSpPr>
        <p:spPr>
          <a:xfrm flipH="1">
            <a:off x="48757816" y="14138663"/>
            <a:ext cx="1382" cy="436227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Прямоугольник 589"/>
          <p:cNvSpPr/>
          <p:nvPr/>
        </p:nvSpPr>
        <p:spPr>
          <a:xfrm>
            <a:off x="45126274" y="145996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Отстоять права рабочих</a:t>
            </a:r>
            <a:endParaRPr lang="ru-RU" sz="1400" dirty="0"/>
          </a:p>
        </p:txBody>
      </p:sp>
      <p:cxnSp>
        <p:nvCxnSpPr>
          <p:cNvPr id="591" name="Прямая со стрелкой 590"/>
          <p:cNvCxnSpPr>
            <a:stCxn id="470" idx="2"/>
            <a:endCxn id="590" idx="0"/>
          </p:cNvCxnSpPr>
          <p:nvPr/>
        </p:nvCxnSpPr>
        <p:spPr>
          <a:xfrm>
            <a:off x="46184233" y="14138663"/>
            <a:ext cx="0" cy="461005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317" idx="2"/>
            <a:endCxn id="415" idx="0"/>
          </p:cNvCxnSpPr>
          <p:nvPr/>
        </p:nvCxnSpPr>
        <p:spPr>
          <a:xfrm>
            <a:off x="18330720" y="17135400"/>
            <a:ext cx="2218" cy="3581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Соединительная линия уступом 547"/>
          <p:cNvCxnSpPr>
            <a:stCxn id="227" idx="2"/>
            <a:endCxn id="71" idx="0"/>
          </p:cNvCxnSpPr>
          <p:nvPr/>
        </p:nvCxnSpPr>
        <p:spPr>
          <a:xfrm rot="16200000" flipH="1">
            <a:off x="8397289" y="5754262"/>
            <a:ext cx="475531" cy="49240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Соединительная линия уступом 548"/>
          <p:cNvCxnSpPr>
            <a:stCxn id="238" idx="2"/>
            <a:endCxn id="71" idx="0"/>
          </p:cNvCxnSpPr>
          <p:nvPr/>
        </p:nvCxnSpPr>
        <p:spPr>
          <a:xfrm rot="16200000" flipH="1">
            <a:off x="9621744" y="6978718"/>
            <a:ext cx="475530" cy="24751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198" idx="2"/>
            <a:endCxn id="190" idx="0"/>
          </p:cNvCxnSpPr>
          <p:nvPr/>
        </p:nvCxnSpPr>
        <p:spPr>
          <a:xfrm>
            <a:off x="11097102" y="14138802"/>
            <a:ext cx="0" cy="451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Прямоугольник 591"/>
          <p:cNvSpPr/>
          <p:nvPr/>
        </p:nvSpPr>
        <p:spPr>
          <a:xfrm>
            <a:off x="10044896" y="1750175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Социализм в одной стране</a:t>
            </a:r>
          </a:p>
        </p:txBody>
      </p:sp>
      <p:cxnSp>
        <p:nvCxnSpPr>
          <p:cNvPr id="594" name="Прямая со стрелкой 593"/>
          <p:cNvCxnSpPr>
            <a:stCxn id="371" idx="2"/>
            <a:endCxn id="592" idx="0"/>
          </p:cNvCxnSpPr>
          <p:nvPr/>
        </p:nvCxnSpPr>
        <p:spPr>
          <a:xfrm>
            <a:off x="11097102" y="17135397"/>
            <a:ext cx="5753" cy="3663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4816191" y="1750176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Постоянная революция</a:t>
            </a:r>
          </a:p>
        </p:txBody>
      </p:sp>
      <p:cxnSp>
        <p:nvCxnSpPr>
          <p:cNvPr id="603" name="Соединительная линия уступом 602"/>
          <p:cNvCxnSpPr>
            <a:stCxn id="317" idx="2"/>
            <a:endCxn id="598" idx="0"/>
          </p:cNvCxnSpPr>
          <p:nvPr/>
        </p:nvCxnSpPr>
        <p:spPr>
          <a:xfrm rot="16200000" flipH="1">
            <a:off x="21919255" y="13546865"/>
            <a:ext cx="366360" cy="75434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Соединительная линия уступом 607"/>
          <p:cNvCxnSpPr>
            <a:stCxn id="266" idx="2"/>
            <a:endCxn id="598" idx="0"/>
          </p:cNvCxnSpPr>
          <p:nvPr/>
        </p:nvCxnSpPr>
        <p:spPr>
          <a:xfrm rot="16200000" flipH="1">
            <a:off x="25088825" y="16716435"/>
            <a:ext cx="365282" cy="12053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Соединительная линия уступом 610"/>
          <p:cNvCxnSpPr>
            <a:stCxn id="311" idx="2"/>
            <a:endCxn id="314" idx="0"/>
          </p:cNvCxnSpPr>
          <p:nvPr/>
        </p:nvCxnSpPr>
        <p:spPr>
          <a:xfrm rot="5400000">
            <a:off x="36324632" y="10672256"/>
            <a:ext cx="449937" cy="12335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33519515" y="99811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новых мостов</a:t>
            </a:r>
          </a:p>
        </p:txBody>
      </p:sp>
      <p:cxnSp>
        <p:nvCxnSpPr>
          <p:cNvPr id="617" name="Соединительная линия уступом 616"/>
          <p:cNvCxnSpPr>
            <a:stCxn id="485" idx="2"/>
            <a:endCxn id="616" idx="0"/>
          </p:cNvCxnSpPr>
          <p:nvPr/>
        </p:nvCxnSpPr>
        <p:spPr>
          <a:xfrm rot="16200000" flipH="1">
            <a:off x="31773690" y="7177389"/>
            <a:ext cx="444820" cy="51627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Прямая со стрелкой 578"/>
          <p:cNvCxnSpPr>
            <a:stCxn id="358" idx="2"/>
            <a:endCxn id="324" idx="0"/>
          </p:cNvCxnSpPr>
          <p:nvPr/>
        </p:nvCxnSpPr>
        <p:spPr>
          <a:xfrm flipH="1">
            <a:off x="23445505" y="15669930"/>
            <a:ext cx="2480" cy="18235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Соединительная линия уступом 570"/>
          <p:cNvCxnSpPr>
            <a:stCxn id="322" idx="2"/>
            <a:endCxn id="387" idx="0"/>
          </p:cNvCxnSpPr>
          <p:nvPr/>
        </p:nvCxnSpPr>
        <p:spPr>
          <a:xfrm rot="5400000">
            <a:off x="10898836" y="17792198"/>
            <a:ext cx="419513" cy="49997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109" idx="2"/>
            <a:endCxn id="215" idx="0"/>
          </p:cNvCxnSpPr>
          <p:nvPr/>
        </p:nvCxnSpPr>
        <p:spPr>
          <a:xfrm>
            <a:off x="18342704" y="21585743"/>
            <a:ext cx="1352" cy="20517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Прямая со стрелкой 594"/>
          <p:cNvCxnSpPr>
            <a:stCxn id="150" idx="2"/>
            <a:endCxn id="411" idx="0"/>
          </p:cNvCxnSpPr>
          <p:nvPr/>
        </p:nvCxnSpPr>
        <p:spPr>
          <a:xfrm>
            <a:off x="15956740" y="24721376"/>
            <a:ext cx="1362" cy="470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Соединительная линия уступом 595"/>
          <p:cNvCxnSpPr>
            <a:stCxn id="215" idx="2"/>
            <a:endCxn id="411" idx="0"/>
          </p:cNvCxnSpPr>
          <p:nvPr/>
        </p:nvCxnSpPr>
        <p:spPr>
          <a:xfrm rot="5400000">
            <a:off x="16913736" y="23761877"/>
            <a:ext cx="474686" cy="23859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Соединительная линия уступом 596"/>
          <p:cNvCxnSpPr>
            <a:stCxn id="215" idx="2"/>
            <a:endCxn id="154" idx="0"/>
          </p:cNvCxnSpPr>
          <p:nvPr/>
        </p:nvCxnSpPr>
        <p:spPr>
          <a:xfrm rot="16200000" flipH="1">
            <a:off x="19400481" y="23661086"/>
            <a:ext cx="472415" cy="25852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Прямая со стрелкой 598"/>
          <p:cNvCxnSpPr>
            <a:stCxn id="215" idx="2"/>
            <a:endCxn id="152" idx="0"/>
          </p:cNvCxnSpPr>
          <p:nvPr/>
        </p:nvCxnSpPr>
        <p:spPr>
          <a:xfrm>
            <a:off x="18344056" y="24717511"/>
            <a:ext cx="1732" cy="4769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37399717" y="17523521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Воспользоваться Албанским родством с </a:t>
            </a:r>
            <a:r>
              <a:rPr lang="ru-RU" sz="1400" dirty="0" err="1" smtClean="0"/>
              <a:t>Фаруком</a:t>
            </a:r>
            <a:endParaRPr lang="ru-RU" sz="1400" dirty="0" smtClean="0"/>
          </a:p>
        </p:txBody>
      </p:sp>
      <p:cxnSp>
        <p:nvCxnSpPr>
          <p:cNvPr id="604" name="Прямая соединительная линия 603"/>
          <p:cNvCxnSpPr>
            <a:stCxn id="241" idx="3"/>
            <a:endCxn id="600" idx="1"/>
          </p:cNvCxnSpPr>
          <p:nvPr/>
        </p:nvCxnSpPr>
        <p:spPr>
          <a:xfrm flipV="1">
            <a:off x="36986689" y="18063521"/>
            <a:ext cx="413028" cy="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Соединительная линия уступом 604"/>
          <p:cNvCxnSpPr>
            <a:stCxn id="535" idx="2"/>
            <a:endCxn id="600" idx="0"/>
          </p:cNvCxnSpPr>
          <p:nvPr/>
        </p:nvCxnSpPr>
        <p:spPr>
          <a:xfrm rot="5400000">
            <a:off x="39505449" y="16080527"/>
            <a:ext cx="395222" cy="24907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Прямоугольник 605"/>
          <p:cNvSpPr/>
          <p:nvPr/>
        </p:nvSpPr>
        <p:spPr>
          <a:xfrm>
            <a:off x="32209373" y="1899765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Захватить Итальянские земли </a:t>
            </a:r>
            <a:r>
              <a:rPr lang="ru-RU" sz="1400" dirty="0" err="1" smtClean="0"/>
              <a:t>Илирии</a:t>
            </a:r>
            <a:endParaRPr lang="ru-RU" sz="1400" dirty="0" smtClean="0"/>
          </a:p>
        </p:txBody>
      </p:sp>
      <p:cxnSp>
        <p:nvCxnSpPr>
          <p:cNvPr id="609" name="Прямая со стрелкой 608"/>
          <p:cNvCxnSpPr>
            <a:stCxn id="232" idx="2"/>
            <a:endCxn id="606" idx="0"/>
          </p:cNvCxnSpPr>
          <p:nvPr/>
        </p:nvCxnSpPr>
        <p:spPr>
          <a:xfrm>
            <a:off x="33267332" y="18605857"/>
            <a:ext cx="0" cy="3917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209" idx="2"/>
            <a:endCxn id="170" idx="0"/>
          </p:cNvCxnSpPr>
          <p:nvPr/>
        </p:nvCxnSpPr>
        <p:spPr>
          <a:xfrm rot="16200000" flipH="1">
            <a:off x="35541356" y="14855184"/>
            <a:ext cx="1868447" cy="6416494"/>
          </a:xfrm>
          <a:prstGeom prst="bentConnector3">
            <a:avLst>
              <a:gd name="adj1" fmla="val 675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535" idx="2"/>
            <a:endCxn id="170" idx="0"/>
          </p:cNvCxnSpPr>
          <p:nvPr/>
        </p:nvCxnSpPr>
        <p:spPr>
          <a:xfrm rot="5400000">
            <a:off x="39381457" y="17430669"/>
            <a:ext cx="1869356" cy="1264617"/>
          </a:xfrm>
          <a:prstGeom prst="bentConnector3">
            <a:avLst>
              <a:gd name="adj1" fmla="val 677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-7090961" y="1153678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Сделать ношение </a:t>
            </a:r>
            <a:r>
              <a:rPr lang="ru-RU" sz="1400" dirty="0" err="1" smtClean="0"/>
              <a:t>хиджабов</a:t>
            </a:r>
            <a:r>
              <a:rPr lang="ru-RU" sz="1400" dirty="0" smtClean="0"/>
              <a:t> обязательным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-9376262" y="130382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Возобновить претензии на Албанский вилайет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7096533" y="1005842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суннизма</a:t>
            </a:r>
          </a:p>
        </p:txBody>
      </p:sp>
      <p:sp>
        <p:nvSpPr>
          <p:cNvPr id="612" name="Прямоугольник 611"/>
          <p:cNvSpPr/>
          <p:nvPr/>
        </p:nvSpPr>
        <p:spPr>
          <a:xfrm>
            <a:off x="-11727859" y="1006196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Поддержать орден </a:t>
            </a:r>
            <a:r>
              <a:rPr lang="ru-RU" sz="1400" dirty="0" err="1" smtClean="0"/>
              <a:t>Бекташи</a:t>
            </a:r>
            <a:endParaRPr lang="ru-RU" sz="1400" dirty="0" smtClean="0"/>
          </a:p>
        </p:txBody>
      </p:sp>
      <p:sp>
        <p:nvSpPr>
          <p:cNvPr id="613" name="Прямоугольник 612"/>
          <p:cNvSpPr/>
          <p:nvPr/>
        </p:nvSpPr>
        <p:spPr>
          <a:xfrm>
            <a:off x="-11724315" y="1152261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Секуляризация</a:t>
            </a:r>
          </a:p>
        </p:txBody>
      </p:sp>
      <p:cxnSp>
        <p:nvCxnSpPr>
          <p:cNvPr id="621" name="Прямая соединительная линия 620"/>
          <p:cNvCxnSpPr>
            <a:stCxn id="612" idx="3"/>
            <a:endCxn id="607" idx="1"/>
          </p:cNvCxnSpPr>
          <p:nvPr/>
        </p:nvCxnSpPr>
        <p:spPr>
          <a:xfrm flipV="1">
            <a:off x="-9611941" y="10598425"/>
            <a:ext cx="2515408" cy="3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Прямоугольник 624"/>
          <p:cNvSpPr/>
          <p:nvPr/>
        </p:nvSpPr>
        <p:spPr>
          <a:xfrm>
            <a:off x="-19095917" y="1455374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Тигры </a:t>
            </a:r>
            <a:r>
              <a:rPr lang="ru-RU" sz="1400" dirty="0" err="1" smtClean="0"/>
              <a:t>Дибры</a:t>
            </a:r>
            <a:endParaRPr lang="ru-RU" sz="1400" dirty="0" smtClean="0"/>
          </a:p>
        </p:txBody>
      </p:sp>
      <p:sp>
        <p:nvSpPr>
          <p:cNvPr id="627" name="Прямоугольник 626"/>
          <p:cNvSpPr/>
          <p:nvPr/>
        </p:nvSpPr>
        <p:spPr>
          <a:xfrm>
            <a:off x="-17853328" y="1138315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Поддержать систему </a:t>
            </a:r>
            <a:r>
              <a:rPr lang="ru-RU" sz="1400" dirty="0" err="1" smtClean="0"/>
              <a:t>байраков</a:t>
            </a:r>
            <a:endParaRPr lang="ru-RU" sz="1400" dirty="0" smtClean="0"/>
          </a:p>
        </p:txBody>
      </p:sp>
      <p:cxnSp>
        <p:nvCxnSpPr>
          <p:cNvPr id="636" name="Соединительная линия уступом 635"/>
          <p:cNvCxnSpPr>
            <a:stCxn id="499" idx="2"/>
            <a:endCxn id="612" idx="0"/>
          </p:cNvCxnSpPr>
          <p:nvPr/>
        </p:nvCxnSpPr>
        <p:spPr>
          <a:xfrm rot="5400000">
            <a:off x="-9762469" y="8621348"/>
            <a:ext cx="533190" cy="234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Соединительная линия уступом 643"/>
          <p:cNvCxnSpPr>
            <a:stCxn id="499" idx="2"/>
            <a:endCxn id="575" idx="0"/>
          </p:cNvCxnSpPr>
          <p:nvPr/>
        </p:nvCxnSpPr>
        <p:spPr>
          <a:xfrm rot="5400000">
            <a:off x="-10959020" y="7405219"/>
            <a:ext cx="513613" cy="47607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575" idx="2"/>
            <a:endCxn id="627" idx="0"/>
          </p:cNvCxnSpPr>
          <p:nvPr/>
        </p:nvCxnSpPr>
        <p:spPr>
          <a:xfrm rot="5400000">
            <a:off x="-15069356" y="9396380"/>
            <a:ext cx="260764" cy="37127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Прямая со стрелкой 659"/>
          <p:cNvCxnSpPr>
            <a:stCxn id="607" idx="2"/>
            <a:endCxn id="624" idx="0"/>
          </p:cNvCxnSpPr>
          <p:nvPr/>
        </p:nvCxnSpPr>
        <p:spPr>
          <a:xfrm>
            <a:off x="-6038574" y="11138425"/>
            <a:ext cx="5572" cy="3983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575" idx="2"/>
            <a:endCxn id="509" idx="0"/>
          </p:cNvCxnSpPr>
          <p:nvPr/>
        </p:nvCxnSpPr>
        <p:spPr>
          <a:xfrm>
            <a:off x="-13082580" y="11122392"/>
            <a:ext cx="2717" cy="44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Прямая со стрелкой 669"/>
          <p:cNvCxnSpPr>
            <a:stCxn id="612" idx="2"/>
            <a:endCxn id="613" idx="0"/>
          </p:cNvCxnSpPr>
          <p:nvPr/>
        </p:nvCxnSpPr>
        <p:spPr>
          <a:xfrm>
            <a:off x="-10669900" y="11141969"/>
            <a:ext cx="3544" cy="3806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07" idx="2"/>
            <a:endCxn id="545" idx="0"/>
          </p:cNvCxnSpPr>
          <p:nvPr/>
        </p:nvCxnSpPr>
        <p:spPr>
          <a:xfrm rot="5400000">
            <a:off x="-11168933" y="7903558"/>
            <a:ext cx="1895492" cy="8365227"/>
          </a:xfrm>
          <a:prstGeom prst="bentConnector3">
            <a:avLst>
              <a:gd name="adj1" fmla="val 589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612" idx="2"/>
            <a:endCxn id="545" idx="0"/>
          </p:cNvCxnSpPr>
          <p:nvPr/>
        </p:nvCxnSpPr>
        <p:spPr>
          <a:xfrm rot="5400000">
            <a:off x="-13482824" y="10220993"/>
            <a:ext cx="1891948" cy="3733901"/>
          </a:xfrm>
          <a:prstGeom prst="bentConnector3">
            <a:avLst>
              <a:gd name="adj1" fmla="val 627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Соединительная линия уступом 682"/>
          <p:cNvCxnSpPr>
            <a:stCxn id="575" idx="2"/>
            <a:endCxn id="545" idx="0"/>
          </p:cNvCxnSpPr>
          <p:nvPr/>
        </p:nvCxnSpPr>
        <p:spPr>
          <a:xfrm rot="5400000">
            <a:off x="-14698952" y="11417544"/>
            <a:ext cx="1911525" cy="1321221"/>
          </a:xfrm>
          <a:prstGeom prst="bentConnector3">
            <a:avLst>
              <a:gd name="adj1" fmla="val 71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 стрелкой 690"/>
          <p:cNvCxnSpPr>
            <a:stCxn id="507" idx="2"/>
            <a:endCxn id="494" idx="0"/>
          </p:cNvCxnSpPr>
          <p:nvPr/>
        </p:nvCxnSpPr>
        <p:spPr>
          <a:xfrm>
            <a:off x="-8321845" y="12623882"/>
            <a:ext cx="3542" cy="414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Прямоугольник 701"/>
          <p:cNvSpPr/>
          <p:nvPr/>
        </p:nvSpPr>
        <p:spPr>
          <a:xfrm>
            <a:off x="-11679977" y="1455555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Вилайет Косово</a:t>
            </a:r>
          </a:p>
        </p:txBody>
      </p:sp>
      <p:sp>
        <p:nvSpPr>
          <p:cNvPr id="703" name="Прямоугольник 702"/>
          <p:cNvSpPr/>
          <p:nvPr/>
        </p:nvSpPr>
        <p:spPr>
          <a:xfrm>
            <a:off x="-9372722" y="145449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Вилайет Янина</a:t>
            </a:r>
          </a:p>
        </p:txBody>
      </p:sp>
      <p:sp>
        <p:nvSpPr>
          <p:cNvPr id="704" name="Прямоугольник 703"/>
          <p:cNvSpPr/>
          <p:nvPr/>
        </p:nvSpPr>
        <p:spPr>
          <a:xfrm>
            <a:off x="-7080963" y="145579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Битольский</a:t>
            </a:r>
            <a:r>
              <a:rPr lang="ru-RU" sz="1400" dirty="0" smtClean="0"/>
              <a:t> </a:t>
            </a:r>
            <a:r>
              <a:rPr lang="ru-RU" sz="1400" dirty="0"/>
              <a:t>в</a:t>
            </a:r>
            <a:r>
              <a:rPr lang="ru-RU" sz="1400" dirty="0" smtClean="0"/>
              <a:t>илайет</a:t>
            </a:r>
          </a:p>
        </p:txBody>
      </p:sp>
      <p:cxnSp>
        <p:nvCxnSpPr>
          <p:cNvPr id="706" name="Соединительная линия уступом 705"/>
          <p:cNvCxnSpPr>
            <a:stCxn id="494" idx="2"/>
            <a:endCxn id="702" idx="0"/>
          </p:cNvCxnSpPr>
          <p:nvPr/>
        </p:nvCxnSpPr>
        <p:spPr>
          <a:xfrm rot="5400000">
            <a:off x="-9688836" y="13185021"/>
            <a:ext cx="437353" cy="23037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Соединительная линия уступом 708"/>
          <p:cNvCxnSpPr>
            <a:stCxn id="494" idx="2"/>
            <a:endCxn id="704" idx="0"/>
          </p:cNvCxnSpPr>
          <p:nvPr/>
        </p:nvCxnSpPr>
        <p:spPr>
          <a:xfrm rot="16200000" flipH="1">
            <a:off x="-7390550" y="13190448"/>
            <a:ext cx="439792" cy="22952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Прямая со стрелкой 711"/>
          <p:cNvCxnSpPr>
            <a:stCxn id="494" idx="2"/>
            <a:endCxn id="703" idx="0"/>
          </p:cNvCxnSpPr>
          <p:nvPr/>
        </p:nvCxnSpPr>
        <p:spPr>
          <a:xfrm>
            <a:off x="-8318303" y="14118202"/>
            <a:ext cx="3540" cy="426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Прямоугольник 714"/>
          <p:cNvSpPr/>
          <p:nvPr/>
        </p:nvSpPr>
        <p:spPr>
          <a:xfrm>
            <a:off x="-15446973" y="1758271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Отомстить Османской империи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-9369179" y="1601355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Интеграция вилайетов в Албанию</a:t>
            </a:r>
          </a:p>
        </p:txBody>
      </p:sp>
      <p:cxnSp>
        <p:nvCxnSpPr>
          <p:cNvPr id="717" name="Прямая со стрелкой 716"/>
          <p:cNvCxnSpPr>
            <a:stCxn id="545" idx="2"/>
            <a:endCxn id="715" idx="0"/>
          </p:cNvCxnSpPr>
          <p:nvPr/>
        </p:nvCxnSpPr>
        <p:spPr>
          <a:xfrm>
            <a:off x="-14403801" y="14113917"/>
            <a:ext cx="14787" cy="346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Соединительная линия уступом 719"/>
          <p:cNvCxnSpPr>
            <a:stCxn id="704" idx="2"/>
            <a:endCxn id="716" idx="0"/>
          </p:cNvCxnSpPr>
          <p:nvPr/>
        </p:nvCxnSpPr>
        <p:spPr>
          <a:xfrm rot="5400000">
            <a:off x="-7354891" y="14681665"/>
            <a:ext cx="375558" cy="22882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stCxn id="702" idx="2"/>
            <a:endCxn id="716" idx="0"/>
          </p:cNvCxnSpPr>
          <p:nvPr/>
        </p:nvCxnSpPr>
        <p:spPr>
          <a:xfrm rot="16200000" flipH="1">
            <a:off x="-9655617" y="14669154"/>
            <a:ext cx="377997" cy="23107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Прямая со стрелкой 727"/>
          <p:cNvCxnSpPr>
            <a:stCxn id="703" idx="2"/>
            <a:endCxn id="716" idx="0"/>
          </p:cNvCxnSpPr>
          <p:nvPr/>
        </p:nvCxnSpPr>
        <p:spPr>
          <a:xfrm>
            <a:off x="-8314763" y="15624924"/>
            <a:ext cx="3543" cy="38862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Прямая со стрелкой 545"/>
          <p:cNvCxnSpPr>
            <a:stCxn id="627" idx="2"/>
            <a:endCxn id="532" idx="0"/>
          </p:cNvCxnSpPr>
          <p:nvPr/>
        </p:nvCxnSpPr>
        <p:spPr>
          <a:xfrm flipH="1">
            <a:off x="-16796844" y="12463156"/>
            <a:ext cx="1475" cy="5707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Прямоугольник 527"/>
          <p:cNvSpPr/>
          <p:nvPr/>
        </p:nvSpPr>
        <p:spPr>
          <a:xfrm>
            <a:off x="-5908520" y="160380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отношения с мусульманскими странами</a:t>
            </a:r>
          </a:p>
        </p:txBody>
      </p:sp>
      <p:cxnSp>
        <p:nvCxnSpPr>
          <p:cNvPr id="542" name="Соединительная линия уступом 541"/>
          <p:cNvCxnSpPr>
            <a:stCxn id="624" idx="2"/>
            <a:endCxn id="528" idx="0"/>
          </p:cNvCxnSpPr>
          <p:nvPr/>
        </p:nvCxnSpPr>
        <p:spPr>
          <a:xfrm rot="16200000" flipH="1">
            <a:off x="-7152403" y="13736182"/>
            <a:ext cx="3421242" cy="1182441"/>
          </a:xfrm>
          <a:prstGeom prst="bentConnector3">
            <a:avLst>
              <a:gd name="adj1" fmla="val 40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Прямая соединительная линия 622"/>
          <p:cNvCxnSpPr>
            <a:stCxn id="715" idx="3"/>
            <a:endCxn id="638" idx="1"/>
          </p:cNvCxnSpPr>
          <p:nvPr/>
        </p:nvCxnSpPr>
        <p:spPr>
          <a:xfrm flipV="1">
            <a:off x="-13331055" y="18117793"/>
            <a:ext cx="5115444" cy="49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8215611" y="17577793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Турцией</a:t>
            </a:r>
          </a:p>
        </p:txBody>
      </p:sp>
      <p:sp>
        <p:nvSpPr>
          <p:cNvPr id="651" name="Прямоугольник 650"/>
          <p:cNvSpPr/>
          <p:nvPr/>
        </p:nvSpPr>
        <p:spPr>
          <a:xfrm>
            <a:off x="-5903336" y="1757877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Египтом</a:t>
            </a:r>
          </a:p>
        </p:txBody>
      </p:sp>
      <p:sp>
        <p:nvSpPr>
          <p:cNvPr id="653" name="Прямоугольник 652"/>
          <p:cNvSpPr/>
          <p:nvPr/>
        </p:nvSpPr>
        <p:spPr>
          <a:xfrm>
            <a:off x="-3591062" y="175797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Сохранять </a:t>
            </a:r>
            <a:r>
              <a:rPr lang="ru-RU" sz="1400" dirty="0" smtClean="0"/>
              <a:t>нейтралитет</a:t>
            </a:r>
            <a:endParaRPr lang="ru-RU" sz="1400" dirty="0"/>
          </a:p>
        </p:txBody>
      </p:sp>
      <p:cxnSp>
        <p:nvCxnSpPr>
          <p:cNvPr id="656" name="Соединительная линия уступом 655"/>
          <p:cNvCxnSpPr>
            <a:stCxn id="528" idx="2"/>
            <a:endCxn id="638" idx="0"/>
          </p:cNvCxnSpPr>
          <p:nvPr/>
        </p:nvCxnSpPr>
        <p:spPr>
          <a:xfrm rot="5400000">
            <a:off x="-6233990" y="16194363"/>
            <a:ext cx="459769" cy="23070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Прямая соединительная линия 664"/>
          <p:cNvCxnSpPr>
            <a:stCxn id="638" idx="3"/>
            <a:endCxn id="651" idx="1"/>
          </p:cNvCxnSpPr>
          <p:nvPr/>
        </p:nvCxnSpPr>
        <p:spPr>
          <a:xfrm>
            <a:off x="-6099693" y="18117793"/>
            <a:ext cx="196357" cy="9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Прямая соединительная линия 668"/>
          <p:cNvCxnSpPr>
            <a:stCxn id="651" idx="3"/>
            <a:endCxn id="653" idx="1"/>
          </p:cNvCxnSpPr>
          <p:nvPr/>
        </p:nvCxnSpPr>
        <p:spPr>
          <a:xfrm>
            <a:off x="-3787418" y="18118779"/>
            <a:ext cx="196356" cy="9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-7089976" y="1304501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</a:t>
            </a:r>
            <a:r>
              <a:rPr lang="ru-RU" sz="1400" dirty="0" err="1"/>
              <a:t>баддал-аскари</a:t>
            </a:r>
            <a:endParaRPr lang="ru-RU" sz="1400" dirty="0" smtClean="0"/>
          </a:p>
        </p:txBody>
      </p:sp>
      <p:cxnSp>
        <p:nvCxnSpPr>
          <p:cNvPr id="676" name="Прямая со стрелкой 675"/>
          <p:cNvCxnSpPr>
            <a:stCxn id="624" idx="2"/>
            <a:endCxn id="675" idx="0"/>
          </p:cNvCxnSpPr>
          <p:nvPr/>
        </p:nvCxnSpPr>
        <p:spPr>
          <a:xfrm>
            <a:off x="-6033002" y="12616782"/>
            <a:ext cx="985" cy="4282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532" idx="2"/>
            <a:endCxn id="625" idx="0"/>
          </p:cNvCxnSpPr>
          <p:nvPr/>
        </p:nvCxnSpPr>
        <p:spPr>
          <a:xfrm rot="5400000">
            <a:off x="-17637312" y="13713271"/>
            <a:ext cx="439823" cy="1241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Соединительная линия уступом 536"/>
          <p:cNvCxnSpPr>
            <a:stCxn id="532" idx="2"/>
            <a:endCxn id="533" idx="0"/>
          </p:cNvCxnSpPr>
          <p:nvPr/>
        </p:nvCxnSpPr>
        <p:spPr>
          <a:xfrm rot="16200000" flipH="1">
            <a:off x="-16413906" y="13730979"/>
            <a:ext cx="428131" cy="11940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-4654065" y="10059842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Просвещённая диктатура</a:t>
            </a:r>
            <a:endParaRPr lang="ru-RU" sz="500" dirty="0" smtClean="0"/>
          </a:p>
        </p:txBody>
      </p:sp>
      <p:cxnSp>
        <p:nvCxnSpPr>
          <p:cNvPr id="614" name="Соединительная линия уступом 613"/>
          <p:cNvCxnSpPr>
            <a:stCxn id="499" idx="2"/>
            <a:endCxn id="543" idx="0"/>
          </p:cNvCxnSpPr>
          <p:nvPr/>
        </p:nvCxnSpPr>
        <p:spPr>
          <a:xfrm rot="16200000" flipH="1">
            <a:off x="-6224508" y="7431439"/>
            <a:ext cx="531063" cy="47257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Прямоугольник 614"/>
          <p:cNvSpPr/>
          <p:nvPr/>
        </p:nvSpPr>
        <p:spPr>
          <a:xfrm>
            <a:off x="-4651728" y="11522617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национального </a:t>
            </a:r>
            <a:r>
              <a:rPr lang="ru-RU" sz="1400" dirty="0" smtClean="0"/>
              <a:t>собрания</a:t>
            </a:r>
            <a:endParaRPr lang="ru-RU" sz="100" dirty="0" smtClean="0"/>
          </a:p>
        </p:txBody>
      </p:sp>
      <p:sp>
        <p:nvSpPr>
          <p:cNvPr id="619" name="Прямоугольник 618"/>
          <p:cNvSpPr/>
          <p:nvPr/>
        </p:nvSpPr>
        <p:spPr>
          <a:xfrm>
            <a:off x="-2313933" y="11498818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албанцев общей идеей</a:t>
            </a:r>
            <a:endParaRPr lang="ru-RU" sz="100" dirty="0" smtClean="0"/>
          </a:p>
        </p:txBody>
      </p:sp>
      <p:sp>
        <p:nvSpPr>
          <p:cNvPr id="626" name="Прямоугольник 625"/>
          <p:cNvSpPr/>
          <p:nvPr/>
        </p:nvSpPr>
        <p:spPr>
          <a:xfrm>
            <a:off x="-4652736" y="13045016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smtClean="0"/>
              <a:t>нового общества</a:t>
            </a:r>
            <a:endParaRPr lang="ru-RU" sz="500" dirty="0" smtClean="0"/>
          </a:p>
        </p:txBody>
      </p:sp>
      <p:sp>
        <p:nvSpPr>
          <p:cNvPr id="629" name="Прямоугольник 628"/>
          <p:cNvSpPr/>
          <p:nvPr/>
        </p:nvSpPr>
        <p:spPr>
          <a:xfrm>
            <a:off x="-4654065" y="14544924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молодёжных кружков</a:t>
            </a:r>
            <a:endParaRPr lang="ru-RU" sz="500" dirty="0"/>
          </a:p>
        </p:txBody>
      </p:sp>
      <p:cxnSp>
        <p:nvCxnSpPr>
          <p:cNvPr id="635" name="Соединительная линия уступом 634"/>
          <p:cNvCxnSpPr>
            <a:stCxn id="543" idx="2"/>
            <a:endCxn id="619" idx="0"/>
          </p:cNvCxnSpPr>
          <p:nvPr/>
        </p:nvCxnSpPr>
        <p:spPr>
          <a:xfrm rot="16200000" flipH="1">
            <a:off x="-2605528" y="10149264"/>
            <a:ext cx="358976" cy="23401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543" idx="2"/>
            <a:endCxn id="615" idx="0"/>
          </p:cNvCxnSpPr>
          <p:nvPr/>
        </p:nvCxnSpPr>
        <p:spPr>
          <a:xfrm>
            <a:off x="-3596106" y="11139842"/>
            <a:ext cx="2337" cy="3827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15" idx="2"/>
            <a:endCxn id="626" idx="0"/>
          </p:cNvCxnSpPr>
          <p:nvPr/>
        </p:nvCxnSpPr>
        <p:spPr>
          <a:xfrm rot="5400000">
            <a:off x="-3815472" y="12823312"/>
            <a:ext cx="442399" cy="10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Соединительная линия уступом 641"/>
          <p:cNvCxnSpPr>
            <a:stCxn id="619" idx="2"/>
            <a:endCxn id="626" idx="0"/>
          </p:cNvCxnSpPr>
          <p:nvPr/>
        </p:nvCxnSpPr>
        <p:spPr>
          <a:xfrm rot="5400000">
            <a:off x="-2658474" y="11642516"/>
            <a:ext cx="466198" cy="23388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Соединительная линия уступом 644"/>
          <p:cNvCxnSpPr>
            <a:stCxn id="626" idx="2"/>
            <a:endCxn id="629" idx="0"/>
          </p:cNvCxnSpPr>
          <p:nvPr/>
        </p:nvCxnSpPr>
        <p:spPr>
          <a:xfrm rot="5400000">
            <a:off x="-3805395" y="14334306"/>
            <a:ext cx="419908" cy="1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Прямоугольник 649"/>
          <p:cNvSpPr/>
          <p:nvPr/>
        </p:nvSpPr>
        <p:spPr>
          <a:xfrm>
            <a:off x="-2304978" y="16040892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Осью</a:t>
            </a:r>
            <a:endParaRPr lang="ru-RU" sz="500" dirty="0" smtClean="0"/>
          </a:p>
        </p:txBody>
      </p:sp>
      <p:cxnSp>
        <p:nvCxnSpPr>
          <p:cNvPr id="654" name="Соединительная линия уступом 653"/>
          <p:cNvCxnSpPr>
            <a:stCxn id="629" idx="2"/>
            <a:endCxn id="650" idx="0"/>
          </p:cNvCxnSpPr>
          <p:nvPr/>
        </p:nvCxnSpPr>
        <p:spPr>
          <a:xfrm rot="16200000" flipH="1">
            <a:off x="-2629547" y="14658364"/>
            <a:ext cx="415968" cy="23490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" name="Прямоугольник 657"/>
          <p:cNvSpPr/>
          <p:nvPr/>
        </p:nvSpPr>
        <p:spPr>
          <a:xfrm>
            <a:off x="-2318551" y="13058663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Направить нацию на путь прогресса</a:t>
            </a:r>
            <a:endParaRPr lang="ru-RU" sz="500" dirty="0" smtClean="0"/>
          </a:p>
        </p:txBody>
      </p:sp>
      <p:sp>
        <p:nvSpPr>
          <p:cNvPr id="659" name="Прямоугольник 658"/>
          <p:cNvSpPr/>
          <p:nvPr/>
        </p:nvSpPr>
        <p:spPr>
          <a:xfrm>
            <a:off x="-2316467" y="14548057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Автаркия</a:t>
            </a:r>
            <a:endParaRPr lang="ru-RU" sz="500" dirty="0" smtClean="0"/>
          </a:p>
        </p:txBody>
      </p:sp>
      <p:cxnSp>
        <p:nvCxnSpPr>
          <p:cNvPr id="662" name="Прямая со стрелкой 661"/>
          <p:cNvCxnSpPr>
            <a:stCxn id="658" idx="2"/>
            <a:endCxn id="659" idx="0"/>
          </p:cNvCxnSpPr>
          <p:nvPr/>
        </p:nvCxnSpPr>
        <p:spPr>
          <a:xfrm>
            <a:off x="-1260592" y="14138663"/>
            <a:ext cx="2084" cy="4093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Прямая соединительная линия 662"/>
          <p:cNvCxnSpPr>
            <a:stCxn id="528" idx="3"/>
            <a:endCxn id="650" idx="1"/>
          </p:cNvCxnSpPr>
          <p:nvPr/>
        </p:nvCxnSpPr>
        <p:spPr>
          <a:xfrm>
            <a:off x="-3792602" y="16578024"/>
            <a:ext cx="1487624" cy="28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 стрелкой 665"/>
          <p:cNvCxnSpPr>
            <a:stCxn id="619" idx="2"/>
            <a:endCxn id="658" idx="0"/>
          </p:cNvCxnSpPr>
          <p:nvPr/>
        </p:nvCxnSpPr>
        <p:spPr>
          <a:xfrm flipH="1">
            <a:off x="-1260592" y="12578818"/>
            <a:ext cx="4618" cy="4798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Прямоугольник 667"/>
          <p:cNvSpPr/>
          <p:nvPr/>
        </p:nvSpPr>
        <p:spPr>
          <a:xfrm>
            <a:off x="-1102700" y="17577793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Милитаризация промышленности</a:t>
            </a:r>
            <a:endParaRPr lang="ru-RU" sz="500" dirty="0" smtClean="0"/>
          </a:p>
        </p:txBody>
      </p:sp>
      <p:cxnSp>
        <p:nvCxnSpPr>
          <p:cNvPr id="671" name="Соединительная линия уступом 670"/>
          <p:cNvCxnSpPr>
            <a:stCxn id="650" idx="2"/>
            <a:endCxn id="668" idx="0"/>
          </p:cNvCxnSpPr>
          <p:nvPr/>
        </p:nvCxnSpPr>
        <p:spPr>
          <a:xfrm rot="16200000" flipH="1">
            <a:off x="-874330" y="16748203"/>
            <a:ext cx="456901" cy="12022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12934880" y="13038202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Вадат</a:t>
            </a:r>
            <a:r>
              <a:rPr lang="ru-RU" sz="1400" dirty="0"/>
              <a:t> </a:t>
            </a:r>
            <a:r>
              <a:rPr lang="ru-RU" sz="1400" dirty="0" smtClean="0"/>
              <a:t>аль-</a:t>
            </a:r>
            <a:r>
              <a:rPr lang="ru-RU" sz="1400" dirty="0" err="1" smtClean="0"/>
              <a:t>Вуджуд</a:t>
            </a:r>
            <a:endParaRPr lang="ru-RU" sz="500" dirty="0" smtClean="0"/>
          </a:p>
        </p:txBody>
      </p:sp>
      <p:sp>
        <p:nvSpPr>
          <p:cNvPr id="672" name="Прямоугольник 671"/>
          <p:cNvSpPr/>
          <p:nvPr/>
        </p:nvSpPr>
        <p:spPr>
          <a:xfrm>
            <a:off x="-14150639" y="14542232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Воинствующие дервиши</a:t>
            </a:r>
            <a:endParaRPr lang="ru-RU" sz="500" dirty="0" smtClean="0"/>
          </a:p>
        </p:txBody>
      </p:sp>
      <p:cxnSp>
        <p:nvCxnSpPr>
          <p:cNvPr id="674" name="Соединительная линия уступом 673"/>
          <p:cNvCxnSpPr>
            <a:stCxn id="613" idx="2"/>
            <a:endCxn id="657" idx="0"/>
          </p:cNvCxnSpPr>
          <p:nvPr/>
        </p:nvCxnSpPr>
        <p:spPr>
          <a:xfrm rot="5400000">
            <a:off x="-11489430" y="12215127"/>
            <a:ext cx="435585" cy="12105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Соединительная линия уступом 676"/>
          <p:cNvCxnSpPr>
            <a:stCxn id="657" idx="2"/>
            <a:endCxn id="672" idx="0"/>
          </p:cNvCxnSpPr>
          <p:nvPr/>
        </p:nvCxnSpPr>
        <p:spPr>
          <a:xfrm rot="5400000">
            <a:off x="-12696815" y="13722338"/>
            <a:ext cx="424030" cy="12157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Соединительная линия уступом 677"/>
          <p:cNvCxnSpPr>
            <a:stCxn id="528" idx="2"/>
            <a:endCxn id="651" idx="0"/>
          </p:cNvCxnSpPr>
          <p:nvPr/>
        </p:nvCxnSpPr>
        <p:spPr>
          <a:xfrm rot="16200000" flipH="1">
            <a:off x="-5078346" y="17345809"/>
            <a:ext cx="460755" cy="51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Соединительная линия уступом 679"/>
          <p:cNvCxnSpPr>
            <a:stCxn id="528" idx="2"/>
            <a:endCxn id="653" idx="0"/>
          </p:cNvCxnSpPr>
          <p:nvPr/>
        </p:nvCxnSpPr>
        <p:spPr>
          <a:xfrm rot="16200000" flipH="1">
            <a:off x="-3922702" y="16190165"/>
            <a:ext cx="461741" cy="231745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Соединительная линия уступом 680"/>
          <p:cNvCxnSpPr>
            <a:stCxn id="629" idx="2"/>
            <a:endCxn id="653" idx="0"/>
          </p:cNvCxnSpPr>
          <p:nvPr/>
        </p:nvCxnSpPr>
        <p:spPr>
          <a:xfrm rot="16200000" flipH="1">
            <a:off x="-4042025" y="16070842"/>
            <a:ext cx="1954841" cy="1063003"/>
          </a:xfrm>
          <a:prstGeom prst="bentConnector3">
            <a:avLst>
              <a:gd name="adj1" fmla="val 106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30699</TotalTime>
  <Words>867</Words>
  <Application>Microsoft Office PowerPoint</Application>
  <PresentationFormat>Произвольный</PresentationFormat>
  <Paragraphs>209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1758</cp:revision>
  <dcterms:created xsi:type="dcterms:W3CDTF">2018-10-23T08:09:21Z</dcterms:created>
  <dcterms:modified xsi:type="dcterms:W3CDTF">2023-12-18T12:04:28Z</dcterms:modified>
</cp:coreProperties>
</file>