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8812" autoAdjust="0"/>
  </p:normalViewPr>
  <p:slideViewPr>
    <p:cSldViewPr snapToGrid="0">
      <p:cViewPr>
        <p:scale>
          <a:sx n="110" d="100"/>
          <a:sy n="110" d="100"/>
        </p:scale>
        <p:origin x="-786" y="-15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.hk&amp;sl=auto&amp;sp=nmt4&amp;tl=ru&amp;u=http://mosca-servidor.xdi.uevora.pt/projecto/index.php?option=com_jumi&amp;fileid=12&amp;id=450&amp;usg=ALkJrhia7ZIAXigYkLEVFphFVwhvGnjekA" TargetMode="External"/><Relationship Id="rId3" Type="http://schemas.openxmlformats.org/officeDocument/2006/relationships/hyperlink" Target="https://translate.googleusercontent.com/translate_c?depth=2&amp;rurl=translate.google.com&amp;sl=auto&amp;sp=nmt4&amp;tl=ru&amp;u=https://pt.m.wikipedia.org/wiki/4_de_Julho&amp;usg=ALkJrhiqWA3ilw9wcvwr0NfTuKHFN_QEdQ" TargetMode="External"/><Relationship Id="rId7" Type="http://schemas.openxmlformats.org/officeDocument/2006/relationships/hyperlink" Target="https://translate.googleusercontent.com/translate_c?depth=2&amp;rurl=translate.google.com&amp;sl=auto&amp;sp=nmt4&amp;tl=ru&amp;u=https://pt.m.wikipedia.org/wiki/Missa&amp;usg=ALkJrhgpXg6-jRJW_gWZHTH9YkFOgPYOw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2&amp;rurl=translate.google.com&amp;sl=auto&amp;sp=nmt4&amp;tl=ru&amp;u=https://pt.m.wikipedia.org/wiki/Lisboa&amp;usg=ALkJrhhDjU0rjuuzvUM2IMZ4gSHAsn3GOA" TargetMode="External"/><Relationship Id="rId5" Type="http://schemas.openxmlformats.org/officeDocument/2006/relationships/hyperlink" Target="https://translate.googleusercontent.com/translate_c?depth=2&amp;rurl=translate.google.com&amp;sl=auto&amp;sp=nmt4&amp;tl=ru&amp;u=https://pt.m.wikipedia.org/wiki/Ant%C3%B3nio_de_Oliveira_Salazar&amp;usg=ALkJrhiIBvHdO_VvVEkIX8NCxByCt6Su-A" TargetMode="External"/><Relationship Id="rId4" Type="http://schemas.openxmlformats.org/officeDocument/2006/relationships/hyperlink" Target="https://translate.googleusercontent.com/translate_c?depth=2&amp;rurl=translate.google.com&amp;sl=auto&amp;sp=nmt4&amp;tl=ru&amp;u=https://pt.m.wikipedia.org/wiki/1937&amp;usg=ALkJrhiHRCiBZfehv-Ka-SXMY5nAaTgh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Добавить ресурсы</a:t>
            </a:r>
            <a:r>
              <a:rPr lang="en-US" sz="700" dirty="0" smtClean="0"/>
              <a:t>:</a:t>
            </a:r>
            <a:endParaRPr lang="ru-RU" sz="7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015953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r>
              <a:rPr lang="ru-RU" sz="700" dirty="0"/>
              <a:t>Великая Депрессия</a:t>
            </a:r>
            <a:r>
              <a:rPr lang="ru-RU" sz="700" dirty="0" smtClean="0"/>
              <a:t>» </a:t>
            </a:r>
            <a:r>
              <a:rPr lang="ru-RU" sz="500" dirty="0" smtClean="0"/>
              <a:t>(</a:t>
            </a:r>
            <a:r>
              <a:rPr lang="ru-RU" sz="500" dirty="0"/>
              <a:t>Великая депрессия возможно имела сильнейший эффект на Бразилию, чем на Соединённые Штаты</a:t>
            </a:r>
            <a:r>
              <a:rPr lang="ru-RU" sz="500" dirty="0" smtClean="0"/>
              <a:t>.)</a:t>
            </a:r>
            <a:endParaRPr lang="ru-RU" sz="5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301274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endParaRPr lang="ru-RU" sz="7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198721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4111184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70" name="Прямоугольник 169"/>
          <p:cNvSpPr/>
          <p:nvPr/>
        </p:nvSpPr>
        <p:spPr>
          <a:xfrm>
            <a:off x="6100876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Несмотря на популистское прозвище «отец бедных», </a:t>
            </a:r>
            <a:r>
              <a:rPr lang="ru-RU" sz="700" dirty="0" err="1"/>
              <a:t>Жетулио</a:t>
            </a:r>
            <a:r>
              <a:rPr lang="ru-RU" sz="700" dirty="0"/>
              <a:t> </a:t>
            </a:r>
            <a:r>
              <a:rPr lang="ru-RU" sz="700" dirty="0" err="1"/>
              <a:t>Варгас</a:t>
            </a:r>
            <a:r>
              <a:rPr lang="ru-RU" sz="700" dirty="0"/>
              <a:t> отдал всю власть в периферийных штатах земельной олигархии, что не отвечало народным ожиданиям.</a:t>
            </a:r>
          </a:p>
        </p:txBody>
      </p:sp>
      <p:sp>
        <p:nvSpPr>
          <p:cNvPr id="171" name="Прямоугольник 170"/>
          <p:cNvSpPr/>
          <p:nvPr/>
        </p:nvSpPr>
        <p:spPr>
          <a:xfrm>
            <a:off x="510264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 руководством Коммунистической партии и её лидера Луиса Карлоса </a:t>
            </a:r>
            <a:r>
              <a:rPr lang="ru-RU" sz="700" dirty="0" err="1"/>
              <a:t>Престеса</a:t>
            </a:r>
            <a:r>
              <a:rPr lang="ru-RU" sz="700" dirty="0"/>
              <a:t>, известного как «всадник надежды» восстания лейтенантов</a:t>
            </a:r>
          </a:p>
        </p:txBody>
      </p:sp>
      <p:sp>
        <p:nvSpPr>
          <p:cNvPr id="180" name="Прямоугольник 179"/>
          <p:cNvSpPr/>
          <p:nvPr/>
        </p:nvSpPr>
        <p:spPr>
          <a:xfrm>
            <a:off x="7207555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Северо-западные сахарные бароны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9197247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600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8199019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кофейных олигархов Юга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184130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1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11300828" y="5459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2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1350970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294" name="Прямая соединительная линия 293"/>
          <p:cNvCxnSpPr/>
          <p:nvPr/>
        </p:nvCxnSpPr>
        <p:spPr>
          <a:xfrm>
            <a:off x="30180413" y="577264"/>
            <a:ext cx="2197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/>
          <p:cNvSpPr/>
          <p:nvPr/>
        </p:nvSpPr>
        <p:spPr>
          <a:xfrm>
            <a:off x="177663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4 </a:t>
            </a:r>
            <a:r>
              <a:rPr lang="ru-RU" sz="600" dirty="0" smtClean="0">
                <a:hlinkClick r:id="rId3" tooltip="4 июля"/>
              </a:rPr>
              <a:t>июля</a:t>
            </a:r>
            <a:r>
              <a:rPr lang="ru-RU" sz="600" dirty="0" smtClean="0"/>
              <a:t> </a:t>
            </a:r>
            <a:r>
              <a:rPr lang="ru-RU" sz="600" dirty="0" smtClean="0">
                <a:hlinkClick r:id="rId4" tooltip="1937"/>
              </a:rPr>
              <a:t>1937 года он</a:t>
            </a:r>
            <a:r>
              <a:rPr lang="ru-RU" sz="600" dirty="0" smtClean="0"/>
              <a:t> был одним из авторов нападения на </a:t>
            </a:r>
            <a:r>
              <a:rPr lang="ru-RU" sz="600" dirty="0" err="1" smtClean="0">
                <a:hlinkClick r:id="rId5" tooltip="Антонио де Оливейра Салазар"/>
              </a:rPr>
              <a:t>Салазара</a:t>
            </a:r>
            <a:r>
              <a:rPr lang="ru-RU" sz="600" dirty="0" smtClean="0">
                <a:hlinkClick r:id="rId5" tooltip="Антонио де Оливейра Салазар"/>
              </a:rPr>
              <a:t>,</a:t>
            </a:r>
            <a:r>
              <a:rPr lang="ru-RU" sz="600" dirty="0" smtClean="0"/>
              <a:t> когда он пошел в частную часовню своего друга </a:t>
            </a:r>
            <a:r>
              <a:rPr lang="ru-RU" sz="600" dirty="0" err="1" smtClean="0"/>
              <a:t>Жозе</a:t>
            </a:r>
            <a:r>
              <a:rPr lang="ru-RU" sz="600" dirty="0" smtClean="0"/>
              <a:t> </a:t>
            </a:r>
            <a:r>
              <a:rPr lang="ru-RU" sz="600" dirty="0" err="1" smtClean="0"/>
              <a:t>Трокадо</a:t>
            </a:r>
            <a:r>
              <a:rPr lang="ru-RU" sz="600" dirty="0" smtClean="0"/>
              <a:t> на </a:t>
            </a:r>
            <a:r>
              <a:rPr lang="ru-RU" sz="600" dirty="0" err="1" smtClean="0"/>
              <a:t>Авенида</a:t>
            </a:r>
            <a:r>
              <a:rPr lang="ru-RU" sz="600" dirty="0" smtClean="0"/>
              <a:t> Барбоса </a:t>
            </a:r>
            <a:r>
              <a:rPr lang="ru-RU" sz="600" dirty="0" err="1" smtClean="0"/>
              <a:t>дю</a:t>
            </a:r>
            <a:r>
              <a:rPr lang="ru-RU" sz="600" dirty="0" smtClean="0"/>
              <a:t> </a:t>
            </a:r>
            <a:r>
              <a:rPr lang="ru-RU" sz="600" dirty="0" err="1" smtClean="0"/>
              <a:t>Бокаж</a:t>
            </a:r>
            <a:r>
              <a:rPr lang="ru-RU" sz="600" dirty="0" smtClean="0"/>
              <a:t> в </a:t>
            </a:r>
            <a:r>
              <a:rPr lang="ru-RU" sz="600" dirty="0" smtClean="0">
                <a:hlinkClick r:id="rId6" tooltip="Лиссабон"/>
              </a:rPr>
              <a:t>Лиссабоне</a:t>
            </a:r>
            <a:r>
              <a:rPr lang="ru-RU" sz="600" dirty="0" smtClean="0"/>
              <a:t> , чтобы присутствовать на </a:t>
            </a:r>
            <a:r>
              <a:rPr lang="ru-RU" sz="600" dirty="0" smtClean="0">
                <a:hlinkClick r:id="rId7" tooltip="масса"/>
              </a:rPr>
              <a:t>мессе</a:t>
            </a:r>
            <a:endParaRPr lang="ru-RU" sz="600" dirty="0"/>
          </a:p>
        </p:txBody>
      </p:sp>
      <p:sp>
        <p:nvSpPr>
          <p:cNvPr id="486" name="Прямоугольник 485"/>
          <p:cNvSpPr/>
          <p:nvPr/>
        </p:nvSpPr>
        <p:spPr>
          <a:xfrm>
            <a:off x="201396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err="1" smtClean="0"/>
              <a:t>Пенише</a:t>
            </a:r>
            <a:r>
              <a:rPr lang="ru-RU" sz="600" dirty="0" smtClean="0"/>
              <a:t> (« После арестов, сопровождавших и сопровождавших движение 18 января 1934 года, многие конфедеративные боевики были арестованы. На рисунке мы видим группу боевиков, захваченных в форте </a:t>
            </a:r>
            <a:r>
              <a:rPr lang="ru-RU" sz="600" dirty="0" err="1" smtClean="0"/>
              <a:t>Пенише</a:t>
            </a:r>
            <a:r>
              <a:rPr lang="ru-RU" sz="600" dirty="0" smtClean="0"/>
              <a:t>. В центре - «</a:t>
            </a:r>
            <a:r>
              <a:rPr lang="ru-RU" sz="600" dirty="0" err="1" smtClean="0"/>
              <a:t>Мануэль</a:t>
            </a:r>
            <a:r>
              <a:rPr lang="ru-RU" sz="600" dirty="0" smtClean="0"/>
              <a:t> </a:t>
            </a:r>
            <a:r>
              <a:rPr lang="ru-RU" sz="600" dirty="0" err="1" smtClean="0"/>
              <a:t>Жоаким</a:t>
            </a:r>
            <a:r>
              <a:rPr lang="ru-RU" sz="600" dirty="0" smtClean="0"/>
              <a:t> де </a:t>
            </a:r>
            <a:r>
              <a:rPr lang="ru-RU" sz="600" dirty="0" err="1" smtClean="0"/>
              <a:t>Соуза</a:t>
            </a:r>
            <a:r>
              <a:rPr lang="ru-RU" sz="600" dirty="0" smtClean="0"/>
              <a:t>». Слева от него Хосе </a:t>
            </a:r>
            <a:r>
              <a:rPr lang="ru-RU" sz="600" dirty="0" err="1" smtClean="0"/>
              <a:t>Франциско</a:t>
            </a:r>
            <a:r>
              <a:rPr lang="ru-RU" sz="600" dirty="0" smtClean="0"/>
              <a:t>, справа Антонио </a:t>
            </a:r>
            <a:r>
              <a:rPr lang="ru-RU" sz="600" dirty="0" err="1" smtClean="0"/>
              <a:t>Инасиу</a:t>
            </a:r>
            <a:r>
              <a:rPr lang="ru-RU" sz="600" dirty="0" smtClean="0"/>
              <a:t> </a:t>
            </a:r>
            <a:r>
              <a:rPr lang="ru-RU" sz="600" dirty="0" err="1" smtClean="0"/>
              <a:t>Мартинс</a:t>
            </a:r>
            <a:r>
              <a:rPr lang="ru-RU" sz="600" dirty="0" smtClean="0"/>
              <a:t>. Слева направо: Хосе Антонио </a:t>
            </a:r>
            <a:r>
              <a:rPr lang="ru-RU" sz="600" dirty="0" err="1" smtClean="0"/>
              <a:t>Мачадо</a:t>
            </a:r>
            <a:r>
              <a:rPr lang="ru-RU" sz="600" dirty="0" smtClean="0"/>
              <a:t>, Хосе Ваз </a:t>
            </a:r>
            <a:r>
              <a:rPr lang="ru-RU" sz="600" dirty="0" err="1" smtClean="0"/>
              <a:t>Родригес</a:t>
            </a:r>
            <a:r>
              <a:rPr lang="ru-RU" sz="600" dirty="0" smtClean="0"/>
              <a:t> и Хосе Месте </a:t>
            </a:r>
            <a:r>
              <a:rPr lang="ru-RU" sz="600" dirty="0" err="1" smtClean="0"/>
              <a:t>Варгас</a:t>
            </a:r>
            <a:r>
              <a:rPr lang="ru-RU" sz="600" dirty="0" smtClean="0"/>
              <a:t> </a:t>
            </a:r>
            <a:r>
              <a:rPr lang="ru-RU" sz="600" dirty="0" err="1" smtClean="0"/>
              <a:t>Жуниор</a:t>
            </a:r>
            <a:r>
              <a:rPr lang="ru-RU" sz="600" dirty="0" smtClean="0"/>
              <a:t>. убит в гражданской войне в Испании ". », </a:t>
            </a:r>
            <a:r>
              <a:rPr lang="ru-RU" sz="600" i="1" dirty="0" err="1" smtClean="0"/>
              <a:t>Инконну</a:t>
            </a:r>
            <a:r>
              <a:rPr lang="ru-RU" sz="600" i="1" dirty="0" smtClean="0"/>
              <a:t>, Историко-социальный архив (1934).</a:t>
            </a:r>
            <a:r>
              <a:rPr lang="ru-RU" sz="600" dirty="0" smtClean="0"/>
              <a:t> </a:t>
            </a:r>
            <a:r>
              <a:rPr lang="ru-RU" sz="600" i="1" dirty="0" smtClean="0">
                <a:hlinkClick r:id="rId8"/>
              </a:rPr>
              <a:t>«Вегетарианские боевики заключены в тюрьму в </a:t>
            </a:r>
            <a:r>
              <a:rPr lang="ru-RU" sz="600" i="1" dirty="0" err="1" smtClean="0">
                <a:hlinkClick r:id="rId8"/>
              </a:rPr>
              <a:t>Пенише</a:t>
            </a:r>
            <a:r>
              <a:rPr lang="ru-RU" sz="600" i="1" dirty="0" smtClean="0">
                <a:hlinkClick r:id="rId8"/>
              </a:rPr>
              <a:t>»</a:t>
            </a:r>
            <a:r>
              <a:rPr lang="ru-RU" sz="600" i="1" dirty="0" smtClean="0"/>
              <a:t> )</a:t>
            </a:r>
            <a:endParaRPr lang="ru-RU" sz="6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2488392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1936.09 </a:t>
            </a:r>
            <a:r>
              <a:rPr lang="ru-RU" sz="600" b="1" dirty="0" smtClean="0"/>
              <a:t>Лиссабон</a:t>
            </a:r>
            <a:r>
              <a:rPr lang="ru-RU" sz="600" dirty="0"/>
              <a:t>. В знак протеста против поддержки правительством испанских фашистов восстала часть португальского флота, стоявшего на рейде Лиссабона; </a:t>
            </a:r>
            <a:r>
              <a:rPr lang="ru-RU" sz="600" b="1" dirty="0"/>
              <a:t>восстание было подавлено</a:t>
            </a:r>
            <a:r>
              <a:rPr lang="ru-RU" sz="600" dirty="0"/>
              <a:t>.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24901189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75" name="Прямоугольник 574"/>
          <p:cNvSpPr/>
          <p:nvPr/>
        </p:nvSpPr>
        <p:spPr>
          <a:xfrm>
            <a:off x="27141304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Низкий уровень грамотности Португалии</a:t>
            </a:r>
            <a:endParaRPr lang="ru-RU" sz="600" dirty="0"/>
          </a:p>
        </p:txBody>
      </p:sp>
      <p:cxnSp>
        <p:nvCxnSpPr>
          <p:cNvPr id="511" name="Соединительная линия уступом 510"/>
          <p:cNvCxnSpPr>
            <a:stCxn id="63" idx="2"/>
            <a:endCxn id="50" idx="0"/>
          </p:cNvCxnSpPr>
          <p:nvPr/>
        </p:nvCxnSpPr>
        <p:spPr>
          <a:xfrm rot="5400000">
            <a:off x="5504537" y="6361544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648267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Интегралисты</a:t>
            </a:r>
            <a:r>
              <a:rPr lang="ru-RU" sz="700" dirty="0"/>
              <a:t> </a:t>
            </a:r>
            <a:r>
              <a:rPr lang="ru-RU" sz="200" dirty="0"/>
              <a:t>(AIB была военизированной организацией, которая была известна уличными демонстрациями и агрессивной риторикой и непосредственно финансировалась итальянским посольством</a:t>
            </a:r>
            <a:r>
              <a:rPr lang="ru-RU" sz="200" dirty="0" smtClean="0"/>
              <a:t>.)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331431" y="18463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Переворот 1938 года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41644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Монархисты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08273" y="269170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</a:t>
            </a:r>
            <a:r>
              <a:rPr lang="ru-RU" sz="700" dirty="0" err="1" smtClean="0"/>
              <a:t>Эстрадо</a:t>
            </a:r>
            <a:r>
              <a:rPr lang="ru-RU" sz="700" dirty="0" smtClean="0"/>
              <a:t> </a:t>
            </a:r>
            <a:r>
              <a:rPr lang="ru-RU" sz="700" dirty="0"/>
              <a:t>Ново» </a:t>
            </a:r>
            <a:r>
              <a:rPr lang="ru-RU" sz="100" dirty="0"/>
              <a:t>(Фашистская диктатура «</a:t>
            </a:r>
            <a:r>
              <a:rPr lang="ru-RU" sz="100" dirty="0" err="1"/>
              <a:t>Эстадо</a:t>
            </a:r>
            <a:r>
              <a:rPr lang="ru-RU" sz="100" dirty="0"/>
              <a:t> Ново» (Новое государство) была построено по образу номинально нейтрального, но по сути фашистского «Нового государства» </a:t>
            </a:r>
            <a:r>
              <a:rPr lang="ru-RU" sz="100" dirty="0" err="1"/>
              <a:t>Салазара</a:t>
            </a:r>
            <a:r>
              <a:rPr lang="ru-RU" sz="100" dirty="0"/>
              <a:t> в Португалии. Эта диктатура окончательно материализовалась в 1937, когда </a:t>
            </a:r>
            <a:r>
              <a:rPr lang="ru-RU" sz="100" dirty="0" err="1"/>
              <a:t>передполагалось</a:t>
            </a:r>
            <a:r>
              <a:rPr lang="ru-RU" sz="100" dirty="0"/>
              <a:t>, что </a:t>
            </a:r>
            <a:r>
              <a:rPr lang="ru-RU" sz="100" dirty="0" err="1"/>
              <a:t>Варгас</a:t>
            </a:r>
            <a:r>
              <a:rPr lang="ru-RU" sz="100" dirty="0"/>
              <a:t> оставит пост президента в январе 1938 года, как это требовала конституция 1934 года) Но 29 сентября 1937 года генерал </a:t>
            </a:r>
            <a:r>
              <a:rPr lang="ru-RU" sz="100" dirty="0" err="1"/>
              <a:t>Дутра</a:t>
            </a:r>
            <a:r>
              <a:rPr lang="ru-RU" sz="100" dirty="0"/>
              <a:t> представил «План Коэна» (назван в честь венгерского коммунистического лидера, Белы Куна), который описывал детальный план коммунистической революции. «План Коэна» был лишь фальсификацией, сделанной </a:t>
            </a:r>
            <a:r>
              <a:rPr lang="ru-RU" sz="100" dirty="0" err="1"/>
              <a:t>интегралистами</a:t>
            </a:r>
            <a:r>
              <a:rPr lang="ru-RU" sz="100" dirty="0"/>
              <a:t>, но </a:t>
            </a:r>
            <a:r>
              <a:rPr lang="ru-RU" sz="100" dirty="0" err="1"/>
              <a:t>Варгас</a:t>
            </a:r>
            <a:r>
              <a:rPr lang="ru-RU" sz="100" dirty="0"/>
              <a:t> использовал его чтобы объявить предложенное </a:t>
            </a:r>
            <a:r>
              <a:rPr lang="ru-RU" sz="100" dirty="0" err="1"/>
              <a:t>Дутрой</a:t>
            </a:r>
            <a:r>
              <a:rPr lang="ru-RU" sz="100" dirty="0"/>
              <a:t> состояние чрезвычайного положения в государстве, также как Гитлер несколькими годами раньше использовал пожар в Рейхстаге для обвинения коммунистов и оправдания диктатуры. 10 ноября </a:t>
            </a:r>
            <a:r>
              <a:rPr lang="ru-RU" sz="100" dirty="0" err="1"/>
              <a:t>Варгас</a:t>
            </a:r>
            <a:r>
              <a:rPr lang="ru-RU" sz="100" dirty="0"/>
              <a:t> в радио-обращении к народу заявил о принятии на себя диктаторских полномочий, которые закреплялись новой конституцией (второй за время его режима), полностью переписанной с конституций европейских фашистских государств, таким образом приостановив президентские выборы и распуская конгресс.</a:t>
            </a:r>
            <a:endParaRPr lang="ru-RU" sz="100" dirty="0" smtClean="0"/>
          </a:p>
        </p:txBody>
      </p:sp>
      <p:sp>
        <p:nvSpPr>
          <p:cNvPr id="29" name="Прямоугольник 28"/>
          <p:cNvSpPr/>
          <p:nvPr/>
        </p:nvSpPr>
        <p:spPr>
          <a:xfrm>
            <a:off x="8218531" y="426946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оппозиционных партий</a:t>
            </a:r>
            <a:endParaRPr lang="ru-RU" sz="100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7171721" y="42694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жёсткой цензуры</a:t>
            </a:r>
            <a:endParaRPr lang="ru-RU" sz="1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7166152" y="35029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центральной полиции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6107335" y="426876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Пропаганда национализма</a:t>
            </a:r>
            <a:endParaRPr lang="ru-RU" sz="1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5019577" y="35008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Индустриализация с помощью центрального планирования </a:t>
            </a:r>
            <a:r>
              <a:rPr lang="ru-RU" sz="500" dirty="0" smtClean="0"/>
              <a:t>(открывает пятилетний план)</a:t>
            </a:r>
            <a:endParaRPr lang="ru-RU" sz="1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5027876" y="426876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Пятилетний план</a:t>
            </a:r>
            <a:endParaRPr lang="ru-RU" sz="1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9461144" y="782350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тяжёлой промышленности</a:t>
            </a:r>
            <a:endParaRPr lang="ru-RU" sz="1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10525290" y="7823506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</a:t>
            </a:r>
            <a:r>
              <a:rPr lang="ru-RU" sz="700" dirty="0"/>
              <a:t>производственного </a:t>
            </a:r>
            <a:r>
              <a:rPr lang="ru-RU" sz="700" dirty="0" smtClean="0"/>
              <a:t>образования (1942)</a:t>
            </a:r>
            <a:endParaRPr lang="ru-RU" sz="1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8924874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железнодорожной сети</a:t>
            </a:r>
            <a:endParaRPr lang="ru-RU" sz="1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7854260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цементных фабрик </a:t>
            </a:r>
            <a:r>
              <a:rPr lang="ru-RU" sz="300" dirty="0"/>
              <a:t>(Производство цемента выросло с 87 тыс. тонн в 1930 году до 700 тыс. тонн в </a:t>
            </a:r>
            <a:r>
              <a:rPr lang="ru-RU" sz="300" dirty="0" smtClean="0"/>
              <a:t>1940)</a:t>
            </a:r>
            <a:endParaRPr lang="ru-RU" sz="1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9461143" y="62303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железообрабатывающей отрасли</a:t>
            </a:r>
            <a:endParaRPr lang="ru-RU" sz="1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5708114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производственные предприятия</a:t>
            </a:r>
            <a:endParaRPr lang="ru-RU" sz="100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10001023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700" dirty="0" smtClean="0"/>
              <a:t>Companhia Vale do Rio Doce</a:t>
            </a:r>
            <a:r>
              <a:rPr lang="ru-RU" sz="700" dirty="0"/>
              <a:t> </a:t>
            </a:r>
            <a:endParaRPr lang="ru-RU" sz="700" dirty="0" smtClean="0"/>
          </a:p>
          <a:p>
            <a:pPr algn="ctr"/>
            <a:r>
              <a:rPr lang="ru-RU" sz="200" dirty="0" smtClean="0"/>
              <a:t>(В </a:t>
            </a:r>
            <a:r>
              <a:rPr lang="ru-RU" sz="200" dirty="0"/>
              <a:t>1942 году правительство основало Компанию Долины </a:t>
            </a:r>
            <a:r>
              <a:rPr lang="ru-RU" sz="200" dirty="0" err="1"/>
              <a:t>Риу-Доси</a:t>
            </a:r>
            <a:r>
              <a:rPr lang="ru-RU" sz="200" dirty="0"/>
              <a:t> (</a:t>
            </a:r>
            <a:r>
              <a:rPr lang="ru-RU" sz="200" dirty="0" err="1"/>
              <a:t>Companhia</a:t>
            </a:r>
            <a:r>
              <a:rPr lang="ru-RU" sz="200" dirty="0"/>
              <a:t> </a:t>
            </a:r>
            <a:r>
              <a:rPr lang="ru-RU" sz="200" dirty="0" err="1"/>
              <a:t>Vale</a:t>
            </a:r>
            <a:r>
              <a:rPr lang="ru-RU" sz="200" dirty="0"/>
              <a:t> </a:t>
            </a:r>
            <a:r>
              <a:rPr lang="ru-RU" sz="200" dirty="0" err="1"/>
              <a:t>do</a:t>
            </a:r>
            <a:r>
              <a:rPr lang="ru-RU" sz="200" dirty="0"/>
              <a:t> </a:t>
            </a:r>
            <a:r>
              <a:rPr lang="ru-RU" sz="200" dirty="0" err="1"/>
              <a:t>Rio</a:t>
            </a:r>
            <a:r>
              <a:rPr lang="ru-RU" sz="200" dirty="0"/>
              <a:t> </a:t>
            </a:r>
            <a:r>
              <a:rPr lang="ru-RU" sz="200" dirty="0" err="1"/>
              <a:t>Doce</a:t>
            </a:r>
            <a:r>
              <a:rPr lang="ru-RU" sz="200" dirty="0"/>
              <a:t>) для разработки богатых </a:t>
            </a:r>
            <a:r>
              <a:rPr lang="ru-RU" sz="200" dirty="0" err="1"/>
              <a:t>железняковых</a:t>
            </a:r>
            <a:r>
              <a:rPr lang="ru-RU" sz="200" dirty="0"/>
              <a:t> месторождений </a:t>
            </a:r>
            <a:r>
              <a:rPr lang="ru-RU" sz="200" dirty="0" err="1" smtClean="0"/>
              <a:t>Итабиры</a:t>
            </a:r>
            <a:r>
              <a:rPr lang="ru-RU" sz="200" dirty="0" smtClean="0"/>
              <a:t>)</a:t>
            </a:r>
            <a:endParaRPr lang="ru-RU" sz="100" dirty="0" smtClean="0"/>
          </a:p>
        </p:txBody>
      </p:sp>
      <p:sp>
        <p:nvSpPr>
          <p:cNvPr id="44" name="Прямоугольник 43"/>
          <p:cNvSpPr/>
          <p:nvPr/>
        </p:nvSpPr>
        <p:spPr>
          <a:xfrm>
            <a:off x="7316860" y="782350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ткани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За исключением экспорта ткани, бразильская промышленность почти исключительно обслуживала местный рынок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5" name="Прямоугольник 44"/>
          <p:cNvSpPr/>
          <p:nvPr/>
        </p:nvSpPr>
        <p:spPr>
          <a:xfrm>
            <a:off x="11065962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Горнодобывающие кампании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в 1944 оно основало компанию для добычи и первичной переработки материалов, необходимых химической </a:t>
            </a:r>
            <a:r>
              <a:rPr lang="ru-RU" sz="300" dirty="0" smtClean="0"/>
              <a:t>промышленности)</a:t>
            </a:r>
            <a:endParaRPr lang="ru-RU" sz="1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7854259" y="86187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Начать производство грузовиков (1946)</a:t>
            </a:r>
          </a:p>
          <a:p>
            <a:pPr algn="ctr"/>
            <a:r>
              <a:rPr lang="ru-RU" sz="300" dirty="0"/>
              <a:t>(в 1946 году Национальная Моторная Компания начала производство </a:t>
            </a:r>
            <a:r>
              <a:rPr lang="ru-RU" sz="300" dirty="0" smtClean="0"/>
              <a:t>грузовиков)</a:t>
            </a:r>
            <a:endParaRPr lang="ru-RU" sz="100" dirty="0" smtClean="0"/>
          </a:p>
        </p:txBody>
      </p:sp>
      <p:sp>
        <p:nvSpPr>
          <p:cNvPr id="47" name="Прямоугольник 46"/>
          <p:cNvSpPr/>
          <p:nvPr/>
        </p:nvSpPr>
        <p:spPr>
          <a:xfrm>
            <a:off x="11624086" y="78220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Производство в Вольта-</a:t>
            </a:r>
            <a:r>
              <a:rPr lang="ru-RU" sz="700" dirty="0" err="1" smtClean="0"/>
              <a:t>Редонда</a:t>
            </a:r>
            <a:endParaRPr lang="ru-RU" sz="700" dirty="0" smtClean="0"/>
          </a:p>
          <a:p>
            <a:pPr algn="ctr"/>
            <a:r>
              <a:rPr lang="ru-RU" sz="300" dirty="0"/>
              <a:t>(Национальная Сталелитейная Компания начала производство на заводе в Вольта-</a:t>
            </a:r>
            <a:r>
              <a:rPr lang="ru-RU" sz="300" dirty="0" err="1"/>
              <a:t>Редонда</a:t>
            </a:r>
            <a:r>
              <a:rPr lang="ru-RU" sz="300" dirty="0"/>
              <a:t> между Рио-де-Жанейро и Сан-Паулу</a:t>
            </a:r>
            <a:r>
              <a:rPr lang="ru-RU" sz="300" dirty="0" smtClean="0"/>
              <a:t>.) (1946)</a:t>
            </a:r>
            <a:endParaRPr lang="ru-RU" sz="100" dirty="0" smtClean="0"/>
          </a:p>
        </p:txBody>
      </p:sp>
      <p:sp>
        <p:nvSpPr>
          <p:cNvPr id="48" name="Прямоугольник 47"/>
          <p:cNvSpPr/>
          <p:nvPr/>
        </p:nvSpPr>
        <p:spPr>
          <a:xfrm>
            <a:off x="8385611" y="62303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нефтяная кампания (1938)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редвидя</a:t>
            </a:r>
            <a:r>
              <a:rPr lang="ru-RU" sz="100" dirty="0"/>
              <a:t> необходимость в топливе для современной промышленности, </a:t>
            </a:r>
            <a:r>
              <a:rPr lang="ru-RU" sz="100" dirty="0" err="1"/>
              <a:t>Варгас</a:t>
            </a:r>
            <a:r>
              <a:rPr lang="ru-RU" sz="100" dirty="0"/>
              <a:t> в 1938 году создал Национальную Нефтяную Компанию, которая начала поиск </a:t>
            </a:r>
            <a:r>
              <a:rPr lang="ru-RU" sz="100" dirty="0" smtClean="0"/>
              <a:t>нефти)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783646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кофе (кофейные олигархи имеют преимущество)</a:t>
            </a:r>
            <a:endParaRPr lang="ru-RU" sz="100" dirty="0" smtClean="0"/>
          </a:p>
        </p:txBody>
      </p:sp>
      <p:sp>
        <p:nvSpPr>
          <p:cNvPr id="50" name="Прямоугольник 49"/>
          <p:cNvSpPr/>
          <p:nvPr/>
        </p:nvSpPr>
        <p:spPr>
          <a:xfrm>
            <a:off x="4632582" y="702828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сахара </a:t>
            </a:r>
            <a:r>
              <a:rPr lang="ru-RU" sz="600" dirty="0" smtClean="0"/>
              <a:t>(сахарные </a:t>
            </a:r>
            <a:r>
              <a:rPr lang="ru-RU" sz="600" dirty="0"/>
              <a:t>олигархи имеют преимущество)</a:t>
            </a:r>
            <a:endParaRPr lang="ru-RU" sz="100" dirty="0"/>
          </a:p>
          <a:p>
            <a:pPr algn="ctr"/>
            <a:endParaRPr lang="ru-RU" sz="100" dirty="0" smtClean="0"/>
          </a:p>
        </p:txBody>
      </p:sp>
      <p:sp>
        <p:nvSpPr>
          <p:cNvPr id="51" name="Прямоугольник 50"/>
          <p:cNvSpPr/>
          <p:nvPr/>
        </p:nvSpPr>
        <p:spPr>
          <a:xfrm>
            <a:off x="6242051" y="78239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кофе</a:t>
            </a:r>
            <a:endParaRPr lang="ru-RU" sz="100" dirty="0" smtClean="0"/>
          </a:p>
        </p:txBody>
      </p:sp>
      <p:sp>
        <p:nvSpPr>
          <p:cNvPr id="52" name="Прямоугольник 51"/>
          <p:cNvSpPr/>
          <p:nvPr/>
        </p:nvSpPr>
        <p:spPr>
          <a:xfrm>
            <a:off x="5160425" y="78262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сахар</a:t>
            </a:r>
            <a:endParaRPr lang="ru-RU" sz="100" dirty="0" smtClean="0"/>
          </a:p>
        </p:txBody>
      </p:sp>
      <p:cxnSp>
        <p:nvCxnSpPr>
          <p:cNvPr id="53" name="Прямая соединительная линия 52"/>
          <p:cNvCxnSpPr>
            <a:stCxn id="50" idx="3"/>
            <a:endCxn id="42" idx="1"/>
          </p:cNvCxnSpPr>
          <p:nvPr/>
        </p:nvCxnSpPr>
        <p:spPr>
          <a:xfrm>
            <a:off x="5558907" y="7298285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2" idx="3"/>
            <a:endCxn id="49" idx="1"/>
          </p:cNvCxnSpPr>
          <p:nvPr/>
        </p:nvCxnSpPr>
        <p:spPr>
          <a:xfrm>
            <a:off x="6634439" y="7298285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0539444" y="62303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новых источников гидроэлектроэнергии</a:t>
            </a:r>
            <a:endParaRPr lang="ru-RU" sz="100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8391669" y="782350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Осуществление планов городского планирования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Эстадо</a:t>
            </a:r>
            <a:r>
              <a:rPr lang="ru-RU" sz="100" dirty="0"/>
              <a:t> Ново имела значительный эффект для развития бразильской архитектуры, в первую очередь потому что государство имело достаточные полномочия для осуществления амбициозных планов городского планирования. Хотя для осуществления всех этих планов и не хватало средств, эти проекты имели значительный и продолжительный эффект для организации городов. Один из лучше всего спланированных городов в мире, </a:t>
            </a:r>
            <a:r>
              <a:rPr lang="ru-RU" sz="100" dirty="0" err="1"/>
              <a:t>Куритиба</a:t>
            </a:r>
            <a:r>
              <a:rPr lang="ru-RU" sz="100" dirty="0"/>
              <a:t>, был впервые спланирован на протяжении </a:t>
            </a:r>
            <a:r>
              <a:rPr lang="ru-RU" sz="100" dirty="0" err="1"/>
              <a:t>Эстадо</a:t>
            </a:r>
            <a:r>
              <a:rPr lang="ru-RU" sz="100" dirty="0"/>
              <a:t> Ново. Известнейшим архитектором городского планирования этого периода считался Альфред </a:t>
            </a:r>
            <a:r>
              <a:rPr lang="ru-RU" sz="100" dirty="0" err="1"/>
              <a:t>Агачи</a:t>
            </a:r>
            <a:r>
              <a:rPr lang="ru-RU" sz="100" dirty="0" smtClean="0"/>
              <a:t>.)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656839" y="51524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олигархов</a:t>
            </a:r>
          </a:p>
          <a:p>
            <a:pPr algn="ctr"/>
            <a:r>
              <a:rPr lang="ru-RU" sz="200" dirty="0"/>
              <a:t>(помощники из олигархии были более лояльны Союзникам, благодаря установленным экономическим связям с США с Великобританией. Так как Союзники были более перспективными торговыми партнерами, </a:t>
            </a:r>
            <a:r>
              <a:rPr lang="ru-RU" sz="200" dirty="0" err="1"/>
              <a:t>Варгас</a:t>
            </a:r>
            <a:r>
              <a:rPr lang="ru-RU" sz="200" dirty="0"/>
              <a:t> в конце концов и принял их сторону, объявив войну Германии и Италии в 1942 году и послав 25-тысячный Бразильский Экспедиционный Корпус в Европу на помощь Союзникам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2" name="Прямоугольник 61"/>
          <p:cNvSpPr/>
          <p:nvPr/>
        </p:nvSpPr>
        <p:spPr>
          <a:xfrm>
            <a:off x="5577379" y="51524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генералов</a:t>
            </a:r>
          </a:p>
          <a:p>
            <a:pPr algn="ctr"/>
            <a:r>
              <a:rPr lang="ru-RU" sz="200" dirty="0"/>
              <a:t>(Бразильские генералы, например ближайшие к </a:t>
            </a:r>
            <a:r>
              <a:rPr lang="ru-RU" sz="200" dirty="0" err="1"/>
              <a:t>Варгасу</a:t>
            </a:r>
            <a:r>
              <a:rPr lang="ru-RU" sz="200" dirty="0"/>
              <a:t> </a:t>
            </a:r>
            <a:r>
              <a:rPr lang="ru-RU" sz="200" dirty="0" err="1"/>
              <a:t>Педру</a:t>
            </a:r>
            <a:r>
              <a:rPr lang="ru-RU" sz="200" dirty="0"/>
              <a:t> </a:t>
            </a:r>
            <a:r>
              <a:rPr lang="ru-RU" sz="200" dirty="0" err="1"/>
              <a:t>Гоез</a:t>
            </a:r>
            <a:r>
              <a:rPr lang="ru-RU" sz="200" dirty="0"/>
              <a:t> </a:t>
            </a:r>
            <a:r>
              <a:rPr lang="ru-RU" sz="200" dirty="0" err="1"/>
              <a:t>Монтейро</a:t>
            </a:r>
            <a:r>
              <a:rPr lang="ru-RU" sz="200" dirty="0"/>
              <a:t> и </a:t>
            </a:r>
            <a:r>
              <a:rPr lang="ru-RU" sz="200" dirty="0" err="1"/>
              <a:t>Эурико</a:t>
            </a:r>
            <a:r>
              <a:rPr lang="ru-RU" sz="200" dirty="0"/>
              <a:t> </a:t>
            </a:r>
            <a:r>
              <a:rPr lang="ru-RU" sz="200" dirty="0" err="1"/>
              <a:t>Дутра</a:t>
            </a:r>
            <a:r>
              <a:rPr lang="ru-RU" sz="200" dirty="0"/>
              <a:t>, восхищались немецким военно-индустриальным комплексом и горели желанием подписать договор с Германией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3" name="Прямоугольник 62"/>
          <p:cNvSpPr/>
          <p:nvPr/>
        </p:nvSpPr>
        <p:spPr>
          <a:xfrm>
            <a:off x="5708114" y="62303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Портфель </a:t>
            </a:r>
            <a:r>
              <a:rPr lang="ru-RU" sz="700" dirty="0"/>
              <a:t>сельскохозяйственных и промышленных </a:t>
            </a:r>
            <a:r>
              <a:rPr lang="ru-RU" sz="700" dirty="0" smtClean="0"/>
              <a:t>кредитов</a:t>
            </a:r>
          </a:p>
          <a:p>
            <a:pPr algn="ctr"/>
            <a:r>
              <a:rPr lang="ru-RU" sz="100" dirty="0"/>
              <a:t>(В ноябре 1936 года был создан портфель сельскохозяйственных и промышленных кредитов </a:t>
            </a:r>
            <a:r>
              <a:rPr lang="ru-RU" sz="100" dirty="0" err="1"/>
              <a:t>Banco</a:t>
            </a:r>
            <a:r>
              <a:rPr lang="ru-RU" sz="100" dirty="0"/>
              <a:t> </a:t>
            </a:r>
            <a:r>
              <a:rPr lang="ru-RU" sz="100" dirty="0" err="1"/>
              <a:t>do</a:t>
            </a:r>
            <a:r>
              <a:rPr lang="ru-RU" sz="100" dirty="0"/>
              <a:t> </a:t>
            </a:r>
            <a:r>
              <a:rPr lang="ru-RU" sz="100" dirty="0" err="1"/>
              <a:t>Brasil</a:t>
            </a:r>
            <a:r>
              <a:rPr lang="ru-RU" sz="100" dirty="0"/>
              <a:t> , который, согласно закону № 454 от 9 июля 1937 года [ 20 ], начал привлекать средства на рынке капитала и в пенсионных фондах. , для финансирования сельского хозяйства и </a:t>
            </a:r>
            <a:r>
              <a:rPr lang="ru-RU" sz="100" dirty="0" smtClean="0"/>
              <a:t>животноводства)</a:t>
            </a:r>
          </a:p>
        </p:txBody>
      </p:sp>
      <p:cxnSp>
        <p:nvCxnSpPr>
          <p:cNvPr id="66" name="Соединительная линия уступом 65"/>
          <p:cNvCxnSpPr>
            <a:stCxn id="63" idx="2"/>
            <a:endCxn id="49" idx="0"/>
          </p:cNvCxnSpPr>
          <p:nvPr/>
        </p:nvCxnSpPr>
        <p:spPr>
          <a:xfrm rot="16200000" flipH="1">
            <a:off x="6580069" y="6361544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3" idx="2"/>
            <a:endCxn id="42" idx="0"/>
          </p:cNvCxnSpPr>
          <p:nvPr/>
        </p:nvCxnSpPr>
        <p:spPr>
          <a:xfrm>
            <a:off x="6171277" y="6770336"/>
            <a:ext cx="0" cy="257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0" idx="2"/>
            <a:endCxn id="52" idx="0"/>
          </p:cNvCxnSpPr>
          <p:nvPr/>
        </p:nvCxnSpPr>
        <p:spPr>
          <a:xfrm rot="16200000" flipH="1">
            <a:off x="5230692" y="7433337"/>
            <a:ext cx="257949" cy="5278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42" idx="2"/>
            <a:endCxn id="52" idx="0"/>
          </p:cNvCxnSpPr>
          <p:nvPr/>
        </p:nvCxnSpPr>
        <p:spPr>
          <a:xfrm rot="5400000">
            <a:off x="5768459" y="7423415"/>
            <a:ext cx="257949" cy="5476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42" idx="2"/>
            <a:endCxn id="51" idx="0"/>
          </p:cNvCxnSpPr>
          <p:nvPr/>
        </p:nvCxnSpPr>
        <p:spPr>
          <a:xfrm rot="16200000" flipH="1">
            <a:off x="6310410" y="7429151"/>
            <a:ext cx="255671" cy="53393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9" idx="2"/>
            <a:endCxn id="51" idx="0"/>
          </p:cNvCxnSpPr>
          <p:nvPr/>
        </p:nvCxnSpPr>
        <p:spPr>
          <a:xfrm rot="5400000">
            <a:off x="6848177" y="7425323"/>
            <a:ext cx="255671" cy="541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52" idx="3"/>
            <a:endCxn id="51" idx="1"/>
          </p:cNvCxnSpPr>
          <p:nvPr/>
        </p:nvCxnSpPr>
        <p:spPr>
          <a:xfrm flipV="1">
            <a:off x="6086750" y="8093956"/>
            <a:ext cx="155301" cy="22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3950775" y="42687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Реформа </a:t>
            </a:r>
            <a:r>
              <a:rPr lang="ru-RU" sz="700" dirty="0" err="1" smtClean="0"/>
              <a:t>Капанема</a:t>
            </a:r>
            <a:endParaRPr lang="ru-RU" sz="700" dirty="0"/>
          </a:p>
          <a:p>
            <a:pPr algn="ctr"/>
            <a:r>
              <a:rPr lang="ru-RU" sz="300" dirty="0"/>
              <a:t>(В 1942 году министр </a:t>
            </a:r>
            <a:r>
              <a:rPr lang="ru-RU" sz="300" dirty="0" err="1"/>
              <a:t>Густаво</a:t>
            </a:r>
            <a:r>
              <a:rPr lang="ru-RU" sz="300" dirty="0"/>
              <a:t> </a:t>
            </a:r>
            <a:r>
              <a:rPr lang="ru-RU" sz="300" dirty="0" err="1"/>
              <a:t>Капанема</a:t>
            </a:r>
            <a:r>
              <a:rPr lang="ru-RU" sz="300" dirty="0"/>
              <a:t> поддержал принятие новых законов о реформе образования, которые стали известны как «Реформа </a:t>
            </a:r>
            <a:r>
              <a:rPr lang="ru-RU" sz="300" dirty="0" err="1"/>
              <a:t>Капанема</a:t>
            </a:r>
            <a:r>
              <a:rPr lang="ru-RU" sz="300" dirty="0"/>
              <a:t>».)</a:t>
            </a:r>
            <a:endParaRPr lang="ru-RU" sz="100" dirty="0" smtClean="0"/>
          </a:p>
        </p:txBody>
      </p:sp>
      <p:sp>
        <p:nvSpPr>
          <p:cNvPr id="91" name="Прямоугольник 90"/>
          <p:cNvSpPr/>
          <p:nvPr/>
        </p:nvSpPr>
        <p:spPr>
          <a:xfrm>
            <a:off x="7307310" y="62303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Реструктуризация университета Рио-де-</a:t>
            </a:r>
            <a:r>
              <a:rPr lang="ru-RU" sz="700" dirty="0" err="1" smtClean="0"/>
              <a:t>Женейра</a:t>
            </a:r>
            <a:r>
              <a:rPr lang="ru-RU" sz="700" dirty="0" smtClean="0"/>
              <a:t> </a:t>
            </a:r>
            <a:r>
              <a:rPr lang="ru-RU" sz="100" dirty="0"/>
              <a:t>(После обнародования масштабной реструктуризации, продвигаемой министром </a:t>
            </a:r>
            <a:r>
              <a:rPr lang="ru-RU" sz="100" dirty="0" err="1"/>
              <a:t>Густаво</a:t>
            </a:r>
            <a:r>
              <a:rPr lang="ru-RU" sz="100" dirty="0"/>
              <a:t> </a:t>
            </a:r>
            <a:r>
              <a:rPr lang="ru-RU" sz="100" dirty="0" err="1"/>
              <a:t>Капанемой</a:t>
            </a:r>
            <a:r>
              <a:rPr lang="ru-RU" sz="100" dirty="0"/>
              <a:t> в 1937 году, во время правления </a:t>
            </a:r>
            <a:r>
              <a:rPr lang="ru-RU" sz="100" dirty="0" err="1"/>
              <a:t>Варгаса</a:t>
            </a:r>
            <a:r>
              <a:rPr lang="ru-RU" sz="100" dirty="0"/>
              <a:t> , он стал называться Бразильским университетом с целью правительства контролировать качество высшего образования в стране и, таким образом, стандартизировать обучение. создание стандарта, к которому должны адаптироваться другие бразильские университеты)</a:t>
            </a:r>
            <a:endParaRPr lang="ru-RU" sz="100" dirty="0" smtClean="0"/>
          </a:p>
        </p:txBody>
      </p:sp>
      <p:cxnSp>
        <p:nvCxnSpPr>
          <p:cNvPr id="92" name="Соединительная линия уступом 91"/>
          <p:cNvCxnSpPr>
            <a:stCxn id="91" idx="2"/>
            <a:endCxn id="40" idx="0"/>
          </p:cNvCxnSpPr>
          <p:nvPr/>
        </p:nvCxnSpPr>
        <p:spPr>
          <a:xfrm rot="16200000" flipH="1">
            <a:off x="7914973" y="6625835"/>
            <a:ext cx="257950" cy="546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48" idx="2"/>
            <a:endCxn id="40" idx="0"/>
          </p:cNvCxnSpPr>
          <p:nvPr/>
        </p:nvCxnSpPr>
        <p:spPr>
          <a:xfrm rot="5400000">
            <a:off x="8454124" y="6633635"/>
            <a:ext cx="257950" cy="5313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48" idx="2"/>
            <a:endCxn id="39" idx="0"/>
          </p:cNvCxnSpPr>
          <p:nvPr/>
        </p:nvCxnSpPr>
        <p:spPr>
          <a:xfrm rot="16200000" flipH="1">
            <a:off x="8989430" y="6629678"/>
            <a:ext cx="257950" cy="5392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1" idx="2"/>
            <a:endCxn id="39" idx="0"/>
          </p:cNvCxnSpPr>
          <p:nvPr/>
        </p:nvCxnSpPr>
        <p:spPr>
          <a:xfrm rot="5400000">
            <a:off x="9527197" y="6631176"/>
            <a:ext cx="257950" cy="5362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1" idx="2"/>
            <a:endCxn id="43" idx="0"/>
          </p:cNvCxnSpPr>
          <p:nvPr/>
        </p:nvCxnSpPr>
        <p:spPr>
          <a:xfrm rot="16200000" flipH="1">
            <a:off x="10065271" y="6629370"/>
            <a:ext cx="257950" cy="5398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59" idx="2"/>
            <a:endCxn id="43" idx="0"/>
          </p:cNvCxnSpPr>
          <p:nvPr/>
        </p:nvCxnSpPr>
        <p:spPr>
          <a:xfrm rot="5400000">
            <a:off x="10604422" y="6630100"/>
            <a:ext cx="257950" cy="538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59" idx="2"/>
            <a:endCxn id="45" idx="0"/>
          </p:cNvCxnSpPr>
          <p:nvPr/>
        </p:nvCxnSpPr>
        <p:spPr>
          <a:xfrm rot="16200000" flipH="1">
            <a:off x="11136891" y="6636051"/>
            <a:ext cx="257950" cy="5265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45" idx="2"/>
            <a:endCxn id="47" idx="0"/>
          </p:cNvCxnSpPr>
          <p:nvPr/>
        </p:nvCxnSpPr>
        <p:spPr>
          <a:xfrm rot="16200000" flipH="1">
            <a:off x="11681311" y="7416099"/>
            <a:ext cx="253752" cy="55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45" idx="2"/>
            <a:endCxn id="38" idx="0"/>
          </p:cNvCxnSpPr>
          <p:nvPr/>
        </p:nvCxnSpPr>
        <p:spPr>
          <a:xfrm rot="5400000">
            <a:off x="11138649" y="7433029"/>
            <a:ext cx="255221" cy="5257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43" idx="2"/>
            <a:endCxn id="37" idx="0"/>
          </p:cNvCxnSpPr>
          <p:nvPr/>
        </p:nvCxnSpPr>
        <p:spPr>
          <a:xfrm rot="5400000">
            <a:off x="10066637" y="7425956"/>
            <a:ext cx="255221" cy="539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43" idx="2"/>
            <a:endCxn id="38" idx="0"/>
          </p:cNvCxnSpPr>
          <p:nvPr/>
        </p:nvCxnSpPr>
        <p:spPr>
          <a:xfrm rot="16200000" flipH="1">
            <a:off x="10606179" y="7426291"/>
            <a:ext cx="255221" cy="5392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39" idx="2"/>
            <a:endCxn id="37" idx="0"/>
          </p:cNvCxnSpPr>
          <p:nvPr/>
        </p:nvCxnSpPr>
        <p:spPr>
          <a:xfrm rot="16200000" flipH="1">
            <a:off x="9528562" y="7427760"/>
            <a:ext cx="255221" cy="53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39" idx="2"/>
            <a:endCxn id="60" idx="0"/>
          </p:cNvCxnSpPr>
          <p:nvPr/>
        </p:nvCxnSpPr>
        <p:spPr>
          <a:xfrm rot="5400000">
            <a:off x="8993825" y="7429293"/>
            <a:ext cx="255221" cy="5332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40" idx="2"/>
            <a:endCxn id="60" idx="0"/>
          </p:cNvCxnSpPr>
          <p:nvPr/>
        </p:nvCxnSpPr>
        <p:spPr>
          <a:xfrm rot="16200000" flipH="1">
            <a:off x="8458517" y="7427190"/>
            <a:ext cx="255221" cy="5374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40" idx="2"/>
            <a:endCxn id="44" idx="0"/>
          </p:cNvCxnSpPr>
          <p:nvPr/>
        </p:nvCxnSpPr>
        <p:spPr>
          <a:xfrm rot="5400000">
            <a:off x="7921113" y="7427195"/>
            <a:ext cx="255221" cy="537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60" idx="2"/>
            <a:endCxn id="46" idx="0"/>
          </p:cNvCxnSpPr>
          <p:nvPr/>
        </p:nvCxnSpPr>
        <p:spPr>
          <a:xfrm rot="5400000">
            <a:off x="8458517" y="8222411"/>
            <a:ext cx="255221" cy="5374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44" idx="2"/>
            <a:endCxn id="46" idx="0"/>
          </p:cNvCxnSpPr>
          <p:nvPr/>
        </p:nvCxnSpPr>
        <p:spPr>
          <a:xfrm rot="16200000" flipH="1">
            <a:off x="7921112" y="8222416"/>
            <a:ext cx="255221" cy="5373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9986082" y="8618727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Органические законы об образовании</a:t>
            </a:r>
          </a:p>
          <a:p>
            <a:pPr algn="ctr"/>
            <a:r>
              <a:rPr lang="ru-RU" sz="100" dirty="0"/>
              <a:t>(В 1942  году появились Органический закон о промышленном образовании [ 28 ] и Органический закон о среднем образовании [ 29 ] в дополнение к созданию Национальной службы производственного обучения ( </a:t>
            </a:r>
            <a:r>
              <a:rPr lang="ru-RU" sz="100" dirty="0" err="1"/>
              <a:t>Senai</a:t>
            </a:r>
            <a:r>
              <a:rPr lang="ru-RU" sz="100" dirty="0"/>
              <a:t> ). В 1943 г. был принят Органический закон о коммерческом образовании. [ 30 ] В 1946 году был принят Органический закон о начальном образовании [ 31 ] и нормальном образовании [ 32 ] в дополнение к Органическому закону о сельскохозяйственном образовании. [ 33 ] В 1946 году было также финансовое соглашение с Всемирным банком для Технической школы </a:t>
            </a:r>
            <a:r>
              <a:rPr lang="ru-RU" sz="100" dirty="0" err="1"/>
              <a:t>Куритибы</a:t>
            </a:r>
            <a:r>
              <a:rPr lang="ru-RU" sz="100" dirty="0" smtClean="0"/>
              <a:t>..)</a:t>
            </a:r>
          </a:p>
        </p:txBody>
      </p:sp>
      <p:cxnSp>
        <p:nvCxnSpPr>
          <p:cNvPr id="149" name="Соединительная линия уступом 148"/>
          <p:cNvCxnSpPr>
            <a:stCxn id="37" idx="2"/>
            <a:endCxn id="148" idx="0"/>
          </p:cNvCxnSpPr>
          <p:nvPr/>
        </p:nvCxnSpPr>
        <p:spPr>
          <a:xfrm rot="16200000" flipH="1">
            <a:off x="10066636" y="8221177"/>
            <a:ext cx="255221" cy="539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38" idx="2"/>
            <a:endCxn id="148" idx="0"/>
          </p:cNvCxnSpPr>
          <p:nvPr/>
        </p:nvCxnSpPr>
        <p:spPr>
          <a:xfrm rot="5400000">
            <a:off x="10606179" y="8221512"/>
            <a:ext cx="255221" cy="5392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8" idx="2"/>
            <a:endCxn id="32" idx="0"/>
          </p:cNvCxnSpPr>
          <p:nvPr/>
        </p:nvCxnSpPr>
        <p:spPr>
          <a:xfrm flipH="1">
            <a:off x="6570498" y="3231708"/>
            <a:ext cx="938" cy="10370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28" idx="2"/>
            <a:endCxn id="34" idx="0"/>
          </p:cNvCxnSpPr>
          <p:nvPr/>
        </p:nvCxnSpPr>
        <p:spPr>
          <a:xfrm rot="5400000">
            <a:off x="5892525" y="2821923"/>
            <a:ext cx="269127" cy="10886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>
            <a:stCxn id="28" idx="2"/>
            <a:endCxn id="31" idx="0"/>
          </p:cNvCxnSpPr>
          <p:nvPr/>
        </p:nvCxnSpPr>
        <p:spPr>
          <a:xfrm rot="16200000" flipH="1">
            <a:off x="6964779" y="2838364"/>
            <a:ext cx="271192" cy="1057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32" idx="2"/>
            <a:endCxn id="61" idx="0"/>
          </p:cNvCxnSpPr>
          <p:nvPr/>
        </p:nvCxnSpPr>
        <p:spPr>
          <a:xfrm rot="16200000" flipH="1">
            <a:off x="6673433" y="4705831"/>
            <a:ext cx="343635" cy="54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2" idx="2"/>
            <a:endCxn id="62" idx="0"/>
          </p:cNvCxnSpPr>
          <p:nvPr/>
        </p:nvCxnSpPr>
        <p:spPr>
          <a:xfrm rot="5400000">
            <a:off x="6133703" y="4715605"/>
            <a:ext cx="343635" cy="529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34" idx="2"/>
            <a:endCxn id="89" idx="0"/>
          </p:cNvCxnSpPr>
          <p:nvPr/>
        </p:nvCxnSpPr>
        <p:spPr>
          <a:xfrm rot="5400000">
            <a:off x="4834374" y="3620399"/>
            <a:ext cx="227930" cy="1068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stCxn id="31" idx="2"/>
            <a:endCxn id="29" idx="0"/>
          </p:cNvCxnSpPr>
          <p:nvPr/>
        </p:nvCxnSpPr>
        <p:spPr>
          <a:xfrm rot="16200000" flipH="1">
            <a:off x="8042221" y="3629993"/>
            <a:ext cx="226567" cy="105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34" idx="2"/>
            <a:endCxn id="35" idx="0"/>
          </p:cNvCxnSpPr>
          <p:nvPr/>
        </p:nvCxnSpPr>
        <p:spPr>
          <a:xfrm>
            <a:off x="5482740" y="4040835"/>
            <a:ext cx="8299" cy="227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31" idx="2"/>
            <a:endCxn id="30" idx="0"/>
          </p:cNvCxnSpPr>
          <p:nvPr/>
        </p:nvCxnSpPr>
        <p:spPr>
          <a:xfrm>
            <a:off x="7629315" y="4042900"/>
            <a:ext cx="5569" cy="226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62" idx="3"/>
            <a:endCxn id="61" idx="1"/>
          </p:cNvCxnSpPr>
          <p:nvPr/>
        </p:nvCxnSpPr>
        <p:spPr>
          <a:xfrm>
            <a:off x="6503704" y="5422401"/>
            <a:ext cx="153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10512632" y="26929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Бразильский </a:t>
            </a:r>
            <a:r>
              <a:rPr lang="ru-RU" sz="700" dirty="0" err="1" smtClean="0"/>
              <a:t>интегрализм</a:t>
            </a:r>
            <a:endParaRPr lang="ru-RU" sz="700" dirty="0" smtClean="0"/>
          </a:p>
        </p:txBody>
      </p:sp>
      <p:sp>
        <p:nvSpPr>
          <p:cNvPr id="98" name="Прямоугольник 97"/>
          <p:cNvSpPr/>
          <p:nvPr/>
        </p:nvSpPr>
        <p:spPr>
          <a:xfrm>
            <a:off x="11668168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Единство всех рас и народов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9408265" y="51524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Зелёные рубашки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539444" y="51524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Христианская мораль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9973075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/>
              <a:t>Густава </a:t>
            </a:r>
            <a:r>
              <a:rPr lang="ru-RU" sz="700" dirty="0" smtClean="0"/>
              <a:t>Баррозу (</a:t>
            </a:r>
            <a:r>
              <a:rPr lang="en-US" sz="700" dirty="0"/>
              <a:t>Gustavo </a:t>
            </a:r>
            <a:r>
              <a:rPr lang="en-US" sz="700" dirty="0" smtClean="0"/>
              <a:t>Barroso</a:t>
            </a:r>
            <a:r>
              <a:rPr lang="ru-RU" sz="700" dirty="0" smtClean="0"/>
              <a:t>) </a:t>
            </a:r>
            <a:r>
              <a:rPr lang="ru-RU" sz="300" dirty="0"/>
              <a:t>(однако Густаву Баррозу — глава </a:t>
            </a:r>
            <a:r>
              <a:rPr lang="ru-RU" sz="300" dirty="0" err="1"/>
              <a:t>Интегралистской</a:t>
            </a:r>
            <a:r>
              <a:rPr lang="ru-RU" sz="300" dirty="0"/>
              <a:t> милиции (военизированного формирования) — был известен своей неприязнью к евреям</a:t>
            </a:r>
            <a:r>
              <a:rPr lang="ru-RU" sz="300" dirty="0" smtClean="0"/>
              <a:t>.)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1101798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 err="1" smtClean="0"/>
              <a:t>Салгаду</a:t>
            </a:r>
            <a:r>
              <a:rPr lang="ru-RU" sz="700" dirty="0" smtClean="0"/>
              <a:t> (против антисемитизма)</a:t>
            </a:r>
          </a:p>
        </p:txBody>
      </p:sp>
      <p:cxnSp>
        <p:nvCxnSpPr>
          <p:cNvPr id="105" name="Прямая соединительная линия 104"/>
          <p:cNvCxnSpPr>
            <a:stCxn id="103" idx="3"/>
            <a:endCxn id="104" idx="1"/>
          </p:cNvCxnSpPr>
          <p:nvPr/>
        </p:nvCxnSpPr>
        <p:spPr>
          <a:xfrm>
            <a:off x="10899400" y="3770835"/>
            <a:ext cx="2023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10539444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Личностная революция </a:t>
            </a:r>
            <a:r>
              <a:rPr lang="ru-RU" sz="200" dirty="0"/>
              <a:t>(Один из главнейших принципов </a:t>
            </a:r>
            <a:r>
              <a:rPr lang="ru-RU" sz="200" dirty="0" err="1"/>
              <a:t>интегралистской</a:t>
            </a:r>
            <a:r>
              <a:rPr lang="ru-RU" sz="200" dirty="0"/>
              <a:t> идеологии — так называемая «внутренняя революция» или «личная революция», в ходе которой человек был побуждаем перестать думать только о себе и начинал входить в гигантскую семью </a:t>
            </a:r>
            <a:r>
              <a:rPr lang="ru-RU" sz="200" dirty="0" err="1"/>
              <a:t>интегралистов</a:t>
            </a:r>
            <a:r>
              <a:rPr lang="ru-RU" sz="200" dirty="0"/>
              <a:t>, становясь единым с Отечеством, забывая эгоистичные и «злые» ценности</a:t>
            </a:r>
            <a:r>
              <a:rPr lang="ru-RU" sz="200" dirty="0" smtClean="0"/>
              <a:t>.)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410720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Интегралистская</a:t>
            </a:r>
            <a:r>
              <a:rPr lang="ru-RU" sz="700" dirty="0" smtClean="0"/>
              <a:t> полиция</a:t>
            </a:r>
            <a:endParaRPr lang="ru-RU" sz="300" dirty="0" smtClean="0"/>
          </a:p>
        </p:txBody>
      </p:sp>
      <p:cxnSp>
        <p:nvCxnSpPr>
          <p:cNvPr id="110" name="Соединительная линия уступом 109"/>
          <p:cNvCxnSpPr>
            <a:stCxn id="103" idx="2"/>
            <a:endCxn id="108" idx="0"/>
          </p:cNvCxnSpPr>
          <p:nvPr/>
        </p:nvCxnSpPr>
        <p:spPr>
          <a:xfrm rot="5400000">
            <a:off x="10039275" y="3875444"/>
            <a:ext cx="231572" cy="562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104" idx="2"/>
            <a:endCxn id="98" idx="0"/>
          </p:cNvCxnSpPr>
          <p:nvPr/>
        </p:nvCxnSpPr>
        <p:spPr>
          <a:xfrm rot="16200000" flipH="1">
            <a:off x="11732360" y="3873436"/>
            <a:ext cx="231572" cy="566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03" idx="2"/>
            <a:endCxn id="107" idx="0"/>
          </p:cNvCxnSpPr>
          <p:nvPr/>
        </p:nvCxnSpPr>
        <p:spPr>
          <a:xfrm rot="16200000" flipH="1">
            <a:off x="10603636" y="3873436"/>
            <a:ext cx="231572" cy="5663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104" idx="2"/>
            <a:endCxn id="107" idx="0"/>
          </p:cNvCxnSpPr>
          <p:nvPr/>
        </p:nvCxnSpPr>
        <p:spPr>
          <a:xfrm rot="5400000">
            <a:off x="11167998" y="3875444"/>
            <a:ext cx="231572" cy="5623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97" idx="2"/>
            <a:endCxn id="103" idx="0"/>
          </p:cNvCxnSpPr>
          <p:nvPr/>
        </p:nvCxnSpPr>
        <p:spPr>
          <a:xfrm rot="5400000">
            <a:off x="10572050" y="3097090"/>
            <a:ext cx="267934" cy="5395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97" idx="2"/>
            <a:endCxn id="104" idx="0"/>
          </p:cNvCxnSpPr>
          <p:nvPr/>
        </p:nvCxnSpPr>
        <p:spPr>
          <a:xfrm rot="16200000" flipH="1">
            <a:off x="11136411" y="3072285"/>
            <a:ext cx="267934" cy="589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107" idx="2"/>
            <a:endCxn id="100" idx="0"/>
          </p:cNvCxnSpPr>
          <p:nvPr/>
        </p:nvCxnSpPr>
        <p:spPr>
          <a:xfrm rot="5400000">
            <a:off x="10267021" y="4416815"/>
            <a:ext cx="339994" cy="11311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07" idx="2"/>
            <a:endCxn id="101" idx="0"/>
          </p:cNvCxnSpPr>
          <p:nvPr/>
        </p:nvCxnSpPr>
        <p:spPr>
          <a:xfrm>
            <a:off x="11002607" y="4812407"/>
            <a:ext cx="0" cy="339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stCxn id="28" idx="3"/>
            <a:endCxn id="97" idx="1"/>
          </p:cNvCxnSpPr>
          <p:nvPr/>
        </p:nvCxnSpPr>
        <p:spPr>
          <a:xfrm>
            <a:off x="7034598" y="2961708"/>
            <a:ext cx="3478034" cy="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/>
          <p:cNvSpPr/>
          <p:nvPr/>
        </p:nvSpPr>
        <p:spPr>
          <a:xfrm>
            <a:off x="9678879" y="2421708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Удался</a:t>
            </a:r>
          </a:p>
        </p:txBody>
      </p:sp>
      <p:sp>
        <p:nvSpPr>
          <p:cNvPr id="144" name="Прямоугольник 143"/>
          <p:cNvSpPr/>
          <p:nvPr/>
        </p:nvSpPr>
        <p:spPr>
          <a:xfrm>
            <a:off x="7335800" y="2421708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Не Удался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12316837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Конституция октябрьского </a:t>
            </a:r>
            <a:r>
              <a:rPr lang="ru-RU" sz="700" dirty="0"/>
              <a:t>манифеста </a:t>
            </a:r>
            <a:r>
              <a:rPr lang="ru-RU" sz="100" dirty="0" smtClean="0"/>
              <a:t>(</a:t>
            </a:r>
          </a:p>
          <a:p>
            <a:pPr algn="ctr"/>
            <a:r>
              <a:rPr lang="ru-RU" sz="100" dirty="0" smtClean="0"/>
              <a:t>Для </a:t>
            </a:r>
            <a:r>
              <a:rPr lang="ru-RU" sz="100" dirty="0"/>
              <a:t>конституции Октябрьского манифеста </a:t>
            </a:r>
            <a:r>
              <a:rPr lang="ru-RU" sz="100" dirty="0" err="1"/>
              <a:t>Плинио</a:t>
            </a:r>
            <a:r>
              <a:rPr lang="ru-RU" sz="100" dirty="0"/>
              <a:t> </a:t>
            </a:r>
            <a:r>
              <a:rPr lang="ru-RU" sz="100" dirty="0" err="1"/>
              <a:t>Сальгадо</a:t>
            </a:r>
            <a:r>
              <a:rPr lang="ru-RU" sz="100" dirty="0"/>
              <a:t> разработал и представил девять основных принципов, определяющих доктрину, которую предстоит сформировать в Обществе политических </a:t>
            </a:r>
            <a:r>
              <a:rPr lang="ru-RU" sz="100" dirty="0" err="1"/>
              <a:t>исследований:«Мы</a:t>
            </a:r>
            <a:r>
              <a:rPr lang="ru-RU" sz="100" dirty="0"/>
              <a:t> за единство </a:t>
            </a:r>
            <a:r>
              <a:rPr lang="ru-RU" sz="100" dirty="0" err="1"/>
              <a:t>нации.Мы</a:t>
            </a:r>
            <a:r>
              <a:rPr lang="ru-RU" sz="100" dirty="0"/>
              <a:t> за выражение всех его производящих сил в </a:t>
            </a:r>
            <a:r>
              <a:rPr lang="ru-RU" sz="100" dirty="0" err="1"/>
              <a:t>Государстве.Мы</a:t>
            </a:r>
            <a:r>
              <a:rPr lang="ru-RU" sz="100" dirty="0"/>
              <a:t> за реализацию принципа власти, если он отражает реальные и прямые силы агентов материального, интеллектуального производства и моральное выражение нашего </a:t>
            </a:r>
            <a:r>
              <a:rPr lang="ru-RU" sz="100" dirty="0" err="1"/>
              <a:t>народа.Мы</a:t>
            </a:r>
            <a:r>
              <a:rPr lang="ru-RU" sz="100" dirty="0"/>
              <a:t> основываемся на учете исторических традиций и географических, климатических и экономических обстоятельств, которые отличают нашу </a:t>
            </a:r>
            <a:r>
              <a:rPr lang="ru-RU" sz="100" dirty="0" err="1"/>
              <a:t>страну.Мы</a:t>
            </a:r>
            <a:r>
              <a:rPr lang="ru-RU" sz="100" dirty="0"/>
              <a:t> за координационную программу всех производящих </a:t>
            </a:r>
            <a:r>
              <a:rPr lang="ru-RU" sz="100" dirty="0" err="1"/>
              <a:t>классов.Мы</a:t>
            </a:r>
            <a:r>
              <a:rPr lang="ru-RU" sz="100" dirty="0"/>
              <a:t> за идеал человеческой справедливости, который обеспечивает максимальное использование средств производства на благо всех без подрыва принципа собственности, ущемленного как социализмом, так и демократизмом, в выражениях, которые он дает обществу и это для </a:t>
            </a:r>
            <a:r>
              <a:rPr lang="ru-RU" sz="100" dirty="0" err="1"/>
              <a:t>человека.Мы</a:t>
            </a:r>
            <a:r>
              <a:rPr lang="ru-RU" sz="100" dirty="0"/>
              <a:t> против любой тирании, осуществляемой государством против личности и его моральных проекций; мы против тирании людей, против действий государства и наилучших интересов </a:t>
            </a:r>
            <a:r>
              <a:rPr lang="ru-RU" sz="100" dirty="0" err="1"/>
              <a:t>нации.Мы</a:t>
            </a:r>
            <a:r>
              <a:rPr lang="ru-RU" sz="100" dirty="0"/>
              <a:t> против всех доктрин, направленных на создание привилегий рас, классов, отдельных лиц, финансовых или партийных групп, поддерживающих экономические или политические </a:t>
            </a:r>
            <a:r>
              <a:rPr lang="ru-RU" sz="100" dirty="0" err="1"/>
              <a:t>олигархии.Мы</a:t>
            </a:r>
            <a:r>
              <a:rPr lang="ru-RU" sz="100" dirty="0"/>
              <a:t> за утверждение бразильской политической мысли, основанной на реалиях страны, на обстоятельствах современного мира, на высших целях человека и на использовании достижений науки и техники нашего столетия » [ 5 ].)</a:t>
            </a:r>
            <a:endParaRPr lang="ru-RU" sz="1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24890</TotalTime>
  <Words>1297</Words>
  <Application>Microsoft Office PowerPoint</Application>
  <PresentationFormat>Произвольный</PresentationFormat>
  <Paragraphs>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1659</cp:revision>
  <dcterms:created xsi:type="dcterms:W3CDTF">2018-10-23T08:09:21Z</dcterms:created>
  <dcterms:modified xsi:type="dcterms:W3CDTF">2021-06-29T14:41:46Z</dcterms:modified>
</cp:coreProperties>
</file>