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73" autoAdjust="0"/>
    <p:restoredTop sz="96374" autoAdjust="0"/>
  </p:normalViewPr>
  <p:slideViewPr>
    <p:cSldViewPr snapToGrid="0">
      <p:cViewPr>
        <p:scale>
          <a:sx n="100" d="100"/>
          <a:sy n="100" d="100"/>
        </p:scale>
        <p:origin x="-15726" y="-15072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11.04.2023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 </a:t>
            </a:r>
            <a:r>
              <a:rPr lang="ru-RU" sz="500" dirty="0"/>
              <a:t>(Совет неевропейских профсоюзов (CNETU) был национальной федерацией профсоюзов , объединяющей профсоюзы, представляющие чернокожих рабочих в Южной Африке. Федерация была создана в ноябре 1941 года в результате слияния Координационного комитета неевропейских профсоюзов и недавно созданного Объединенного комитета африканских профсоюзов, связанного с Максом Гордоном .)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 </a:t>
            </a:r>
            <a:r>
              <a:rPr lang="ru-RU" sz="800" dirty="0"/>
              <a:t>(</a:t>
            </a:r>
            <a:r>
              <a:rPr lang="ru-RU" sz="800" dirty="0" err="1"/>
              <a:t>Котане</a:t>
            </a:r>
            <a:r>
              <a:rPr lang="ru-RU" sz="800" dirty="0"/>
              <a:t> был уважаемым участником борьбы за власть большинства в Южной Африке даже среди некоммунистических лидеров. Уолтер </a:t>
            </a:r>
            <a:r>
              <a:rPr lang="ru-RU" sz="800" dirty="0" err="1"/>
              <a:t>Сисулу</a:t>
            </a:r>
            <a:r>
              <a:rPr lang="ru-RU" sz="800" dirty="0"/>
              <a:t> назвал его «гигантом борьбы» из-за его логического и недогматического подхода.)</a:t>
            </a:r>
          </a:p>
        </p:txBody>
      </p:sp>
      <p:sp>
        <p:nvSpPr>
          <p:cNvPr id="69" name="Прямоугольник 68">
            <a:extLst>
              <a:ext uri="{FF2B5EF4-FFF2-40B4-BE49-F238E27FC236}">
                <a16:creationId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2" name="Прямоугольник 71">
            <a:extLst>
              <a:ext uri="{FF2B5EF4-FFF2-40B4-BE49-F238E27FC236}">
                <a16:creationId xmlns:a16="http://schemas.microsoft.com/office/drawing/2014/main" id="{14B8D6D2-BD66-475B-9C06-BBE1A67FBAA6}"/>
              </a:ext>
            </a:extLst>
          </p:cNvPr>
          <p:cNvSpPr/>
          <p:nvPr/>
        </p:nvSpPr>
        <p:spPr>
          <a:xfrm>
            <a:off x="29409540" y="26542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1940 г.</a:t>
            </a:r>
            <a:br>
              <a:rPr lang="ru-RU" sz="700" dirty="0"/>
            </a:br>
            <a:r>
              <a:rPr lang="ru-RU" sz="1200" dirty="0"/>
              <a:t>22 июня у </a:t>
            </a:r>
            <a:r>
              <a:rPr lang="ru-RU" sz="1200" dirty="0" err="1"/>
              <a:t>Котане</a:t>
            </a:r>
            <a:r>
              <a:rPr lang="ru-RU" sz="1200" dirty="0"/>
              <a:t> и его жены Софи рождается первенец по имени Иосиф, в честь Иосифа Сталина.</a:t>
            </a:r>
            <a:endParaRPr lang="ru-RU" sz="1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sp>
        <p:nvSpPr>
          <p:cNvPr id="103" name="Прямоугольник 102">
            <a:extLst>
              <a:ext uri="{FF2B5EF4-FFF2-40B4-BE49-F238E27FC236}">
                <a16:creationId xmlns:a16="http://schemas.microsoft.com/office/drawing/2014/main" id="{E2D21734-6598-4552-B01A-56C9B8C87ED4}"/>
              </a:ext>
            </a:extLst>
          </p:cNvPr>
          <p:cNvSpPr/>
          <p:nvPr/>
        </p:nvSpPr>
        <p:spPr>
          <a:xfrm>
            <a:off x="23487282" y="301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600" dirty="0"/>
              <a:t>Первоначально ПКК выступал за форму «африканской социалистической демократии», основанную на африканской и черной идентичности, с целью создания Южной Африки (которую они переименовали в </a:t>
            </a:r>
            <a:r>
              <a:rPr lang="ru-RU" sz="600" dirty="0" err="1"/>
              <a:t>Азанию</a:t>
            </a:r>
            <a:r>
              <a:rPr lang="ru-RU" sz="600" dirty="0"/>
              <a:t>) для чернокожих южноафриканцев, исключая другие национальности или этнические группы.</a:t>
            </a:r>
            <a:endParaRPr lang="ru-RU" sz="100" dirty="0"/>
          </a:p>
        </p:txBody>
      </p:sp>
      <p:cxnSp>
        <p:nvCxnSpPr>
          <p:cNvPr id="104" name="Shape 248">
            <a:extLst>
              <a:ext uri="{FF2B5EF4-FFF2-40B4-BE49-F238E27FC236}">
                <a16:creationId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 </a:t>
            </a:r>
            <a:r>
              <a:rPr lang="ru-RU" sz="400" dirty="0"/>
              <a:t>(Текущее, </a:t>
            </a:r>
            <a:r>
              <a:rPr lang="ru-RU" sz="400" dirty="0" err="1"/>
              <a:t>переименоватьКПСА</a:t>
            </a:r>
            <a:r>
              <a:rPr lang="ru-RU" sz="400" dirty="0"/>
              <a:t>, которым манипулировали аппаратчики Коминтерна, была вынуждена в 1928 году принять лозунг Черной республики во время пресловутого Третьего периода, который должен был ознаменовать начало мировой революции. В последовавших ссорах ведущие члены были изгнаны и осуждены на самых постыдных условиях. Иногда это было, по-видимому, исключение ради исключения (потому что это был единственный способ держать партию в тонусе!).)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Межрасовый союз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6" name="Прямая соединительная линия 185">
            <a:extLst>
              <a:ext uri="{FF2B5EF4-FFF2-40B4-BE49-F238E27FC236}">
                <a16:creationId xmlns:a16="http://schemas.microsoft.com/office/drawing/2014/main" id="{44A51570-E354-4BC7-89EE-75BE5AC24237}"/>
              </a:ext>
            </a:extLst>
          </p:cNvPr>
          <p:cNvCxnSpPr>
            <a:cxnSpLocks/>
            <a:stCxn id="180" idx="3"/>
            <a:endCxn id="182" idx="1"/>
          </p:cNvCxnSpPr>
          <p:nvPr/>
        </p:nvCxnSpPr>
        <p:spPr>
          <a:xfrm>
            <a:off x="30809903" y="7054210"/>
            <a:ext cx="567658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9" name="Прямоугольник 188">
            <a:extLst>
              <a:ext uri="{FF2B5EF4-FFF2-40B4-BE49-F238E27FC236}">
                <a16:creationId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0" name="Прямоугольник 249">
            <a:extLst>
              <a:ext uri="{FF2B5EF4-FFF2-40B4-BE49-F238E27FC236}">
                <a16:creationId xmlns:a16="http://schemas.microsoft.com/office/drawing/2014/main" id="{F708BF84-9B91-4866-9A16-4D9F425DADEC}"/>
              </a:ext>
            </a:extLst>
          </p:cNvPr>
          <p:cNvSpPr/>
          <p:nvPr/>
        </p:nvSpPr>
        <p:spPr>
          <a:xfrm>
            <a:off x="10524517" y="3962714"/>
            <a:ext cx="2115918" cy="550618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Alfred </a:t>
            </a:r>
            <a:r>
              <a:rPr lang="en-US" sz="1600" dirty="0" err="1"/>
              <a:t>Bitini</a:t>
            </a:r>
            <a:r>
              <a:rPr lang="en-US" sz="1600" dirty="0"/>
              <a:t> </a:t>
            </a:r>
            <a:r>
              <a:rPr lang="en-US" sz="1600" dirty="0" err="1"/>
              <a:t>Xuma</a:t>
            </a:r>
            <a:endParaRPr lang="ru-RU" sz="100" dirty="0"/>
          </a:p>
        </p:txBody>
      </p:sp>
      <p:sp>
        <p:nvSpPr>
          <p:cNvPr id="251" name="Прямоугольник 250">
            <a:extLst>
              <a:ext uri="{FF2B5EF4-FFF2-40B4-BE49-F238E27FC236}">
                <a16:creationId xmlns:a16="http://schemas.microsoft.com/office/drawing/2014/main" id="{6867FE36-1FE1-475F-B884-FABF92EB00BC}"/>
              </a:ext>
            </a:extLst>
          </p:cNvPr>
          <p:cNvSpPr/>
          <p:nvPr/>
        </p:nvSpPr>
        <p:spPr>
          <a:xfrm>
            <a:off x="7841169" y="3962974"/>
            <a:ext cx="2115918" cy="540883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600" dirty="0"/>
              <a:t>Zacharias Richard </a:t>
            </a:r>
            <a:r>
              <a:rPr lang="en-US" sz="1600" dirty="0" err="1"/>
              <a:t>Mahabane</a:t>
            </a:r>
            <a:endParaRPr lang="ru-RU" sz="1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 </a:t>
            </a:r>
            <a:r>
              <a:rPr lang="ru-RU" sz="300" dirty="0"/>
              <a:t>(В частности, нужно было отменить цветную полосу, а черных и белых рабочих объединить в одно профсоюзное движение. До тех пор, пока это не будет достигнуто, рабочие, исключенные из профсоюзов, должны быть организованы в отдельные профсоюзы. Но они </a:t>
            </a:r>
            <a:r>
              <a:rPr lang="ru-RU" sz="300" dirty="0" err="1"/>
              <a:t>подчеркнули:«Ни</a:t>
            </a:r>
            <a:r>
              <a:rPr lang="ru-RU" sz="300" dirty="0"/>
              <a:t> при каких обстоятельствах… мы не рассматриваем такие чисто туземные профсоюзы как оппозиционные профсоюзы или как самостоятельную цель. Это всего лишь шаг к объединению всех профсоюзов, черных и белых, в одну центральную организацию профсоюзов всех рабочих Южной Африки».)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апартеида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 </a:t>
            </a:r>
            <a:r>
              <a:rPr lang="ru-RU" sz="400" dirty="0"/>
              <a:t>(подготовленный М. Н. Авербахом (вождем чем самостоятельный тезис. Оригинал статьи, написанной Авербахом, и документы, отправленные позднее в Международный секретариат, не найдены. Однако статья, появившаяся в феврале 1936 г. в « Рабочем голосе»., орган CLSA, по земельному вопросу тупой. Он утверждал, что «простой призыв к земле не составляет аграрной проблемы». Африканцы, изгнанные с земли, страдали в основном от налогов. Их главная потребность заключалась не в земле, а в освобождении от налогов. Авербах, кажется, неправильно понял позицию большинства. Если бы африканцы получили больше земли, писал он, крестьяне по-прежнему страдали бы от этих пагубных налогов, призванных загнать их в шахты, промышленность и фермы.)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 </a:t>
            </a:r>
            <a:r>
              <a:rPr lang="ru-RU" sz="600" dirty="0"/>
              <a:t>(Однако в письме от 14 мая 1935 г. в Международный секретариат они заявили, что их тезис критикует сталинский лозунг «Независимые туземные республики как шаг к Рабоче-крестьянской республике»)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 </a:t>
            </a:r>
            <a:r>
              <a:rPr lang="ru-RU" sz="500" dirty="0"/>
              <a:t>(Затем письмо продолжилось. Они подтвердили, что революционная партия должна повернуться прежде всего к черным рабочим. Их национальное самосознание надо было развивать, но не за счет разжигания и развития шовинизма. И национальный, и аграрный вопросы могли найти свое решение только через социальную революцию. На всякий случай они добавили, что центральным лозунгом было «ниспровержение британского империализма и колониального капитализма» и создание Советской Южно-Африканской Республики с правом всех рас на самоопределение и гарантиями прав меньшинств.)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«от каждого по его способностям; каждому по его потребности» </a:t>
            </a:r>
            <a:r>
              <a:rPr lang="ru-RU" sz="500" dirty="0"/>
              <a:t>(Однако NEUM ничего не сделал, кроме призывов к объединению, у него не было планов действий, и о социализме больше не было разговоров. Забыты были заключительные слова того письма 1938 года, в котором говорилось, что девизом общества, которое они хотели, было «от каждого по его способностям; каждому по его потребности».)</a:t>
            </a:r>
          </a:p>
        </p:txBody>
      </p:sp>
      <p:sp>
        <p:nvSpPr>
          <p:cNvPr id="260" name="Прямоугольник 259">
            <a:extLst>
              <a:ext uri="{FF2B5EF4-FFF2-40B4-BE49-F238E27FC236}">
                <a16:creationId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 </a:t>
            </a:r>
            <a:r>
              <a:rPr lang="ru-RU" sz="600" dirty="0"/>
              <a:t>(Путем популяризации среди рабочих нужд крестьянства и наоборот, большевики добились успеха в своей революции. Так может и наша революция иметь успех. Объединяя и защищая совместными усилиями общие цели и интересы рабочих и крестьян, черных и белых, революционное движение может привести к свержению капитализма и созданию Советской Южной Африки.)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лиги </a:t>
            </a:r>
            <a:r>
              <a:rPr lang="ru-RU" sz="700" dirty="0"/>
              <a:t>(В движение вошли Африканская ассоциация учителей Кейптауна (CATA),Лига цветных учителей Южной Африки (TLSA), Ассоциация избирателей Капской Африки (CAVA) и Организованные органы </a:t>
            </a:r>
            <a:r>
              <a:rPr lang="ru-RU" sz="700" dirty="0" err="1"/>
              <a:t>Транскея</a:t>
            </a:r>
            <a:r>
              <a:rPr lang="ru-RU" sz="700" dirty="0"/>
              <a:t>.)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церквей </a:t>
            </a:r>
            <a:r>
              <a:rPr lang="ru-RU" sz="500" dirty="0"/>
              <a:t>(Также, в отличие от членов АНК, они не платили дань уважения какой-либо религиозной группе или церкви. Действительно, книга «Роль миссионера в завоевании», широко распространенная в кругах NEUM, была, как следует из ее названия, критикой роли миссионеров в Южной Африке как прародителей завоеваний и ментальных оков.)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лозунги </a:t>
            </a:r>
            <a:r>
              <a:rPr lang="ru-RU" sz="400" dirty="0"/>
              <a:t>(Все колониальные националисты использовали антиимпериалистические лозунги, и это, по-видимому, поставило их в антикапиталистический лагерь. В свете ранних прокламаций Ленина и Коминтерна такая ориентация привела многие подобные группы к просоветской позиции и поставила их, опять-таки по-видимому, </a:t>
            </a:r>
            <a:r>
              <a:rPr lang="ru-RU" sz="400" dirty="0" err="1"/>
              <a:t>втвердо</a:t>
            </a:r>
            <a:r>
              <a:rPr lang="ru-RU" sz="400" dirty="0"/>
              <a:t> на стороне СССР и против империалистических держав.)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2715840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 </a:t>
            </a:r>
            <a:r>
              <a:rPr lang="ru-RU" sz="1050" dirty="0"/>
              <a:t>(новое, газета компартии)</a:t>
            </a:r>
            <a:endParaRPr lang="ru-RU" sz="800" dirty="0"/>
          </a:p>
        </p:txBody>
      </p:sp>
      <p:sp>
        <p:nvSpPr>
          <p:cNvPr id="256" name="Прямоугольник 255">
            <a:extLst>
              <a:ext uri="{FF2B5EF4-FFF2-40B4-BE49-F238E27FC236}">
                <a16:creationId xmlns:a16="http://schemas.microsoft.com/office/drawing/2014/main" id="{DCF614AC-43D5-42AB-9B39-98F93934600F}"/>
              </a:ext>
            </a:extLst>
          </p:cNvPr>
          <p:cNvSpPr/>
          <p:nvPr/>
        </p:nvSpPr>
        <p:spPr>
          <a:xfrm>
            <a:off x="31802715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Фолкеркская</a:t>
            </a:r>
            <a:r>
              <a:rPr lang="ru-RU" sz="1400" dirty="0"/>
              <a:t> забастовка 1937 года </a:t>
            </a:r>
            <a:r>
              <a:rPr lang="ru-RU" sz="100" dirty="0"/>
              <a:t>(Забастовка на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Works</a:t>
            </a:r>
            <a:r>
              <a:rPr lang="ru-RU" sz="100" dirty="0"/>
              <a:t> в 1937 г., когда индийские рабочие и активисты CPSA, среди которых Х.А. Найду и </a:t>
            </a:r>
            <a:r>
              <a:rPr lang="ru-RU" sz="100" dirty="0" err="1"/>
              <a:t>Поннен</a:t>
            </a:r>
            <a:r>
              <a:rPr lang="ru-RU" sz="100" dirty="0"/>
              <a:t>, были вовлечены в конфликт с руководством в течение более трех месяцев, демонстрирует некоторую преемственность тенденций в организации профсоюзов, о которых говорилось выше. Первоначально все рабочие фабрики, белые, индийцы и африканцы, бастовали из-за заработной платы. Однако белые рабочие пришли к отдельному соглашению с руководством, и большинство чернокожих неквалифицированных рабочих по понятным причинам чувствовали себя обиженными, поскольку они были отстранены от работы и не получали повышения заработной платы.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в этот момент к нему пришла группа рабочих с фабрики и попросила помощи в создании собственного профсоюза, поскольку они чувствовали, что их интересы не представляет АЕС. Руководство отказалось это признать. Рабочие подтвердили, что создали отдельный профсоюз только из-за продолжающейся дискриминации в оплате труда и </a:t>
            </a:r>
            <a:r>
              <a:rPr lang="ru-RU" sz="100" dirty="0" err="1"/>
              <a:t>виктимизации</a:t>
            </a:r>
            <a:r>
              <a:rPr lang="ru-RU" sz="100" dirty="0"/>
              <a:t> по целому ряду вопросов, включая доступ к туалетам. Рабочие объявили забастовку, но довольно быстро вернулись к работе, когда руководство согласилось встретиться с ними, чтобы обсудить их требования. Однако мало что было достигнуто, и компания решила принять «жесткий» подход, чтобы быстро решить проблему. Вскоре после 11 мая Найду был уволен, а 26 других рабочих, включая председателя профсоюза премьер-министра Гарри, были переведены на короткий срок. В ответ рабочие решили работать на власть. Руководство попросило их всех покинуть завод и на следующий день ввело локаут и закрыло рабочее место. Когда рабочие не появились на следующий день, В этот момент, по словам Джорджа </a:t>
            </a:r>
            <a:r>
              <a:rPr lang="ru-RU" sz="100" dirty="0" err="1"/>
              <a:t>Поннена</a:t>
            </a:r>
            <a:r>
              <a:rPr lang="ru-RU" sz="100" dirty="0"/>
              <a:t>, организаторы забастовки обратились за поддержкой к Индийскому конгрессу </a:t>
            </a:r>
            <a:r>
              <a:rPr lang="ru-RU" sz="100" dirty="0" err="1"/>
              <a:t>Натала</a:t>
            </a:r>
            <a:r>
              <a:rPr lang="ru-RU" sz="100" dirty="0"/>
              <a:t>. «Мы сказали: смотрите, вы должны представлять индийских рабочих… мы смогли убедить их, что их долг — поддерживать рабочих». Как уже было сказано, и из хороших материальных соображений, были прецеденты вовлечения общины в забастовки, затрагивающие индийских рабочих, тем более что это был один из способов мобилизовать финансовую поддержку, необходимую для ее </a:t>
            </a:r>
            <a:r>
              <a:rPr lang="ru-RU" sz="100" dirty="0" err="1"/>
              <a:t>продолжения.Учитывая</a:t>
            </a:r>
            <a:r>
              <a:rPr lang="ru-RU" sz="100" dirty="0"/>
              <a:t> неспособность белых рабочих и официального профсоюзного движения поддержать забастовку, обращение к общественным ресурсам казалось наиболее очевидным краткосрочным решением. Однако прямое вовлечение NIC означало сделать еще один шаг вперед и имело определенные важные политические последствия. Во-первых, забастовку теперь стали называть «индейской». NIC не хотел сидеть в стороне и просто организовывать финансовую поддержку, и AI </a:t>
            </a:r>
            <a:r>
              <a:rPr lang="ru-RU" sz="100" dirty="0" err="1"/>
              <a:t>Kajee</a:t>
            </a:r>
            <a:r>
              <a:rPr lang="ru-RU" sz="100" dirty="0"/>
              <a:t>, «умеренный» лидер NIC, активно участвовал в переговорах. Если NIC собирался помочь финансово и помочь организовать сообщество в целом, он был полон решимости получить политическую славу. Первым действием </a:t>
            </a:r>
            <a:r>
              <a:rPr lang="ru-RU" sz="100" dirty="0" err="1"/>
              <a:t>Каджи</a:t>
            </a:r>
            <a:r>
              <a:rPr lang="ru-RU" sz="100" dirty="0"/>
              <a:t> было попросить генерального агента Индии в Южной Африке принять участие. Риторика NIC говорила о защите «чести индейцев» и требовала улучшения положения семей рабочих, вовлеченных в спор. Индийская пресса стала называть забастовку «индейским спором», что еще больше маргинализировало сто участвовавших в ней африканских </a:t>
            </a:r>
            <a:r>
              <a:rPr lang="ru-RU" sz="100" dirty="0" err="1"/>
              <a:t>рабочих.NIC</a:t>
            </a:r>
            <a:r>
              <a:rPr lang="ru-RU" sz="100" dirty="0"/>
              <a:t> теперь усугубил это разделение, придав спору исключительно индийский характер и заставив генерального агента действовать конкретно от имени индийских рабочих. 28 мая секретарь генерального агента провел переговоры с руководством от имени индийских рабочих, участвовавших в споре. Вскоре после этого Конгресс южноафриканских индейцев также провел совещание с руководством и безуспешно пытался убедить рабочих вернуться к работе. Когда Промышленный совет постановил, что фабрика в </a:t>
            </a:r>
            <a:r>
              <a:rPr lang="ru-RU" sz="100" dirty="0" err="1"/>
              <a:t>Фолкерке</a:t>
            </a:r>
            <a:r>
              <a:rPr lang="ru-RU" sz="100" dirty="0"/>
              <a:t> действовала в рамках своих прав, уволив своих сотрудников, </a:t>
            </a:r>
            <a:r>
              <a:rPr lang="ru-RU" sz="100" dirty="0" err="1"/>
              <a:t>Каджи</a:t>
            </a:r>
            <a:r>
              <a:rPr lang="ru-RU" sz="100" dirty="0"/>
              <a:t> и секретарь генерального агента сообщили рабочим эту новость. По данным Промышленного совета, </a:t>
            </a:r>
            <a:r>
              <a:rPr lang="ru-RU" sz="100" dirty="0" err="1"/>
              <a:t>Каджи</a:t>
            </a:r>
            <a:r>
              <a:rPr lang="ru-RU" sz="100" dirty="0"/>
              <a:t> присутствовал на собрании в качестве «официального делегата Конгресса», чтобы «поддержать» индийских рабочих, в то время как AC </a:t>
            </a:r>
            <a:r>
              <a:rPr lang="ru-RU" sz="100" dirty="0" err="1"/>
              <a:t>Wanless</a:t>
            </a:r>
            <a:r>
              <a:rPr lang="ru-RU" sz="100" dirty="0"/>
              <a:t> представлял профсоюз. Но именно </a:t>
            </a:r>
            <a:r>
              <a:rPr lang="ru-RU" sz="100" dirty="0" err="1"/>
              <a:t>Каджи</a:t>
            </a:r>
            <a:r>
              <a:rPr lang="ru-RU" sz="100" dirty="0"/>
              <a:t> в конечном итоге сделал осуждающее заявление о Промышленном совете и его позиции в споре. Он также напал на AEU за то, что он не организовал всех рабочих на заводе. Он предложил принять NISUW в качестве дочернего профсоюза, но без африканских членов, опасаясь расстроить свое собственное белое членство. Это было сочтено слишком запоздалым, и предложение было </a:t>
            </a:r>
            <a:r>
              <a:rPr lang="ru-RU" sz="100" dirty="0" err="1"/>
              <a:t>отклонено.Таким</a:t>
            </a:r>
            <a:r>
              <a:rPr lang="ru-RU" sz="100" dirty="0"/>
              <a:t> образом, NIC стал активно участвовать в споре, оказывая забастовщикам материальную и моральную помощь. Они также организовали массовый митинг, на котором присутствовало около 1200 человек и который получил широкое освещение в прессе. NIC должен был продолжать выполнять свою роль представителей индийских рабочих как части индийской общины; это подчеркивало индийский характер спора: «нападение на этих людей происходит потому, что они индейцы, потому что они лишены политической власти». Таким образом, забастовка стала частью широкой политической программы NIC. </a:t>
            </a:r>
            <a:r>
              <a:rPr lang="ru-RU" sz="100" dirty="0" err="1"/>
              <a:t>Каджи</a:t>
            </a:r>
            <a:r>
              <a:rPr lang="ru-RU" sz="100" dirty="0"/>
              <a:t> заявил, что «мы прежде всего индийцы». Но члены индийской компартии также участвовали в переговорах как члены забастовочного комитета и как члены Конгресса. Юсуф </a:t>
            </a:r>
            <a:r>
              <a:rPr lang="ru-RU" sz="100" dirty="0" err="1"/>
              <a:t>Даду</a:t>
            </a:r>
            <a:r>
              <a:rPr lang="ru-RU" sz="100" dirty="0"/>
              <a:t>, который должен был стать видным индийским членом CPSA в 1940-х годах, входил в состав делегации, в которую входили С. Нана, Мула и Ахмед </a:t>
            </a:r>
            <a:r>
              <a:rPr lang="ru-RU" sz="100" dirty="0" err="1"/>
              <a:t>Катрада</a:t>
            </a:r>
            <a:r>
              <a:rPr lang="ru-RU" sz="100" dirty="0"/>
              <a:t>, которые встретились с министром труда в еще одной неудавшейся попытке разрешить спор. . Члены CPSA, участвовавшие в забастовке, недостаточно отличались от NIC и фактически использовали тактику народного фронта, а не тактику единого фронта. Они были включены в состав националистической </a:t>
            </a:r>
            <a:r>
              <a:rPr lang="ru-RU" sz="100" dirty="0" err="1"/>
              <a:t>организации.Спор</a:t>
            </a:r>
            <a:r>
              <a:rPr lang="ru-RU" sz="100" dirty="0"/>
              <a:t> на литейном заводе в </a:t>
            </a:r>
            <a:r>
              <a:rPr lang="ru-RU" sz="100" dirty="0" err="1"/>
              <a:t>Фолкерке</a:t>
            </a:r>
            <a:r>
              <a:rPr lang="ru-RU" sz="100" dirty="0"/>
              <a:t> характеризовался несколькими способами. Белые рабочие и официальное профсоюзное движение того времени </a:t>
            </a:r>
            <a:r>
              <a:rPr lang="ru-RU" sz="100" dirty="0" err="1"/>
              <a:t>патемалистически</a:t>
            </a:r>
            <a:r>
              <a:rPr lang="ru-RU" sz="100" dirty="0"/>
              <a:t> считали, что рабочие на самом деле не понимают, что они делают, не знакомы с надлежащей профсоюзной процедурой и в любом случае являются несчастными обманщиками «красных» со скрытыми мотивами. Похоже, что рабочие обращались к членам партии за помощью в создании профсоюза, но </a:t>
            </a:r>
            <a:r>
              <a:rPr lang="ru-RU" sz="100" dirty="0" err="1"/>
              <a:t>Поннен</a:t>
            </a:r>
            <a:r>
              <a:rPr lang="ru-RU" sz="100" dirty="0"/>
              <a:t> и Найду уже имели репутацию профсоюзных активистов еще до того, как вступили в CPSA. «После нашей работы по организации рабочих на швейной фабрике до того, как мы вступили в партию, мы стали хорошо известны как организаторы, и люди часто приходили к нам за советом, если на их рабочем месте возник спор». Скорее всего, к ним обратились из-за их профсоюзного опыта, а не членства в партии. Это подтверждается тем фактом, что лица, участвовавшие в забастовке, довольно лицемерно относились к своим связям с компартией, как показывают тогдашние статьи в </a:t>
            </a:r>
            <a:r>
              <a:rPr lang="ru-RU" sz="100" dirty="0" err="1"/>
              <a:t>Indian</a:t>
            </a:r>
            <a:r>
              <a:rPr lang="ru-RU" sz="100" dirty="0"/>
              <a:t> </a:t>
            </a:r>
            <a:r>
              <a:rPr lang="ru-RU" sz="100" dirty="0" err="1"/>
              <a:t>Opinion</a:t>
            </a:r>
            <a:r>
              <a:rPr lang="ru-RU" sz="100" dirty="0"/>
              <a:t>. Приняв довольно авторитарный тон, 25 июня газета сообщила, что «спор между Менеджмент и их индийские сотрудники(</a:t>
            </a:r>
            <a:r>
              <a:rPr lang="ru-RU" sz="100" dirty="0" err="1"/>
              <a:t>sic</a:t>
            </a:r>
            <a:r>
              <a:rPr lang="ru-RU" sz="100" dirty="0"/>
              <a:t>) остается неурегулированным ... ». Он повторил утверждения о том, что руководство считало, что рабочие находились под влиянием коммунистов, и предупредил индийских рабочих, чтобы они не следовали примеру белых рабочих, которые использовали забастовочное оружие, потому что у них не было той же политической силы. и не имел поддержки белых </a:t>
            </a:r>
            <a:r>
              <a:rPr lang="ru-RU" sz="100" dirty="0" err="1"/>
              <a:t>рабочих.Газета</a:t>
            </a:r>
            <a:r>
              <a:rPr lang="ru-RU" sz="100" dirty="0"/>
              <a:t> также процитировала письмо в </a:t>
            </a:r>
            <a:r>
              <a:rPr lang="ru-RU" sz="100" dirty="0" err="1"/>
              <a:t>Natal</a:t>
            </a:r>
            <a:r>
              <a:rPr lang="ru-RU" sz="100" dirty="0"/>
              <a:t> </a:t>
            </a:r>
            <a:r>
              <a:rPr lang="ru-RU" sz="100" dirty="0" err="1"/>
              <a:t>Advertiser</a:t>
            </a:r>
            <a:r>
              <a:rPr lang="ru-RU" sz="100" dirty="0"/>
              <a:t> от премьер-министра Хани, к настоящему времени члена партии. Он начинался так: «Мы, рабочие </a:t>
            </a:r>
            <a:r>
              <a:rPr lang="ru-RU" sz="100" dirty="0" err="1"/>
              <a:t>Falkirk</a:t>
            </a:r>
            <a:r>
              <a:rPr lang="ru-RU" sz="100" dirty="0"/>
              <a:t> </a:t>
            </a:r>
            <a:r>
              <a:rPr lang="ru-RU" sz="100" dirty="0" err="1"/>
              <a:t>Iron</a:t>
            </a:r>
            <a:r>
              <a:rPr lang="ru-RU" sz="100" dirty="0"/>
              <a:t> </a:t>
            </a:r>
            <a:r>
              <a:rPr lang="ru-RU" sz="100" dirty="0" err="1"/>
              <a:t>Company</a:t>
            </a:r>
            <a:r>
              <a:rPr lang="ru-RU" sz="100" dirty="0"/>
              <a:t>, не знаем, что такое коммунизм. Мы совершенно </a:t>
            </a:r>
            <a:r>
              <a:rPr lang="ru-RU" sz="100" dirty="0" err="1"/>
              <a:t>неорганизованны</a:t>
            </a:r>
            <a:r>
              <a:rPr lang="ru-RU" sz="100" dirty="0"/>
              <a:t>. Нас не приняли в члены Объединенного инженерного союза». Изложив конкретные претензии неевропейских рабочих, Гарри заявил, что «если в результате этого спора мы будем приняты в члены Объединенного инженерного союза, мы будем полностью удовлетворены, и наш союз выполнит свою задачу и будет немедленно распущен». расформированы ... (это) было несправедливо по отношению к нам, (что), подняв пугало коммунизма ... (они) пытаются оттолкнуть общественное сочувствие от нашего дела ».Попытка Хани </a:t>
            </a:r>
            <a:r>
              <a:rPr lang="ru-RU" sz="100" dirty="0" err="1"/>
              <a:t>дистанцировать</a:t>
            </a:r>
            <a:r>
              <a:rPr lang="ru-RU" sz="100" dirty="0"/>
              <a:t> забастовщиков от Коммунистической партии, возможно, неудивительна, учитывая атмосферу того времени. Но в какой-то степени этому поверили, потому что все требования рабочих, выдвинутые через забастовочный комитет, касались условий трудового спора, т. е. о дискриминации в оплате труда, </a:t>
            </a:r>
            <a:r>
              <a:rPr lang="ru-RU" sz="100" dirty="0" err="1"/>
              <a:t>виктимизации</a:t>
            </a:r>
            <a:r>
              <a:rPr lang="ru-RU" sz="100" dirty="0"/>
              <a:t> и праве объединяться в профсоюзы. Я не нашел никаких доказательств того, что члены КПСА, которые также были в забастовочном комитете, когда-либо пытались расширить забастовку, приняв более широкую политическую повестку дня. В соответствии с более ранней деятельностью индийских профсоюзов, индийские члены CPSA следовали традиции реформистской воинственности индийских рабочих, которая опиралась на ресурсы и организационный опыт индийской общины, а не открывала период радикального </a:t>
            </a:r>
            <a:r>
              <a:rPr lang="ru-RU" sz="100" dirty="0" err="1"/>
              <a:t>антикапитализма.Вторым</a:t>
            </a:r>
            <a:r>
              <a:rPr lang="ru-RU" sz="100" dirty="0"/>
              <a:t> важным моментом, который следует учитывать, является роль сетевого адаптера. Внимательное прочтение событий позволяет предположить, что представители NIC действительно озвучивали требования рабочих. </a:t>
            </a:r>
            <a:r>
              <a:rPr lang="ru-RU" sz="100" dirty="0" err="1"/>
              <a:t>Каджи</a:t>
            </a:r>
            <a:r>
              <a:rPr lang="ru-RU" sz="100" dirty="0"/>
              <a:t>, в частности, приложил все усилия, чтобы опровергнуть выводы Промышленного совета, согласно которым руководство не проводило локаут и что рабочие, участвовавшие в споре, запугивали других забастовщиков. Однако его нападки на AEU за то, что он не организовал всех рабочих на фабрике, были довольно ироничными, поскольку </a:t>
            </a:r>
            <a:r>
              <a:rPr lang="ru-RU" sz="100" dirty="0" err="1"/>
              <a:t>Каджи</a:t>
            </a:r>
            <a:r>
              <a:rPr lang="ru-RU" sz="100" dirty="0"/>
              <a:t>, известный бизнесмен, резко выступал против объединения своих рабочих в профсоюзы. Вдобавок к этому, по словам </a:t>
            </a:r>
            <a:r>
              <a:rPr lang="ru-RU" sz="100" dirty="0" err="1"/>
              <a:t>Поннена</a:t>
            </a:r>
            <a:r>
              <a:rPr lang="ru-RU" sz="100" dirty="0"/>
              <a:t>, и он, и Найду входили в забастовочный комитет вместе с членами NIC и работали вместе. Опять же, как и в случае с более ранними индийскими рабочими организациями, в эту борьбу были вовлечены различные слои общества, потому что дифференциальная дискриминация сделала «</a:t>
            </a:r>
            <a:r>
              <a:rPr lang="ru-RU" sz="100" dirty="0" err="1"/>
              <a:t>индейство</a:t>
            </a:r>
            <a:r>
              <a:rPr lang="ru-RU" sz="100" dirty="0"/>
              <a:t>» важной категорией идентификации. Члены компартии организовались вокруг того, чтобы вырвать уступки от капитала, а не противостоять ему прямо, и, позволив африканским рабочим быть </a:t>
            </a:r>
            <a:r>
              <a:rPr lang="ru-RU" sz="100" dirty="0" err="1"/>
              <a:t>маргинализованными</a:t>
            </a:r>
            <a:r>
              <a:rPr lang="ru-RU" sz="100" dirty="0"/>
              <a:t> в споре, помогли подчеркнуть «индейский характер» забастовки. В процессе они нарушили формирование нерасовой классовой идентичности. Члены индийской компартии действовали так же, как раньше действовали радикальные индийские </a:t>
            </a:r>
            <a:r>
              <a:rPr lang="ru-RU" sz="100" dirty="0" err="1"/>
              <a:t>рабочие.Кроме</a:t>
            </a:r>
            <a:r>
              <a:rPr lang="ru-RU" sz="100" dirty="0"/>
              <a:t> того, забастовка произошла в то время, когда Коминтерн на своем VII конгрессе в 1935 г. вновь обратился к политике народного фронта. призывал все коммунистические партии к союзу с буржуазными организациями; и, как мы видели, антифашизм как предпосылка борьбы за демократические права обеспечил более широкую политическую повестку дня. Эти события предполагают, что не было четкого разделения между «радикальной» профсоюзной политикой и буржуазными союзами 1940-х годов. Индийские члены КПСА объединялись с буржуазными индийскими организациями в различных контекстах, в том числе в профсоюзах, вплоть до 1940-х годов, как мы увидим. Эта тактика также нашла отражение в отношениях между АНК и профсоюзами в 1950-х годах.</a:t>
            </a:r>
            <a:endParaRPr lang="ru-RU" sz="500" dirty="0"/>
          </a:p>
        </p:txBody>
      </p:sp>
      <p:sp>
        <p:nvSpPr>
          <p:cNvPr id="270" name="Прямоугольник 269">
            <a:extLst>
              <a:ext uri="{FF2B5EF4-FFF2-40B4-BE49-F238E27FC236}">
                <a16:creationId xmlns:a16="http://schemas.microsoft.com/office/drawing/2014/main" id="{555106CE-DEF1-48D2-8A1A-B669E0709E11}"/>
              </a:ext>
            </a:extLst>
          </p:cNvPr>
          <p:cNvSpPr/>
          <p:nvPr/>
        </p:nvSpPr>
        <p:spPr>
          <a:xfrm>
            <a:off x="34473147" y="27973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Забастовка Данлопа 1942 года </a:t>
            </a:r>
            <a:r>
              <a:rPr lang="ru-RU" sz="100" dirty="0"/>
              <a:t>(В начале 1940-х годов в Трансваале и Натале еще были широко распространены забастовочные действия. В Дурбане было несколько забастовок, когда совместные действия африканских и индийских рабочих обеспечили рабочим некоторые льготы. Чтобы воспрепятствовать этой тенденции, и правительство, и промышленность искали способы обуздать власть радикальных профсоюзов в этот период. В декабре 1942 года правительство приняло Военную меру 145, которая объявила вне закона забастовки африканских рабочих, которым грозил штраф в размере 500 фунтов стерлингов или три года тюремного заключения в случае проведения забастовки. Работодатели, со своей стороны, стремились координировать свои действия между отраслями промышленности и сформировали Ассоциацию работодателей </a:t>
            </a:r>
            <a:r>
              <a:rPr lang="ru-RU" sz="100" dirty="0" err="1"/>
              <a:t>Натала</a:t>
            </a:r>
            <a:r>
              <a:rPr lang="ru-RU" sz="100" dirty="0"/>
              <a:t>, которая стремилась координировать работодателей и руководство в отношении профсоюзов. Они также пытались более эффективно подавлять забастовки и более эффективно направлять поток африканской рабочей силы. Одним из способов, с помощью которого они пытались подорвать радикальную профсоюзную деятельность, было создание профсоюзов компаний в качестве альтернативы воинствующим нерасовым профсоюзам, которые начинали возникать в этот </a:t>
            </a:r>
            <a:r>
              <a:rPr lang="ru-RU" sz="100" dirty="0" err="1"/>
              <a:t>период.Попытка</a:t>
            </a:r>
            <a:r>
              <a:rPr lang="ru-RU" sz="100" dirty="0"/>
              <a:t> руководства сделать это на резиновом заводе Данлоп послужила фоном для забастовки, вспыхнувшей там в декабре 1942 г. С 1938 </a:t>
            </a:r>
            <a:r>
              <a:rPr lang="ru-RU" sz="100" dirty="0" err="1"/>
              <a:t>г.Промышленный</a:t>
            </a:r>
            <a:r>
              <a:rPr lang="ru-RU" sz="100" dirty="0"/>
              <a:t> союз работников каучука </a:t>
            </a:r>
            <a:r>
              <a:rPr lang="ru-RU" sz="100" dirty="0" err="1"/>
              <a:t>Натала</a:t>
            </a:r>
            <a:r>
              <a:rPr lang="ru-RU" sz="100" dirty="0"/>
              <a:t> (NRWIU) представлял 450 рабочих из Европы, Азии и коренных народов на заводе и добился улучшения их условий и заработной платы. К 1942 году в них насчитывалось 625 членов, большинство из которых были индийцами и африканцами. Однако в начале года руководство фабрики начало проводить политику замены индийской рабочей силы африканской, поскольку она была дешевле. С марта по декабрь 1942 года число индийских рабочих на фабрике сократилось с 282 до 149, несмотря на то, что промышленный арбитраж уже постановил, что 30 процентов работников </a:t>
            </a:r>
            <a:r>
              <a:rPr lang="ru-RU" sz="100" dirty="0" err="1"/>
              <a:t>Dunlop</a:t>
            </a:r>
            <a:r>
              <a:rPr lang="ru-RU" sz="100" dirty="0"/>
              <a:t> должны быть индийцами, а еще 40 процентов — африканцами. . Данлоп пытался возразить, что компания повторно нанимает белых рабочих, которые ушли в армию, потому что пообещала, что примет их обратно в подходящее время. Но расследование, проведенное Индийским конгрессом в Натале, показало, что белые рабочие, которых нанимали на фабрику, на самом деле были </a:t>
            </a:r>
            <a:r>
              <a:rPr lang="ru-RU" sz="100" dirty="0" err="1"/>
              <a:t>новобранцами.В</a:t>
            </a:r>
            <a:r>
              <a:rPr lang="ru-RU" sz="100" dirty="0"/>
              <a:t> то же время Данлоп создал профсоюз компании и с помощью различных средств, в том числе завуалированных угроз, что компания будет удерживать только «лояльных сотрудников», сумел получить значительное количество белых рабочих, а также несколько африканцев. , присоединиться. До этого момента они были членами NRWIU. Кроме того, в декабре также были уволены тринадцать «воинствующих индийских рабочих», все из которых долгое время работали в компании. Когда руководство отклонило просьбу NRWIU о восстановлении мужчин на работе, профсоюз объявил забастовку. Ни белые рабочие, ни африканцы, не входящие в профсоюзы, не поддержали забастовку. Бастующие быстро предстали перед судом, но к индийцам и африканцам снова относились по-разному, поскольку они имели разный правовой статус. Забастовочный комитет, избранный в </a:t>
            </a:r>
            <a:r>
              <a:rPr lang="ru-RU" sz="100" dirty="0" err="1"/>
              <a:t>Dunlop</a:t>
            </a:r>
            <a:r>
              <a:rPr lang="ru-RU" sz="100" dirty="0"/>
              <a:t>, читается как «Кто есть кто» среди индийских членов CPSA. с Джорджем </a:t>
            </a:r>
            <a:r>
              <a:rPr lang="ru-RU" sz="100" dirty="0" err="1"/>
              <a:t>Понненом</a:t>
            </a:r>
            <a:r>
              <a:rPr lang="ru-RU" sz="100" dirty="0"/>
              <a:t>, Х.А. Найду, доктором медицины Найду и Р.Д. Найду среди его членов. Полин Подбери, единственная женщина в линии пикета, член комитета и CPSA,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которая вскоре должна была выйти замуж за Х.А. Найду, была арестована и обвинена в подстрекательстве к насилию. Р. Д. Найду был христианином из Южной Индии, который, как и </a:t>
            </a:r>
            <a:r>
              <a:rPr lang="ru-RU" sz="100" dirty="0" err="1"/>
              <a:t>Поннен</a:t>
            </a:r>
            <a:r>
              <a:rPr lang="ru-RU" sz="100" dirty="0"/>
              <a:t>, прервал свое образование и провел подростковый год, продавая хлеб по домам.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Он стал политизированным, прочитав «Историю британских профсоюзов» Сидни и Беатрис </a:t>
            </a:r>
            <a:r>
              <a:rPr lang="ru-RU" sz="100" dirty="0" err="1"/>
              <a:t>Уэбб</a:t>
            </a:r>
            <a:r>
              <a:rPr lang="ru-RU" sz="100" dirty="0"/>
              <a:t>, и с начала 1930-х годов стал активным членом южноафриканских профсоюзов. Р. Д. Найду присоединился к партии через Группу либеральных исследований. . Вместе с членами NIC забастовочный комитет </a:t>
            </a:r>
            <a:r>
              <a:rPr lang="ru-RU" sz="100" dirty="0" err="1"/>
              <a:t>Dunlop</a:t>
            </a:r>
            <a:r>
              <a:rPr lang="ru-RU" sz="100" dirty="0"/>
              <a:t> участвовал в сборе денег и еды, а также в формулировании политических требований забастовки. Однако после вторжения Германии в Советский Союз ни CPSA, ни NIC не хотели сорвать военные действия, и это смягчило их отношение к забастовке </a:t>
            </a:r>
            <a:r>
              <a:rPr lang="ru-RU" sz="100" dirty="0" err="1"/>
              <a:t>Dunlop</a:t>
            </a:r>
            <a:r>
              <a:rPr lang="ru-RU" sz="100" dirty="0"/>
              <a:t>. </a:t>
            </a:r>
            <a:r>
              <a:rPr lang="ru-RU" sz="100" dirty="0" err="1"/>
              <a:t>Каджи</a:t>
            </a:r>
            <a:r>
              <a:rPr lang="ru-RU" sz="100" dirty="0"/>
              <a:t> заметил: «Хотел бы я, чтобы не было войны, и этот могучий осьминог </a:t>
            </a:r>
            <a:r>
              <a:rPr lang="ru-RU" sz="100" dirty="0" err="1"/>
              <a:t>Данлопса</a:t>
            </a:r>
            <a:r>
              <a:rPr lang="ru-RU" sz="100" dirty="0"/>
              <a:t> мог бы почувствовать на себе оружие бойкота его товаров как здесь, так и в Индии».17 января 1943 года у мэрии Дурбана был созван массовый митинг, на котором присутствовало более 4000 человек, чтобы выразить поддержку забастовщикам и выразить протест против создания профсоюзов компаний. Собрание проходило под председательством </a:t>
            </a:r>
            <a:r>
              <a:rPr lang="ru-RU" sz="100" dirty="0" err="1"/>
              <a:t>Алека</a:t>
            </a:r>
            <a:r>
              <a:rPr lang="ru-RU" sz="100" dirty="0"/>
              <a:t> </a:t>
            </a:r>
            <a:r>
              <a:rPr lang="ru-RU" sz="100" dirty="0" err="1"/>
              <a:t>Уэнлесса</a:t>
            </a:r>
            <a:r>
              <a:rPr lang="ru-RU" sz="100" dirty="0"/>
              <a:t>, который знаменательно заявил, что попытка навязать компании профсоюзное движение была «проявлением фашизма и прямой угрозой военным усилиям». Продолжая в том же духе, Р. Д. Найду заявил, что это «противоречит целям Организации Объединенных Наций, (которые) боролись за свободу ассоциации». NIC также отправил сообщение о поддержке и выразил опасения по поводу срыва военных действий, но еще раз открыто «</a:t>
            </a:r>
            <a:r>
              <a:rPr lang="ru-RU" sz="100" dirty="0" err="1"/>
              <a:t>индианизировал</a:t>
            </a:r>
            <a:r>
              <a:rPr lang="ru-RU" sz="100" dirty="0"/>
              <a:t>» спор. Он заявил, что поддерживает забастовщиков, но хотел бы выступить посредником от имени рабочих до начала забастовки. Члены NIC обратились к Верховному комиссару Индии с просьбой обсудить этот вопрос с министром труда, поскольку теперь этот вопрос «вышел за рамки профсоюзной деятельности и приобрел индийский национальный </a:t>
            </a:r>
            <a:r>
              <a:rPr lang="ru-RU" sz="100" dirty="0" err="1"/>
              <a:t>аспект».В</a:t>
            </a:r>
            <a:r>
              <a:rPr lang="ru-RU" sz="100" dirty="0"/>
              <a:t> январе 1943 года забастовка была проиграна. Забастовавшие индийские и африканские рабочие были уволены руководством </a:t>
            </a:r>
            <a:r>
              <a:rPr lang="ru-RU" sz="100" dirty="0" err="1"/>
              <a:t>Dunlop</a:t>
            </a:r>
            <a:r>
              <a:rPr lang="ru-RU" sz="100" dirty="0"/>
              <a:t>. Африканских забастовщиков обвинили в насилии по отношению к «паршивым» рабочим. В основном африканские рабочие заменили забастовщиков, более 580 из которых были специально доставлены на грузовиках из </a:t>
            </a:r>
            <a:r>
              <a:rPr lang="ru-RU" sz="100" dirty="0" err="1"/>
              <a:t>Пондоленда</a:t>
            </a:r>
            <a:r>
              <a:rPr lang="ru-RU" sz="100" dirty="0"/>
              <a:t> и обучены </a:t>
            </a:r>
            <a:r>
              <a:rPr lang="ru-RU" sz="100" dirty="0" err="1"/>
              <a:t>белыми.рабочая</a:t>
            </a:r>
            <a:r>
              <a:rPr lang="ru-RU" sz="100" dirty="0"/>
              <a:t> сила. Это «избирательное использование резервной армии труда» помогло вызвать значительное недоверие и неприязнь среди индийцев и африканцев, но это не было чем-то новым, просто старые обиды и конкуренция, которые усилились и выдвинулись на первый план. Эта враждебность усилилась в этот период, поскольку, хотя растущая индустриализация и рост сектора услуг давали больше возможностей для трудоустройства, африканцы чувствовали, что индийцы блокируют их шансы. Индейцы долгое время после забастовки не работали в </a:t>
            </a:r>
            <a:r>
              <a:rPr lang="ru-RU" sz="100" dirty="0" err="1"/>
              <a:t>Dunlop</a:t>
            </a:r>
            <a:r>
              <a:rPr lang="ru-RU" sz="100" dirty="0"/>
              <a:t>. После еще одной судьбоносной забастовки в истории труда Индии, забастовки индийских рабочих прачечной в Дурбане в 1945 году, индийская рабочая сила снова была заменена африканской, и индийцы больше никогда не </a:t>
            </a:r>
            <a:r>
              <a:rPr lang="ru-RU" sz="100" dirty="0" err="1"/>
              <a:t>работали.В</a:t>
            </a:r>
            <a:r>
              <a:rPr lang="ru-RU" sz="100" dirty="0"/>
              <a:t> 1930-е годы призрак фашизма диктовал политические стратегии и политику левых организаций по всему миру. Международная оппозиция фашизму и стремление к демократическим правам в сочетании с развивающейся программой CPSA в контексте политики Южной Африки. Конкретные случаи организации профсоюзов, рассмотренные в этой главе, показывают, что индийские рабочие стали частью этой программы и что профсоюзные реформы рассматривались как часть более широкой борьбы за права, гражданство и антифашизм. Этой организационной работе способствовало вступление в партию ряда активных индийских профсоюзных деятелей, которые продолжили традицию борьбы индийских рабочих, борьбы, которая всегда опиралась на поддержку общества как в Южной Африке, так и за рубежом. Идея самопомощи, которая способствовала формированию представлений о сообществе, была особенно влиятельной в сфере образования, где многие индийцы были политизированы в рамках либеральной традиции, поощрявшей идеи равенства и гражданства. Союзы с NIC во время этих забастовок происходили в контексте изменения политики Коминтерна и его антифашистской платформы, но им способствовали более широкие понятия «сообщества» и сближение интересов лидеров NIC и CPSA. Однако участие NIC усилило восприятие забастовок как специфически «индейских» и маргинализированных африканских рабочих в профсоюзных спорах. Дифференциальное обращение, которое государство предоставляло африканским рабочим, также поощряло классовый опыт через вектор национальности, способствуя ощущению того, что они являются именно «индейцами», африканцами или белыми рабочими». </a:t>
            </a:r>
            <a:r>
              <a:rPr lang="ru-RU" sz="100" dirty="0" err="1"/>
              <a:t>Однако,Члены</a:t>
            </a:r>
            <a:r>
              <a:rPr lang="ru-RU" sz="100" dirty="0"/>
              <a:t> CPSA и индийские националистические организации были сложными, динамичными и проницаемыми. В следующей главе я более подробно рассмотрю участие CPSA в индийских организациях широкого фронта, в отношении Ганди и движения за независимость Индии, а также в отношении классовых вопросов. Я выделю некоторые различия, которые возникли между индийцами в Коммунистической партии и индийских националистических организациях, с оспариваемым видением </a:t>
            </a:r>
            <a:r>
              <a:rPr lang="ru-RU" sz="100" dirty="0" err="1"/>
              <a:t>индейства</a:t>
            </a:r>
            <a:r>
              <a:rPr lang="ru-RU" sz="100" dirty="0"/>
              <a:t>, сообщества и политических действий. Я также буду обсуждать преемственность в политической программе КП, которая противоречит идее отчетливого разрыва между радикальной политикой 1930-х и 40-х годов и предполагаемым примирением с националистическими организациями в 1950-х годах.</a:t>
            </a:r>
            <a:endParaRPr lang="ru-RU" sz="5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5353393" y="94428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r>
              <a:rPr lang="ru-RU" sz="1050" dirty="0"/>
              <a:t>(Всеобщая мобилизация)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:a16="http://schemas.microsoft.com/office/drawing/2014/main" id="{E5891B7E-CB5F-4EBA-B244-E22ED8E1A91A}"/>
              </a:ext>
            </a:extLst>
          </p:cNvPr>
          <p:cNvCxnSpPr>
            <a:cxnSpLocks/>
            <a:stCxn id="66" idx="2"/>
            <a:endCxn id="249" idx="0"/>
          </p:cNvCxnSpPr>
          <p:nvPr/>
        </p:nvCxnSpPr>
        <p:spPr>
          <a:xfrm rot="16200000" flipH="1">
            <a:off x="31562977" y="7219289"/>
            <a:ext cx="398130" cy="40235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2875403" y="5906862"/>
            <a:ext cx="410830" cy="6661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4057752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4225276" y="11429305"/>
            <a:ext cx="437699" cy="13431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5541545" y="11449934"/>
            <a:ext cx="443974" cy="129564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 </a:t>
            </a:r>
            <a:r>
              <a:rPr lang="ru-RU" sz="1050" dirty="0"/>
              <a:t>(</a:t>
            </a:r>
            <a:r>
              <a:rPr lang="en-US" sz="1050" dirty="0"/>
              <a:t>Josie </a:t>
            </a:r>
            <a:r>
              <a:rPr lang="en-US" sz="1050" dirty="0" err="1"/>
              <a:t>Mpama</a:t>
            </a:r>
            <a:r>
              <a:rPr lang="ru-RU" sz="1050" dirty="0"/>
              <a:t> станет доступна как советник)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34891</TotalTime>
  <Words>5813</Words>
  <Application>Microsoft Office PowerPoint</Application>
  <PresentationFormat>Произвольный</PresentationFormat>
  <Paragraphs>171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1923</cp:revision>
  <dcterms:created xsi:type="dcterms:W3CDTF">2018-10-23T08:09:21Z</dcterms:created>
  <dcterms:modified xsi:type="dcterms:W3CDTF">2023-04-11T11:59:49Z</dcterms:modified>
</cp:coreProperties>
</file>