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60" d="100"/>
          <a:sy n="60" d="100"/>
        </p:scale>
        <p:origin x="-1218" y="-57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6249816" y="272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Революционная социалистическая партия </a:t>
            </a:r>
            <a:r>
              <a:rPr lang="ru-RU" sz="300" dirty="0"/>
              <a:t>(Революционная социалистическая партия ( голландский : </a:t>
            </a:r>
            <a:r>
              <a:rPr lang="ru-RU" sz="300" dirty="0" err="1"/>
              <a:t>Revolutionair</a:t>
            </a:r>
            <a:r>
              <a:rPr lang="ru-RU" sz="300" dirty="0"/>
              <a:t> </a:t>
            </a:r>
            <a:r>
              <a:rPr lang="ru-RU" sz="300" dirty="0" err="1"/>
              <a:t>Socialistische</a:t>
            </a:r>
            <a:r>
              <a:rPr lang="ru-RU" sz="300" dirty="0"/>
              <a:t> </a:t>
            </a:r>
            <a:r>
              <a:rPr lang="ru-RU" sz="300" dirty="0" err="1"/>
              <a:t>Partij</a:t>
            </a:r>
            <a:r>
              <a:rPr lang="ru-RU" sz="300" dirty="0"/>
              <a:t> или RSP ) была голландской социалистической политической партией , которую по-разному характеризовали как троцкистскую и синдикалистскую . [1] : 151 В 1935 году она объединилась с Независимой социалистической партией (OSP) и образовала Революционную социалистическую рабочую партию ( голландский : </a:t>
            </a:r>
            <a:r>
              <a:rPr lang="ru-RU" sz="300" dirty="0" err="1"/>
              <a:t>Revolutionair</a:t>
            </a:r>
            <a:r>
              <a:rPr lang="ru-RU" sz="300" dirty="0"/>
              <a:t> </a:t>
            </a:r>
            <a:r>
              <a:rPr lang="ru-RU" sz="300" dirty="0" err="1"/>
              <a:t>Socialistische</a:t>
            </a:r>
            <a:r>
              <a:rPr lang="ru-RU" sz="300" dirty="0"/>
              <a:t> </a:t>
            </a:r>
            <a:r>
              <a:rPr lang="ru-RU" sz="300" dirty="0" err="1"/>
              <a:t>Arbeiderspartij</a:t>
            </a:r>
            <a:r>
              <a:rPr lang="ru-RU" sz="300" dirty="0"/>
              <a:t> , RSAP), но большинство бывших членов OSP покинули объединенную партию в том же году. [1] : 159–160 </a:t>
            </a:r>
            <a:r>
              <a:rPr lang="ru-RU" sz="300" dirty="0" err="1"/>
              <a:t>Хенк</a:t>
            </a:r>
            <a:r>
              <a:rPr lang="ru-RU" sz="300" dirty="0"/>
              <a:t> </a:t>
            </a:r>
            <a:r>
              <a:rPr lang="ru-RU" sz="300" dirty="0" err="1"/>
              <a:t>Сневлит</a:t>
            </a:r>
            <a:r>
              <a:rPr lang="ru-RU" sz="300" dirty="0"/>
              <a:t> был бесспорным лидером RSP/RSAP на протяжении всего его существования, [1] : 151–152 , а также его единственным представителем .)</a:t>
            </a:r>
            <a:endParaRPr lang="ru-RU" sz="1400" dirty="0"/>
          </a:p>
        </p:txBody>
      </p:sp>
      <p:cxnSp>
        <p:nvCxnSpPr>
          <p:cNvPr id="157" name="Прямая соединительная линия 156"/>
          <p:cNvCxnSpPr>
            <a:cxnSpLocks/>
            <a:stCxn id="204" idx="1"/>
            <a:endCxn id="149" idx="3"/>
          </p:cNvCxnSpPr>
          <p:nvPr/>
        </p:nvCxnSpPr>
        <p:spPr>
          <a:xfrm flipH="1">
            <a:off x="10845540" y="9135395"/>
            <a:ext cx="38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3770005" y="423922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безработицей </a:t>
            </a:r>
            <a:r>
              <a:rPr lang="ru-RU" sz="1000" dirty="0"/>
              <a:t>(Государственное вмешательство в борьбу с безработицей и государственные субсидии безработным;)</a:t>
            </a:r>
            <a:endParaRPr lang="ru-RU" sz="14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11226286" y="859539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Маркс-Ленин-Люксембургский фронт </a:t>
            </a:r>
            <a:r>
              <a:rPr lang="ru-RU" sz="200" dirty="0"/>
              <a:t>(В 1938 году уже тайно было решено, что в случае вторжения немцев РСАП распадется и уйдет в подполье. Партия была преобразована в организацию сопротивления Маркс-Ленин-Люксембургский фронт . Авраамом </a:t>
            </a:r>
            <a:r>
              <a:rPr lang="ru-RU" sz="200" dirty="0" err="1"/>
              <a:t>Менистом</a:t>
            </a:r>
            <a:r>
              <a:rPr lang="ru-RU" sz="200" dirty="0"/>
              <a:t> через несколько месяцев после немецкого вторжения в Нидерланды 10 мая 1940 года. Оно просуществовало до апреля 1942 года, когда все руководство было арестовано немцы, казнившие их 12 апреля того же года. Маркс-Ленин-Люксембург-Фронт, или MLL-Фронт, был тайным преемником политической партии </a:t>
            </a:r>
            <a:r>
              <a:rPr lang="ru-RU" sz="200" dirty="0" err="1"/>
              <a:t>Сневлита</a:t>
            </a:r>
            <a:r>
              <a:rPr lang="ru-RU" sz="200" dirty="0"/>
              <a:t>, Революционно-социалистической военной партии (РСАП), которая была распущена сразу после немецкого вторжения, когда </a:t>
            </a:r>
            <a:r>
              <a:rPr lang="ru-RU" sz="200" dirty="0" err="1"/>
              <a:t>Сневлиту</a:t>
            </a:r>
            <a:r>
              <a:rPr lang="ru-RU" sz="200" dirty="0"/>
              <a:t> пришлось скрываться, чтобы избежать </a:t>
            </a:r>
            <a:r>
              <a:rPr lang="ru-RU" sz="200" dirty="0" err="1"/>
              <a:t>ареста.MLL-Front</a:t>
            </a:r>
            <a:r>
              <a:rPr lang="ru-RU" sz="200" dirty="0"/>
              <a:t> был в значительной степени активен как пропагандистская группа и имел свой собственный журнал </a:t>
            </a:r>
            <a:r>
              <a:rPr lang="ru-RU" sz="200" dirty="0" err="1"/>
              <a:t>Spartacus</a:t>
            </a:r>
            <a:r>
              <a:rPr lang="ru-RU" sz="200" dirty="0"/>
              <a:t> , тираж которого составлял 5000 экземпляров и выходил раз в две недели. Он был особенно активен против антиеврейских мер, предпринятых нацистами , и участвовал в февральской забастовке 1941 г. против этих </a:t>
            </a:r>
            <a:r>
              <a:rPr lang="ru-RU" sz="200" dirty="0" err="1"/>
              <a:t>мер.С</a:t>
            </a:r>
            <a:r>
              <a:rPr lang="ru-RU" sz="200" dirty="0"/>
              <a:t> арестом и казнью его руководства в апреле 1942 года MLL-фронт раскололся на два по политическим разногласиям, на </a:t>
            </a:r>
            <a:r>
              <a:rPr lang="ru-RU" sz="200" dirty="0" err="1"/>
              <a:t>Comité</a:t>
            </a:r>
            <a:r>
              <a:rPr lang="ru-RU" sz="200" dirty="0"/>
              <a:t> </a:t>
            </a:r>
            <a:r>
              <a:rPr lang="ru-RU" sz="200" dirty="0" err="1"/>
              <a:t>van</a:t>
            </a:r>
            <a:r>
              <a:rPr lang="ru-RU" sz="200" dirty="0"/>
              <a:t> </a:t>
            </a:r>
            <a:r>
              <a:rPr lang="ru-RU" sz="200" dirty="0" err="1"/>
              <a:t>Revolutionaire</a:t>
            </a:r>
            <a:r>
              <a:rPr lang="ru-RU" sz="200" dirty="0"/>
              <a:t> </a:t>
            </a:r>
            <a:r>
              <a:rPr lang="ru-RU" sz="200" dirty="0" err="1"/>
              <a:t>Marxisten</a:t>
            </a:r>
            <a:r>
              <a:rPr lang="ru-RU" sz="200" dirty="0"/>
              <a:t> ( Комитет революционных марксистов ) и </a:t>
            </a:r>
            <a:r>
              <a:rPr lang="ru-RU" sz="200" dirty="0" err="1"/>
              <a:t>Communienbond</a:t>
            </a:r>
            <a:r>
              <a:rPr lang="ru-RU" sz="200" dirty="0"/>
              <a:t> </a:t>
            </a:r>
            <a:r>
              <a:rPr lang="ru-RU" sz="200" dirty="0" err="1"/>
              <a:t>Spartacus</a:t>
            </a:r>
            <a:r>
              <a:rPr lang="ru-RU" sz="200" dirty="0"/>
              <a:t> ( Коммунистическая лига Спартака ). Они были гораздо менее влиятельны, чем MLL-</a:t>
            </a:r>
            <a:r>
              <a:rPr lang="ru-RU" sz="200" dirty="0" err="1"/>
              <a:t>Front.Фронт</a:t>
            </a:r>
            <a:r>
              <a:rPr lang="ru-RU" sz="200" dirty="0"/>
              <a:t> MLL был одной из первых, если не первой крупной группой сопротивления, созданной в Нидерландах во время Второй мировой войны . На пике своего развития в нем могло быть около 500 членов. Его двухнедельное издание « Спартак » тиражом 5000 экземпляров было одной из самых влиятельных подпольных газет первой части войны; общий тираж подпольной прессы в это время оценивается примерно в 55 000 экземпляров.)</a:t>
            </a:r>
            <a:endParaRPr lang="ru-RU" sz="1400" dirty="0"/>
          </a:p>
        </p:txBody>
      </p:sp>
      <p:cxnSp>
        <p:nvCxnSpPr>
          <p:cNvPr id="210" name="Соединительная линия уступом 175">
            <a:extLst>
              <a:ext uri="{FF2B5EF4-FFF2-40B4-BE49-F238E27FC236}">
                <a16:creationId xmlns:a16="http://schemas.microsoft.com/office/drawing/2014/main" id="{4392744C-DFD9-4B55-99AA-618573D883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179375" y="-472713"/>
            <a:ext cx="6348" cy="1791000"/>
          </a:xfrm>
          <a:prstGeom prst="bentConnector4">
            <a:avLst>
              <a:gd name="adj1" fmla="val -3601134"/>
              <a:gd name="adj2" fmla="val 7953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8729623" y="707876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Пролетарская</a:t>
            </a:r>
            <a:r>
              <a:rPr lang="ru-RU" sz="700" dirty="0"/>
              <a:t> </a:t>
            </a:r>
            <a:r>
              <a:rPr lang="ru-RU" sz="1400" dirty="0"/>
              <a:t>мировая революция </a:t>
            </a:r>
            <a:r>
              <a:rPr lang="ru-RU" sz="700" dirty="0"/>
              <a:t>(Голландско-немецкие левые откололись от Владимира Ленина .до правления Сталина и поддерживает твердо советскую коммунистическую и </a:t>
            </a:r>
            <a:r>
              <a:rPr lang="ru-RU" sz="700" dirty="0" err="1"/>
              <a:t>либертарианскую</a:t>
            </a:r>
            <a:r>
              <a:rPr lang="ru-RU" sz="700" dirty="0"/>
              <a:t> марксистскую точку зрения, в отличие от итальянских левых, которые подчеркивали необходимость международной революционной партии.)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7E033ED6-0779-4B06-A1D7-E4E34BCA41D8}"/>
              </a:ext>
            </a:extLst>
          </p:cNvPr>
          <p:cNvSpPr/>
          <p:nvPr/>
        </p:nvSpPr>
        <p:spPr>
          <a:xfrm>
            <a:off x="11209433" y="5658864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Голландской Индии (ваниль)</a:t>
            </a: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F58FDCDF-41C4-4AB2-B4DF-922F7CDBAA5D}"/>
              </a:ext>
            </a:extLst>
          </p:cNvPr>
          <p:cNvSpPr/>
          <p:nvPr/>
        </p:nvSpPr>
        <p:spPr>
          <a:xfrm>
            <a:off x="6518121" y="1248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Поэтому в 1935 г. было принято решение о слиянии партии </a:t>
            </a:r>
            <a:r>
              <a:rPr lang="ru-RU" sz="300" dirty="0" err="1"/>
              <a:t>Сневлита</a:t>
            </a:r>
            <a:r>
              <a:rPr lang="ru-RU" sz="300" dirty="0"/>
              <a:t> с РСП, из которой возникла Революционная социалистическая рабочая партия (РСАП). Шмидт стал председателем этой партии и был избран в провинциальный совет Северной Голландии и в городской совет Амстердама. Когда он был исключен из РСАП вместе с адвокатом </a:t>
            </a:r>
            <a:r>
              <a:rPr lang="ru-RU" sz="300" dirty="0" err="1"/>
              <a:t>Штиеном</a:t>
            </a:r>
            <a:r>
              <a:rPr lang="ru-RU" sz="300" dirty="0"/>
              <a:t> де </a:t>
            </a:r>
            <a:r>
              <a:rPr lang="ru-RU" sz="300" dirty="0" err="1"/>
              <a:t>Зеувом</a:t>
            </a:r>
            <a:r>
              <a:rPr lang="ru-RU" sz="300" dirty="0"/>
              <a:t> в сентябре 1936 года из-за его критики Сталина и сталинского режима в Советском Союзе, [3]он вышел из провинциального совета и городского совета. Он снова стал членом SDAP и был избран в городской совет Амстердама в 1939 году от этой партии. Он оставался членом совета, пока он не был распущен немецкими оккупантами в 1941 году.</a:t>
            </a:r>
            <a:br>
              <a:rPr lang="ru-RU" sz="300" dirty="0"/>
            </a:br>
            <a:r>
              <a:rPr lang="ru-RU" sz="300" dirty="0"/>
              <a:t>В 1936 году Шмидт был исключен за то, что публично раскритиковал Московские процессы как показательные . [1] : 159 </a:t>
            </a:r>
            <a:r>
              <a:rPr lang="ru-RU" sz="300" dirty="0" err="1"/>
              <a:t>Сневлит</a:t>
            </a:r>
            <a:r>
              <a:rPr lang="ru-RU" sz="300" dirty="0"/>
              <a:t> занял место председателя. Симпатия Шмидта к демократии и его страх перед тоталитарной диктатурой были непосредственной причиной этого раскола. На выборах 1937 </a:t>
            </a:r>
            <a:r>
              <a:rPr lang="ru-RU" sz="300" dirty="0" err="1"/>
              <a:t>г.партия</a:t>
            </a:r>
            <a:r>
              <a:rPr lang="ru-RU" sz="300" dirty="0"/>
              <a:t> не смогла получить ни одного места. После этих выборов партия получила больше противодействия со стороны правительства Нидерландов: государственным служащим было запрещено быть членом NAS или RSAP, а видные члены RSAP преследовались за оскорбление «дружественных глав государств», таких как Гитлер . Коммунистическая КПН, набравшая силу после нескольких чисток, также активно выступала против «троцкистской контрреволюционной секты». [1] : 160 отрядов сильной руки КПН атаковали нескольких видных членов РСАП. В конце концов Троцкий и </a:t>
            </a:r>
            <a:r>
              <a:rPr lang="ru-RU" sz="300" dirty="0" err="1"/>
              <a:t>Сневлит</a:t>
            </a:r>
            <a:r>
              <a:rPr lang="ru-RU" sz="300" dirty="0"/>
              <a:t> вступили в идеологический конфликт, отрезав РСАП от международных контактов.</a:t>
            </a: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A6501717-9895-440F-BF34-D3AA54D6E376}"/>
              </a:ext>
            </a:extLst>
          </p:cNvPr>
          <p:cNvSpPr/>
          <p:nvPr/>
        </p:nvSpPr>
        <p:spPr>
          <a:xfrm>
            <a:off x="8985777" y="1248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конце концов Троцкий и </a:t>
            </a:r>
            <a:r>
              <a:rPr lang="ru-RU" sz="1400" dirty="0" err="1"/>
              <a:t>Сневлит</a:t>
            </a:r>
            <a:r>
              <a:rPr lang="ru-RU" sz="1400" dirty="0"/>
              <a:t> вступили в идеологический конфликт, отрезав РСАП от международных контактов.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3C62C15-B0D7-4FF5-8AC8-0D49F8D19AE5}"/>
              </a:ext>
            </a:extLst>
          </p:cNvPr>
          <p:cNvSpPr/>
          <p:nvPr/>
        </p:nvSpPr>
        <p:spPr>
          <a:xfrm>
            <a:off x="8738664" y="4237253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закона о борьбе с забастовками</a:t>
            </a: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8D01AC0B-ADDB-4504-98C9-19828B188B48}"/>
              </a:ext>
            </a:extLst>
          </p:cNvPr>
          <p:cNvSpPr/>
          <p:nvPr/>
        </p:nvSpPr>
        <p:spPr>
          <a:xfrm>
            <a:off x="6249812" y="708805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рабочих советов </a:t>
            </a:r>
            <a:r>
              <a:rPr lang="ru-RU" sz="600" dirty="0"/>
              <a:t>(Главной целью партии была пролетарская мировая революция , которая заменит капиталистическую систему системой рабочих советов . В конце концов это привело бы к коммунистическому обществу, где эксплуатация и класс будет ликвидирован.)</a:t>
            </a:r>
            <a:endParaRPr lang="ru-RU" sz="14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4D70944-041B-435E-B04F-5BA316C5F5A6}"/>
              </a:ext>
            </a:extLst>
          </p:cNvPr>
          <p:cNvSpPr/>
          <p:nvPr/>
        </p:nvSpPr>
        <p:spPr>
          <a:xfrm>
            <a:off x="11209433" y="70787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армии системой рабочей милиции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4D94725-5A52-4F85-BD08-096154350000}"/>
              </a:ext>
            </a:extLst>
          </p:cNvPr>
          <p:cNvSpPr/>
          <p:nvPr/>
        </p:nvSpPr>
        <p:spPr>
          <a:xfrm>
            <a:off x="4999730" y="566204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условия труда </a:t>
            </a:r>
            <a:r>
              <a:rPr lang="ru-RU" sz="1000" dirty="0"/>
              <a:t>(Установление условий труда для рабочих: 6-часовой рабочий день, особая защита работниц и молодежи, запрет на работу в ночное время и обязательный отпуск;)</a:t>
            </a:r>
            <a:endParaRPr lang="ru-RU" sz="1400" dirty="0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C5289642-8620-4E45-AD1F-76E35F95EC48}"/>
              </a:ext>
            </a:extLst>
          </p:cNvPr>
          <p:cNvSpPr/>
          <p:nvPr/>
        </p:nvSpPr>
        <p:spPr>
          <a:xfrm>
            <a:off x="2523470" y="566204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Минимальная заработная плата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8F3703E0-B68B-4964-A99B-9C3A4EA59680}"/>
              </a:ext>
            </a:extLst>
          </p:cNvPr>
          <p:cNvSpPr/>
          <p:nvPr/>
        </p:nvSpPr>
        <p:spPr>
          <a:xfrm>
            <a:off x="3770005" y="707876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Пенсии по старости с 55 лет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0A430D9-D46E-4862-824C-EC3401744507}"/>
              </a:ext>
            </a:extLst>
          </p:cNvPr>
          <p:cNvSpPr/>
          <p:nvPr/>
        </p:nvSpPr>
        <p:spPr>
          <a:xfrm>
            <a:off x="8729622" y="859539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4 интернационал</a:t>
            </a:r>
          </a:p>
        </p:txBody>
      </p:sp>
      <p:cxnSp>
        <p:nvCxnSpPr>
          <p:cNvPr id="150" name="Соединительная линия уступом 175">
            <a:extLst>
              <a:ext uri="{FF2B5EF4-FFF2-40B4-BE49-F238E27FC236}">
                <a16:creationId xmlns:a16="http://schemas.microsoft.com/office/drawing/2014/main" id="{1DCC0943-0954-403F-A2C2-B37263991614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5400000">
            <a:off x="5852609" y="2784061"/>
            <a:ext cx="430522" cy="24798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75">
            <a:extLst>
              <a:ext uri="{FF2B5EF4-FFF2-40B4-BE49-F238E27FC236}">
                <a16:creationId xmlns:a16="http://schemas.microsoft.com/office/drawing/2014/main" id="{11DE3EBA-FF10-4C26-9A7D-B345D11A992E}"/>
              </a:ext>
            </a:extLst>
          </p:cNvPr>
          <p:cNvCxnSpPr>
            <a:cxnSpLocks/>
            <a:stCxn id="201" idx="2"/>
            <a:endCxn id="144" idx="0"/>
          </p:cNvCxnSpPr>
          <p:nvPr/>
        </p:nvCxnSpPr>
        <p:spPr>
          <a:xfrm rot="16200000" flipH="1">
            <a:off x="5271415" y="4875775"/>
            <a:ext cx="342822" cy="12297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75">
            <a:extLst>
              <a:ext uri="{FF2B5EF4-FFF2-40B4-BE49-F238E27FC236}">
                <a16:creationId xmlns:a16="http://schemas.microsoft.com/office/drawing/2014/main" id="{5DD35F2F-B601-4D62-B070-13132331D9B2}"/>
              </a:ext>
            </a:extLst>
          </p:cNvPr>
          <p:cNvCxnSpPr>
            <a:cxnSpLocks/>
            <a:stCxn id="201" idx="2"/>
            <a:endCxn id="146" idx="0"/>
          </p:cNvCxnSpPr>
          <p:nvPr/>
        </p:nvCxnSpPr>
        <p:spPr>
          <a:xfrm rot="5400000">
            <a:off x="4033286" y="4867371"/>
            <a:ext cx="342822" cy="12465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75">
            <a:extLst>
              <a:ext uri="{FF2B5EF4-FFF2-40B4-BE49-F238E27FC236}">
                <a16:creationId xmlns:a16="http://schemas.microsoft.com/office/drawing/2014/main" id="{C10BFE03-03D5-4C54-A202-0DC9B891B68F}"/>
              </a:ext>
            </a:extLst>
          </p:cNvPr>
          <p:cNvCxnSpPr>
            <a:cxnSpLocks/>
            <a:stCxn id="190" idx="2"/>
            <a:endCxn id="143" idx="0"/>
          </p:cNvCxnSpPr>
          <p:nvPr/>
        </p:nvCxnSpPr>
        <p:spPr>
          <a:xfrm rot="16200000" flipH="1">
            <a:off x="10862227" y="5673594"/>
            <a:ext cx="334070" cy="2476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75">
            <a:extLst>
              <a:ext uri="{FF2B5EF4-FFF2-40B4-BE49-F238E27FC236}">
                <a16:creationId xmlns:a16="http://schemas.microsoft.com/office/drawing/2014/main" id="{07C2B2BC-73F1-4979-89EB-460499B0051B}"/>
              </a:ext>
            </a:extLst>
          </p:cNvPr>
          <p:cNvCxnSpPr>
            <a:cxnSpLocks/>
            <a:stCxn id="190" idx="2"/>
            <a:endCxn id="138" idx="0"/>
          </p:cNvCxnSpPr>
          <p:nvPr/>
        </p:nvCxnSpPr>
        <p:spPr>
          <a:xfrm rot="5400000">
            <a:off x="8377771" y="5674690"/>
            <a:ext cx="343363" cy="2483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75">
            <a:extLst>
              <a:ext uri="{FF2B5EF4-FFF2-40B4-BE49-F238E27FC236}">
                <a16:creationId xmlns:a16="http://schemas.microsoft.com/office/drawing/2014/main" id="{E35B5EDC-28F8-4E20-BE87-B6124C94E37D}"/>
              </a:ext>
            </a:extLst>
          </p:cNvPr>
          <p:cNvCxnSpPr>
            <a:cxnSpLocks/>
            <a:stCxn id="318" idx="2"/>
            <a:endCxn id="149" idx="0"/>
          </p:cNvCxnSpPr>
          <p:nvPr/>
        </p:nvCxnSpPr>
        <p:spPr>
          <a:xfrm rot="5400000">
            <a:off x="9569266" y="8377079"/>
            <a:ext cx="436632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5">
            <a:extLst>
              <a:ext uri="{FF2B5EF4-FFF2-40B4-BE49-F238E27FC236}">
                <a16:creationId xmlns:a16="http://schemas.microsoft.com/office/drawing/2014/main" id="{ED51EF43-ACA2-48AE-9458-9E116E711DB8}"/>
              </a:ext>
            </a:extLst>
          </p:cNvPr>
          <p:cNvCxnSpPr>
            <a:cxnSpLocks/>
            <a:stCxn id="318" idx="2"/>
            <a:endCxn id="204" idx="0"/>
          </p:cNvCxnSpPr>
          <p:nvPr/>
        </p:nvCxnSpPr>
        <p:spPr>
          <a:xfrm rot="16200000" flipH="1">
            <a:off x="10817597" y="7128747"/>
            <a:ext cx="436632" cy="24966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FB60B473-47C6-4277-BD95-DB94C7852F16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 rot="5400000">
            <a:off x="5274470" y="6295544"/>
            <a:ext cx="336714" cy="12297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5">
            <a:extLst>
              <a:ext uri="{FF2B5EF4-FFF2-40B4-BE49-F238E27FC236}">
                <a16:creationId xmlns:a16="http://schemas.microsoft.com/office/drawing/2014/main" id="{334F020F-24CF-42A4-A386-AEA5ADAC0BA7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rot="16200000" flipH="1">
            <a:off x="4036339" y="6287138"/>
            <a:ext cx="336714" cy="12465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>
            <a:extLst>
              <a:ext uri="{FF2B5EF4-FFF2-40B4-BE49-F238E27FC236}">
                <a16:creationId xmlns:a16="http://schemas.microsoft.com/office/drawing/2014/main" id="{51282F8C-73A2-4F54-9AE5-A2363CD446C3}"/>
              </a:ext>
            </a:extLst>
          </p:cNvPr>
          <p:cNvCxnSpPr>
            <a:cxnSpLocks/>
            <a:stCxn id="187" idx="2"/>
            <a:endCxn id="339" idx="0"/>
          </p:cNvCxnSpPr>
          <p:nvPr/>
        </p:nvCxnSpPr>
        <p:spPr>
          <a:xfrm>
            <a:off x="12262870" y="5317248"/>
            <a:ext cx="4522" cy="3416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43CB489-868B-4D8C-9E5C-526852CAEBE4}"/>
              </a:ext>
            </a:extLst>
          </p:cNvPr>
          <p:cNvSpPr/>
          <p:nvPr/>
        </p:nvSpPr>
        <p:spPr>
          <a:xfrm>
            <a:off x="6249815" y="42360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Ленинская молодая гвардия </a:t>
            </a:r>
            <a:r>
              <a:rPr lang="ru-RU" sz="600" dirty="0"/>
              <a:t>(( голландский: </a:t>
            </a:r>
            <a:r>
              <a:rPr lang="ru-RU" sz="600" dirty="0" err="1"/>
              <a:t>ленинистический</a:t>
            </a:r>
            <a:r>
              <a:rPr lang="ru-RU" sz="600" dirty="0"/>
              <a:t> </a:t>
            </a:r>
            <a:r>
              <a:rPr lang="ru-RU" sz="600" dirty="0" err="1"/>
              <a:t>Jeugd</a:t>
            </a:r>
            <a:r>
              <a:rPr lang="ru-RU" sz="600" dirty="0"/>
              <a:t> </a:t>
            </a:r>
            <a:r>
              <a:rPr lang="ru-RU" sz="600" dirty="0" err="1"/>
              <a:t>Garde</a:t>
            </a:r>
            <a:r>
              <a:rPr lang="ru-RU" sz="600" dirty="0"/>
              <a:t>; LJG) была независимой молодежной организацией, связанной с РСАП. LJG опубликовала </a:t>
            </a:r>
            <a:r>
              <a:rPr lang="ru-RU" sz="600" dirty="0" err="1"/>
              <a:t>Arbeidersjeugd</a:t>
            </a:r>
            <a:r>
              <a:rPr lang="ru-RU" sz="600" dirty="0"/>
              <a:t> 1937–1940. Сал </a:t>
            </a:r>
            <a:r>
              <a:rPr lang="ru-RU" sz="600" dirty="0" err="1"/>
              <a:t>Сантен</a:t>
            </a:r>
            <a:r>
              <a:rPr lang="ru-RU" sz="600" dirty="0"/>
              <a:t> стал секретарем LJG в 1936 году.)</a:t>
            </a:r>
            <a:endParaRPr lang="ru-RU" sz="1400" dirty="0"/>
          </a:p>
        </p:txBody>
      </p: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499DCAE2-234B-427D-8B4B-B48885DAAC45}"/>
              </a:ext>
            </a:extLst>
          </p:cNvPr>
          <p:cNvCxnSpPr>
            <a:cxnSpLocks/>
            <a:stCxn id="126" idx="2"/>
            <a:endCxn id="188" idx="0"/>
          </p:cNvCxnSpPr>
          <p:nvPr/>
        </p:nvCxnSpPr>
        <p:spPr>
          <a:xfrm flipH="1">
            <a:off x="7307774" y="3808705"/>
            <a:ext cx="1" cy="4273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E31B362-7751-4446-9F65-2394038CD544}"/>
              </a:ext>
            </a:extLst>
          </p:cNvPr>
          <p:cNvSpPr/>
          <p:nvPr/>
        </p:nvSpPr>
        <p:spPr>
          <a:xfrm>
            <a:off x="6249812" y="859539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Международный революционный марксистский центр </a:t>
            </a:r>
            <a:r>
              <a:rPr lang="ru-RU" sz="400" dirty="0"/>
              <a:t>(Однако в 1938 году </a:t>
            </a:r>
            <a:r>
              <a:rPr lang="ru-RU" sz="400" dirty="0" err="1"/>
              <a:t>Сневлит</a:t>
            </a:r>
            <a:r>
              <a:rPr lang="ru-RU" sz="400" dirty="0"/>
              <a:t> и РСП в конечном итоге отказались присоединиться к этой новой международной организации, тем самым порвав с троцкистским движением. [3] Вместо этого РСП стала частью Международного бюро революционного социалистического единства вместе с Независимой рабочей партией (Великобритания) и Рабочей партией марксистского объединения ( ПОУМ ) Испании.)</a:t>
            </a:r>
            <a:endParaRPr lang="ru-RU" sz="1400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6C997B5-CCBE-461B-8DF3-2E188284653E}"/>
              </a:ext>
            </a:extLst>
          </p:cNvPr>
          <p:cNvCxnSpPr>
            <a:cxnSpLocks/>
            <a:stCxn id="149" idx="1"/>
            <a:endCxn id="40" idx="3"/>
          </p:cNvCxnSpPr>
          <p:nvPr/>
        </p:nvCxnSpPr>
        <p:spPr>
          <a:xfrm flipH="1">
            <a:off x="8365730" y="9135395"/>
            <a:ext cx="363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75">
            <a:extLst>
              <a:ext uri="{FF2B5EF4-FFF2-40B4-BE49-F238E27FC236}">
                <a16:creationId xmlns:a16="http://schemas.microsoft.com/office/drawing/2014/main" id="{3A69AF3C-F791-4E1E-8438-9CC2EAE2CE03}"/>
              </a:ext>
            </a:extLst>
          </p:cNvPr>
          <p:cNvCxnSpPr>
            <a:cxnSpLocks/>
            <a:stCxn id="318" idx="2"/>
            <a:endCxn id="40" idx="0"/>
          </p:cNvCxnSpPr>
          <p:nvPr/>
        </p:nvCxnSpPr>
        <p:spPr>
          <a:xfrm rot="5400000">
            <a:off x="8329361" y="7137174"/>
            <a:ext cx="436632" cy="24798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76DCFD2-1733-49F9-971B-AE49D10768F2}"/>
              </a:ext>
            </a:extLst>
          </p:cNvPr>
          <p:cNvSpPr/>
          <p:nvPr/>
        </p:nvSpPr>
        <p:spPr>
          <a:xfrm>
            <a:off x="25860391" y="422971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De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Syndicalist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050" dirty="0">
                <a:solidFill>
                  <a:schemeClr val="bg1"/>
                </a:solidFill>
              </a:rPr>
              <a:t>(У NSV был собственный журнал под названием </a:t>
            </a:r>
            <a:r>
              <a:rPr lang="ru-RU" sz="1050" dirty="0" err="1">
                <a:solidFill>
                  <a:schemeClr val="bg1"/>
                </a:solidFill>
              </a:rPr>
              <a:t>De</a:t>
            </a:r>
            <a:r>
              <a:rPr lang="ru-RU" sz="1050" dirty="0">
                <a:solidFill>
                  <a:schemeClr val="bg1"/>
                </a:solidFill>
              </a:rPr>
              <a:t> </a:t>
            </a:r>
            <a:r>
              <a:rPr lang="ru-RU" sz="1050" dirty="0" err="1">
                <a:solidFill>
                  <a:schemeClr val="bg1"/>
                </a:solidFill>
              </a:rPr>
              <a:t>Syndicalist</a:t>
            </a:r>
            <a:r>
              <a:rPr lang="ru-RU" sz="1050" dirty="0">
                <a:solidFill>
                  <a:schemeClr val="bg1"/>
                </a:solidFill>
              </a:rPr>
              <a:t> , который выходил еженедельно с 1923 по 1940 год)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0279FD8D-0F03-4F3F-80DA-9057201BCC22}"/>
              </a:ext>
            </a:extLst>
          </p:cNvPr>
          <p:cNvSpPr/>
          <p:nvPr/>
        </p:nvSpPr>
        <p:spPr>
          <a:xfrm>
            <a:off x="16343406" y="221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Вербаархейдсафделинг</a:t>
            </a:r>
            <a:r>
              <a:rPr lang="ru-RU" sz="1400" dirty="0"/>
              <a:t> </a:t>
            </a:r>
            <a:r>
              <a:rPr lang="ru-RU" sz="300" dirty="0"/>
              <a:t>(( WA ; « Отдел устойчивости») — военизированное подразделение Национал-социалистического движения в Нидерландах (NSB), фашистской политической партии, сотрудничавшей с немецкими оккупантами Нидерландов во время Второй мировой войны . Организация, примерно эквивалентная немецкой СА , [1] была основана в 1932 году Антоном </a:t>
            </a:r>
            <a:r>
              <a:rPr lang="ru-RU" sz="300" dirty="0" err="1"/>
              <a:t>Мюссертом</a:t>
            </a:r>
            <a:r>
              <a:rPr lang="ru-RU" sz="300" dirty="0"/>
              <a:t> , [2] соучредителем NSB в 1931 году и ее руководителем до конца войны. Участники носили и маршировали в черной униформе [3] , поэтому их называли «чернорубашечниками». [4] В 1933 году правительство Нидерландов запретило ношение униформы (гражданскими лицами),[5] и WA была распущена в 1935 году, чтобы предотвратить ее запрет правительством Нидерландов. В 1940 году, после немецкого вторжения, WA снова стала открыто действовать и стала более безжалостной, чем раньше. Они специализировались на жестоких нападениях, особенно на голландское еврейское население. [2])</a:t>
            </a:r>
            <a:endParaRPr lang="ru-RU" sz="14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F1B439BE-3E91-43A2-B596-14476D4ABEE1}"/>
              </a:ext>
            </a:extLst>
          </p:cNvPr>
          <p:cNvSpPr/>
          <p:nvPr/>
        </p:nvSpPr>
        <p:spPr>
          <a:xfrm>
            <a:off x="19162800" y="17362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евреев </a:t>
            </a:r>
            <a:r>
              <a:rPr lang="ru-RU" sz="300" dirty="0"/>
              <a:t>(После оккупации WA использовали почти так же, как и SA, заставляя владельцев ресторанов и кафе вывешивать таблички с надписью </a:t>
            </a:r>
            <a:r>
              <a:rPr lang="ru-RU" sz="300" dirty="0" err="1"/>
              <a:t>Jooden</a:t>
            </a:r>
            <a:r>
              <a:rPr lang="ru-RU" sz="300" dirty="0"/>
              <a:t> </a:t>
            </a:r>
            <a:r>
              <a:rPr lang="ru-RU" sz="300" dirty="0" err="1"/>
              <a:t>niet</a:t>
            </a:r>
            <a:r>
              <a:rPr lang="ru-RU" sz="300" dirty="0"/>
              <a:t> </a:t>
            </a:r>
            <a:r>
              <a:rPr lang="ru-RU" sz="300" dirty="0" err="1"/>
              <a:t>gewenscht</a:t>
            </a:r>
            <a:r>
              <a:rPr lang="ru-RU" sz="300" dirty="0"/>
              <a:t> («Евреи не приветствуются») и преследуя и провоцируя жителей кварталов с большим количеством евреев. жителей. Это привело к формированию «</a:t>
            </a:r>
            <a:r>
              <a:rPr lang="ru-RU" sz="300" dirty="0" err="1"/>
              <a:t>knokploegen</a:t>
            </a:r>
            <a:r>
              <a:rPr lang="ru-RU" sz="300" dirty="0"/>
              <a:t>» , неформальных ополчений, и вспыхнувшим столкновениям между WA и еврейскими и нееврейскими жителями. 9 февраля 1941 года на площади Рембрандта произошли беспорядки между WA и еврейской молодежью. [6] 11 февраля группа из 40–50 членов WA прошла маршем через Амстердам к площади Ватерлоо в самом сердце еврейского квартала. [7]Это привело к ожесточенной битве с евреями и жителями Иордана , в которой член WA Кут был тяжело ранен. Он умер через несколько дней; он был похоронен с большой помпой и стилизован под мученика, почти так же, как Хорст </a:t>
            </a:r>
            <a:r>
              <a:rPr lang="ru-RU" sz="300" dirty="0" err="1"/>
              <a:t>Вессель</a:t>
            </a:r>
            <a:r>
              <a:rPr lang="ru-RU" sz="300" dirty="0"/>
              <a:t> в нацистской Германии. События привели к первым </a:t>
            </a:r>
            <a:r>
              <a:rPr lang="ru-RU" sz="300" dirty="0" err="1"/>
              <a:t>razzias</a:t>
            </a:r>
            <a:r>
              <a:rPr lang="ru-RU" sz="300" dirty="0"/>
              <a:t> , депортации евреев и образованию гетто в Амстердаме, а оттуда к февральской забастовке .)</a:t>
            </a:r>
            <a:endParaRPr lang="ru-RU" sz="1400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42C4259-AF63-4059-9BE1-7698FC73D941}"/>
              </a:ext>
            </a:extLst>
          </p:cNvPr>
          <p:cNvSpPr/>
          <p:nvPr/>
        </p:nvSpPr>
        <p:spPr>
          <a:xfrm>
            <a:off x="13703007" y="27287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Последствия «</a:t>
            </a:r>
            <a:r>
              <a:rPr lang="ru-RU" sz="1400" dirty="0" err="1"/>
              <a:t>Зеван</a:t>
            </a:r>
            <a:r>
              <a:rPr lang="ru-RU" sz="1400" dirty="0"/>
              <a:t> </a:t>
            </a:r>
            <a:r>
              <a:rPr lang="ru-RU" sz="1400" dirty="0" err="1"/>
              <a:t>Провинсиан</a:t>
            </a:r>
            <a:r>
              <a:rPr lang="ru-RU" sz="1400" dirty="0"/>
              <a:t>» (ваниль)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065DBDE-0343-4DDE-A250-71F107EDEA35}"/>
              </a:ext>
            </a:extLst>
          </p:cNvPr>
          <p:cNvCxnSpPr>
            <a:cxnSpLocks/>
            <a:stCxn id="70" idx="1"/>
            <a:endCxn id="126" idx="3"/>
          </p:cNvCxnSpPr>
          <p:nvPr/>
        </p:nvCxnSpPr>
        <p:spPr>
          <a:xfrm flipH="1">
            <a:off x="8365734" y="3268705"/>
            <a:ext cx="53372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D288A3F-0B5C-40EF-A73C-D00523418548}"/>
              </a:ext>
            </a:extLst>
          </p:cNvPr>
          <p:cNvSpPr/>
          <p:nvPr/>
        </p:nvSpPr>
        <p:spPr>
          <a:xfrm>
            <a:off x="13703007" y="566693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Красный – это новый оранжевый (ваниль)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66F5F6C-483B-4ACD-91D6-A9E691839C70}"/>
              </a:ext>
            </a:extLst>
          </p:cNvPr>
          <p:cNvSpPr/>
          <p:nvPr/>
        </p:nvSpPr>
        <p:spPr>
          <a:xfrm>
            <a:off x="13706096" y="859706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Оплот истинного коммунизма (ваниль)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10125C76-08EB-440D-8A53-FC23906A3025}"/>
              </a:ext>
            </a:extLst>
          </p:cNvPr>
          <p:cNvSpPr/>
          <p:nvPr/>
        </p:nvSpPr>
        <p:spPr>
          <a:xfrm>
            <a:off x="16190426" y="859706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 (ваниль)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A1833F58-8C31-4146-8F2D-3CA644C1D16F}"/>
              </a:ext>
            </a:extLst>
          </p:cNvPr>
          <p:cNvSpPr/>
          <p:nvPr/>
        </p:nvSpPr>
        <p:spPr>
          <a:xfrm>
            <a:off x="18674756" y="859706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Подтвердить лояльность городу Москва (ваниль)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7BBD189-7659-4584-B271-7DF8F92634C3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>
            <a:off x="15822014" y="9137061"/>
            <a:ext cx="3684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177FD22-3AD3-43C9-AD14-4346EE9A3F04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>
            <a:off x="18306344" y="9137061"/>
            <a:ext cx="3684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AD767D07-12A0-482F-AED3-8FB784E027A3}"/>
              </a:ext>
            </a:extLst>
          </p:cNvPr>
          <p:cNvSpPr/>
          <p:nvPr/>
        </p:nvSpPr>
        <p:spPr>
          <a:xfrm>
            <a:off x="13706096" y="115335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кольце врагов (ваниль)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C4BBF75-07C6-4CA5-A8D7-44A4699C08DC}"/>
              </a:ext>
            </a:extLst>
          </p:cNvPr>
          <p:cNvSpPr/>
          <p:nvPr/>
        </p:nvSpPr>
        <p:spPr>
          <a:xfrm>
            <a:off x="13706096" y="145668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Гостеприимная страна (ваниль)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D86051A-B657-4518-A31A-E3425E7B1BF9}"/>
              </a:ext>
            </a:extLst>
          </p:cNvPr>
          <p:cNvSpPr/>
          <p:nvPr/>
        </p:nvSpPr>
        <p:spPr>
          <a:xfrm>
            <a:off x="14948261" y="100169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Движение социализма на юг (ваниль)</a:t>
            </a:r>
          </a:p>
        </p:txBody>
      </p:sp>
      <p:cxnSp>
        <p:nvCxnSpPr>
          <p:cNvPr id="89" name="Соединительная линия уступом 175">
            <a:extLst>
              <a:ext uri="{FF2B5EF4-FFF2-40B4-BE49-F238E27FC236}">
                <a16:creationId xmlns:a16="http://schemas.microsoft.com/office/drawing/2014/main" id="{5CB48EFB-136F-4070-8340-0A522C2F6809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 rot="16200000" flipH="1">
            <a:off x="15215190" y="9225925"/>
            <a:ext cx="33989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175">
            <a:extLst>
              <a:ext uri="{FF2B5EF4-FFF2-40B4-BE49-F238E27FC236}">
                <a16:creationId xmlns:a16="http://schemas.microsoft.com/office/drawing/2014/main" id="{63CBBFDA-3735-4B9C-9329-96E9ABFAE985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 rot="5400000">
            <a:off x="16457356" y="9225926"/>
            <a:ext cx="33989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175">
            <a:extLst>
              <a:ext uri="{FF2B5EF4-FFF2-40B4-BE49-F238E27FC236}">
                <a16:creationId xmlns:a16="http://schemas.microsoft.com/office/drawing/2014/main" id="{18E581A8-013C-43A7-B480-F75FA8B9D989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rot="5400000">
            <a:off x="17699521" y="7983761"/>
            <a:ext cx="339895" cy="3726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4C4E412-1DCD-4818-BE7B-DE5FD7B5D281}"/>
              </a:ext>
            </a:extLst>
          </p:cNvPr>
          <p:cNvSpPr/>
          <p:nvPr/>
        </p:nvSpPr>
        <p:spPr>
          <a:xfrm>
            <a:off x="17432591" y="1001695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промышленности (ваниль)</a:t>
            </a:r>
          </a:p>
        </p:txBody>
      </p:sp>
      <p:cxnSp>
        <p:nvCxnSpPr>
          <p:cNvPr id="99" name="Соединительная линия уступом 175">
            <a:extLst>
              <a:ext uri="{FF2B5EF4-FFF2-40B4-BE49-F238E27FC236}">
                <a16:creationId xmlns:a16="http://schemas.microsoft.com/office/drawing/2014/main" id="{DCD1F1C6-3983-4635-A883-D83D7C10A114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rot="5400000">
            <a:off x="18941686" y="9225926"/>
            <a:ext cx="339894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75">
            <a:extLst>
              <a:ext uri="{FF2B5EF4-FFF2-40B4-BE49-F238E27FC236}">
                <a16:creationId xmlns:a16="http://schemas.microsoft.com/office/drawing/2014/main" id="{65F9EC03-108B-4E8B-A78B-BA5EF524FF04}"/>
              </a:ext>
            </a:extLst>
          </p:cNvPr>
          <p:cNvCxnSpPr>
            <a:cxnSpLocks/>
            <a:stCxn id="77" idx="2"/>
            <a:endCxn id="98" idx="0"/>
          </p:cNvCxnSpPr>
          <p:nvPr/>
        </p:nvCxnSpPr>
        <p:spPr>
          <a:xfrm rot="16200000" flipH="1">
            <a:off x="17699520" y="9225925"/>
            <a:ext cx="339894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593EF44A-A889-40AB-8198-12E4B4E7C45B}"/>
              </a:ext>
            </a:extLst>
          </p:cNvPr>
          <p:cNvSpPr/>
          <p:nvPr/>
        </p:nvSpPr>
        <p:spPr>
          <a:xfrm>
            <a:off x="19916920" y="1001695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Советские эксперты (ваниль)</a:t>
            </a:r>
          </a:p>
        </p:txBody>
      </p:sp>
      <p:cxnSp>
        <p:nvCxnSpPr>
          <p:cNvPr id="106" name="Соединительная линия уступом 175">
            <a:extLst>
              <a:ext uri="{FF2B5EF4-FFF2-40B4-BE49-F238E27FC236}">
                <a16:creationId xmlns:a16="http://schemas.microsoft.com/office/drawing/2014/main" id="{A669113C-1557-4107-B1E0-921FFE48A035}"/>
              </a:ext>
            </a:extLst>
          </p:cNvPr>
          <p:cNvCxnSpPr>
            <a:cxnSpLocks/>
            <a:stCxn id="79" idx="2"/>
            <a:endCxn id="105" idx="0"/>
          </p:cNvCxnSpPr>
          <p:nvPr/>
        </p:nvCxnSpPr>
        <p:spPr>
          <a:xfrm rot="16200000" flipH="1">
            <a:off x="20183850" y="9225926"/>
            <a:ext cx="339894" cy="1242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0EA34B49-5C15-4F93-A433-B54A1B90022D}"/>
              </a:ext>
            </a:extLst>
          </p:cNvPr>
          <p:cNvSpPr/>
          <p:nvPr/>
        </p:nvSpPr>
        <p:spPr>
          <a:xfrm>
            <a:off x="16191915" y="115335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Французское военное представительство (ваниль)</a:t>
            </a:r>
          </a:p>
        </p:txBody>
      </p:sp>
      <p:cxnSp>
        <p:nvCxnSpPr>
          <p:cNvPr id="110" name="Соединительная линия уступом 175">
            <a:extLst>
              <a:ext uri="{FF2B5EF4-FFF2-40B4-BE49-F238E27FC236}">
                <a16:creationId xmlns:a16="http://schemas.microsoft.com/office/drawing/2014/main" id="{B8731ED6-88B8-43A2-81AD-67D3831583CB}"/>
              </a:ext>
            </a:extLst>
          </p:cNvPr>
          <p:cNvCxnSpPr>
            <a:cxnSpLocks/>
            <a:stCxn id="77" idx="2"/>
            <a:endCxn id="109" idx="0"/>
          </p:cNvCxnSpPr>
          <p:nvPr/>
        </p:nvCxnSpPr>
        <p:spPr>
          <a:xfrm rot="16200000" flipH="1">
            <a:off x="16320864" y="10604581"/>
            <a:ext cx="1856531" cy="1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DD852FB-296B-4E94-971C-21F09E42C0A4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14764055" y="9677061"/>
            <a:ext cx="0" cy="1856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00B82B20-01B6-46D1-B449-47EF83B3CEB6}"/>
              </a:ext>
            </a:extLst>
          </p:cNvPr>
          <p:cNvSpPr/>
          <p:nvPr/>
        </p:nvSpPr>
        <p:spPr>
          <a:xfrm>
            <a:off x="18675418" y="115335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 общего блага (ваниль)</a:t>
            </a:r>
          </a:p>
        </p:txBody>
      </p:sp>
      <p:cxnSp>
        <p:nvCxnSpPr>
          <p:cNvPr id="123" name="Соединительная линия уступом 175">
            <a:extLst>
              <a:ext uri="{FF2B5EF4-FFF2-40B4-BE49-F238E27FC236}">
                <a16:creationId xmlns:a16="http://schemas.microsoft.com/office/drawing/2014/main" id="{6F355A47-8469-4F71-96DD-B911272B628E}"/>
              </a:ext>
            </a:extLst>
          </p:cNvPr>
          <p:cNvCxnSpPr>
            <a:cxnSpLocks/>
            <a:stCxn id="98" idx="2"/>
            <a:endCxn id="122" idx="0"/>
          </p:cNvCxnSpPr>
          <p:nvPr/>
        </p:nvCxnSpPr>
        <p:spPr>
          <a:xfrm rot="16200000" flipH="1">
            <a:off x="18893645" y="10693859"/>
            <a:ext cx="436637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2C8AA921-F932-4A1A-9545-B8BDDC7EA695}"/>
              </a:ext>
            </a:extLst>
          </p:cNvPr>
          <p:cNvSpPr/>
          <p:nvPr/>
        </p:nvSpPr>
        <p:spPr>
          <a:xfrm>
            <a:off x="19916920" y="130502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Охват Европы (ваниль)</a:t>
            </a: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78DB374-FAC3-4ABA-8346-6E2F0A705F12}"/>
              </a:ext>
            </a:extLst>
          </p:cNvPr>
          <p:cNvSpPr/>
          <p:nvPr/>
        </p:nvSpPr>
        <p:spPr>
          <a:xfrm>
            <a:off x="17432591" y="1305022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Мобилизация населения (ваниль)</a:t>
            </a: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82A82A01-8FF6-4A47-B321-65E8CC8B6E04}"/>
              </a:ext>
            </a:extLst>
          </p:cNvPr>
          <p:cNvSpPr/>
          <p:nvPr/>
        </p:nvSpPr>
        <p:spPr>
          <a:xfrm>
            <a:off x="14948261" y="1305022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Предотвращение вторжения с запада (ваниль)</a:t>
            </a:r>
          </a:p>
        </p:txBody>
      </p: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2D855F9-0C43-4A65-BB15-CBC55839DB42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14764055" y="12613592"/>
            <a:ext cx="0" cy="1953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75">
            <a:extLst>
              <a:ext uri="{FF2B5EF4-FFF2-40B4-BE49-F238E27FC236}">
                <a16:creationId xmlns:a16="http://schemas.microsoft.com/office/drawing/2014/main" id="{44788654-1266-46F8-AAB6-811F47CF57D4}"/>
              </a:ext>
            </a:extLst>
          </p:cNvPr>
          <p:cNvCxnSpPr>
            <a:cxnSpLocks/>
            <a:stCxn id="86" idx="2"/>
            <a:endCxn id="129" idx="0"/>
          </p:cNvCxnSpPr>
          <p:nvPr/>
        </p:nvCxnSpPr>
        <p:spPr>
          <a:xfrm rot="16200000" flipH="1">
            <a:off x="15166820" y="12210826"/>
            <a:ext cx="43663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85069044-19C7-46CB-9A0B-488541687834}"/>
              </a:ext>
            </a:extLst>
          </p:cNvPr>
          <p:cNvCxnSpPr>
            <a:cxnSpLocks/>
            <a:stCxn id="109" idx="2"/>
            <a:endCxn id="129" idx="0"/>
          </p:cNvCxnSpPr>
          <p:nvPr/>
        </p:nvCxnSpPr>
        <p:spPr>
          <a:xfrm rot="5400000">
            <a:off x="16409730" y="12210082"/>
            <a:ext cx="436635" cy="12436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6536D1FA-7528-4172-9601-036B7E2C3738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18490550" y="11096955"/>
            <a:ext cx="0" cy="1953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FB6F681C-043A-494C-9EAB-17EDF7B8E150}"/>
              </a:ext>
            </a:extLst>
          </p:cNvPr>
          <p:cNvCxnSpPr>
            <a:cxnSpLocks/>
            <a:stCxn id="105" idx="2"/>
            <a:endCxn id="127" idx="0"/>
          </p:cNvCxnSpPr>
          <p:nvPr/>
        </p:nvCxnSpPr>
        <p:spPr>
          <a:xfrm>
            <a:off x="20974879" y="11096955"/>
            <a:ext cx="0" cy="1953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CB990A1F-0C6E-4CF4-8211-8F83EB0CD0B9}"/>
              </a:ext>
            </a:extLst>
          </p:cNvPr>
          <p:cNvCxnSpPr>
            <a:cxnSpLocks/>
            <a:stCxn id="172" idx="2"/>
            <a:endCxn id="76" idx="0"/>
          </p:cNvCxnSpPr>
          <p:nvPr/>
        </p:nvCxnSpPr>
        <p:spPr>
          <a:xfrm>
            <a:off x="14760966" y="8161191"/>
            <a:ext cx="3089" cy="435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5DCB8012-FFB7-4026-9209-C91A7E1D849E}"/>
              </a:ext>
            </a:extLst>
          </p:cNvPr>
          <p:cNvCxnSpPr>
            <a:cxnSpLocks/>
            <a:stCxn id="75" idx="2"/>
            <a:endCxn id="172" idx="0"/>
          </p:cNvCxnSpPr>
          <p:nvPr/>
        </p:nvCxnSpPr>
        <p:spPr>
          <a:xfrm>
            <a:off x="14760966" y="6746930"/>
            <a:ext cx="0" cy="3342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75">
            <a:extLst>
              <a:ext uri="{FF2B5EF4-FFF2-40B4-BE49-F238E27FC236}">
                <a16:creationId xmlns:a16="http://schemas.microsoft.com/office/drawing/2014/main" id="{E8157327-8648-49F3-8DE4-19E4F490A684}"/>
              </a:ext>
            </a:extLst>
          </p:cNvPr>
          <p:cNvCxnSpPr>
            <a:cxnSpLocks/>
            <a:stCxn id="172" idx="2"/>
            <a:endCxn id="77" idx="0"/>
          </p:cNvCxnSpPr>
          <p:nvPr/>
        </p:nvCxnSpPr>
        <p:spPr>
          <a:xfrm rot="16200000" flipH="1">
            <a:off x="15786740" y="7135416"/>
            <a:ext cx="435870" cy="24874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531D3F99-DB21-4AC6-9713-341BAC625A42}"/>
              </a:ext>
            </a:extLst>
          </p:cNvPr>
          <p:cNvCxnSpPr>
            <a:cxnSpLocks/>
            <a:stCxn id="172" idx="2"/>
            <a:endCxn id="79" idx="0"/>
          </p:cNvCxnSpPr>
          <p:nvPr/>
        </p:nvCxnSpPr>
        <p:spPr>
          <a:xfrm rot="16200000" flipH="1">
            <a:off x="17028905" y="5893251"/>
            <a:ext cx="435870" cy="49717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Соединительная линия уступом 175">
            <a:extLst>
              <a:ext uri="{FF2B5EF4-FFF2-40B4-BE49-F238E27FC236}">
                <a16:creationId xmlns:a16="http://schemas.microsoft.com/office/drawing/2014/main" id="{C94FFDB8-49C1-4D0C-8FB5-C22769AFBC43}"/>
              </a:ext>
            </a:extLst>
          </p:cNvPr>
          <p:cNvCxnSpPr>
            <a:cxnSpLocks/>
            <a:stCxn id="126" idx="2"/>
            <a:endCxn id="187" idx="0"/>
          </p:cNvCxnSpPr>
          <p:nvPr/>
        </p:nvCxnSpPr>
        <p:spPr>
          <a:xfrm rot="16200000" flipH="1">
            <a:off x="9571051" y="1545428"/>
            <a:ext cx="428543" cy="49550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75">
            <a:extLst>
              <a:ext uri="{FF2B5EF4-FFF2-40B4-BE49-F238E27FC236}">
                <a16:creationId xmlns:a16="http://schemas.microsoft.com/office/drawing/2014/main" id="{A5F57189-2A0A-4F3C-841E-77B4637A3176}"/>
              </a:ext>
            </a:extLst>
          </p:cNvPr>
          <p:cNvCxnSpPr>
            <a:cxnSpLocks/>
            <a:stCxn id="70" idx="2"/>
            <a:endCxn id="187" idx="0"/>
          </p:cNvCxnSpPr>
          <p:nvPr/>
        </p:nvCxnSpPr>
        <p:spPr>
          <a:xfrm rot="5400000">
            <a:off x="13297647" y="2773928"/>
            <a:ext cx="428543" cy="24980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06E6E16-51FB-496F-AC8C-3FAC2ED0C8F8}"/>
              </a:ext>
            </a:extLst>
          </p:cNvPr>
          <p:cNvSpPr/>
          <p:nvPr/>
        </p:nvSpPr>
        <p:spPr>
          <a:xfrm>
            <a:off x="13703007" y="70811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– авангард социализма </a:t>
            </a:r>
            <a:r>
              <a:rPr lang="ru-RU" sz="900" dirty="0"/>
              <a:t>(выступало за свержение государства авангардной партией, которая привела бы страну к социализму.)</a:t>
            </a:r>
            <a:endParaRPr lang="ru-RU" sz="1400" dirty="0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E21280F-D58C-4382-A068-7A1656288725}"/>
              </a:ext>
            </a:extLst>
          </p:cNvPr>
          <p:cNvSpPr/>
          <p:nvPr/>
        </p:nvSpPr>
        <p:spPr>
          <a:xfrm>
            <a:off x="16196581" y="70880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заработных плат</a:t>
            </a: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ED7AFBD4-6267-44B4-BE82-F4761361604E}"/>
              </a:ext>
            </a:extLst>
          </p:cNvPr>
          <p:cNvSpPr/>
          <p:nvPr/>
        </p:nvSpPr>
        <p:spPr>
          <a:xfrm>
            <a:off x="16231957" y="565886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цен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21A3645-29DB-433F-9139-7708C3C42019}"/>
              </a:ext>
            </a:extLst>
          </p:cNvPr>
          <p:cNvSpPr/>
          <p:nvPr/>
        </p:nvSpPr>
        <p:spPr>
          <a:xfrm>
            <a:off x="18674756" y="707875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Улучшение условий труда на фабриках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3C9089C5-6431-449E-BB4E-FDF5381B5E8D}"/>
              </a:ext>
            </a:extLst>
          </p:cNvPr>
          <p:cNvSpPr/>
          <p:nvPr/>
        </p:nvSpPr>
        <p:spPr>
          <a:xfrm>
            <a:off x="18671464" y="423724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важных отраслей </a:t>
            </a:r>
            <a:r>
              <a:rPr lang="ru-RU" sz="1000" dirty="0"/>
              <a:t>(По их мнению, важные отрасли промышленности должны быть национализированы в краткосрочной перспективе)</a:t>
            </a:r>
            <a:endParaRPr lang="ru-RU" sz="14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AB57595-DAD8-4228-A243-2E6968097139}"/>
              </a:ext>
            </a:extLst>
          </p:cNvPr>
          <p:cNvSpPr/>
          <p:nvPr/>
        </p:nvSpPr>
        <p:spPr>
          <a:xfrm>
            <a:off x="18671464" y="566693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всей экономики </a:t>
            </a:r>
            <a:r>
              <a:rPr lang="ru-RU" sz="1000" dirty="0"/>
              <a:t>(в долгосрочной перспективе должна быть запланирована вся экономика)</a:t>
            </a:r>
            <a:endParaRPr lang="ru-RU" sz="1400" dirty="0"/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8F480920-8A54-4143-A95C-30EA5F89481C}"/>
              </a:ext>
            </a:extLst>
          </p:cNvPr>
          <p:cNvSpPr/>
          <p:nvPr/>
        </p:nvSpPr>
        <p:spPr>
          <a:xfrm>
            <a:off x="16231957" y="423653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Льготы для безработных (те, кто не имеет работы, должны получать льготы.)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CA7BA3E-2FAC-4063-9344-BCF93A78DE96}"/>
              </a:ext>
            </a:extLst>
          </p:cNvPr>
          <p:cNvSpPr/>
          <p:nvPr/>
        </p:nvSpPr>
        <p:spPr>
          <a:xfrm>
            <a:off x="13706096" y="42297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Прогрессивное налогообложение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2E505257-2A24-481B-916C-1BCAD83B77BC}"/>
              </a:ext>
            </a:extLst>
          </p:cNvPr>
          <p:cNvSpPr/>
          <p:nvPr/>
        </p:nvSpPr>
        <p:spPr>
          <a:xfrm>
            <a:off x="11204911" y="4237248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Упразднение голландской монархии и Сената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10F9435B-2C7C-46FA-8521-6288C3935E26}"/>
              </a:ext>
            </a:extLst>
          </p:cNvPr>
          <p:cNvSpPr/>
          <p:nvPr/>
        </p:nvSpPr>
        <p:spPr>
          <a:xfrm>
            <a:off x="8733173" y="56646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Третий путь </a:t>
            </a:r>
            <a:r>
              <a:rPr lang="ru-RU" sz="600" dirty="0"/>
              <a:t>(Третий путь партии между авторитарным сталинизмом и социал-демократией позже отразится в </a:t>
            </a:r>
            <a:r>
              <a:rPr lang="ru-RU" sz="600" dirty="0" err="1"/>
              <a:t>левосоциалистической</a:t>
            </a:r>
            <a:r>
              <a:rPr lang="ru-RU" sz="600" dirty="0"/>
              <a:t> Пацифистской социалистической партии , которая также была основана бывшими членами коммунистической КПН и социал-демократической ПВДА .)</a:t>
            </a:r>
            <a:endParaRPr lang="ru-RU" sz="1400" dirty="0"/>
          </a:p>
        </p:txBody>
      </p:sp>
      <p:cxnSp>
        <p:nvCxnSpPr>
          <p:cNvPr id="208" name="Соединительная линия уступом 175">
            <a:extLst>
              <a:ext uri="{FF2B5EF4-FFF2-40B4-BE49-F238E27FC236}">
                <a16:creationId xmlns:a16="http://schemas.microsoft.com/office/drawing/2014/main" id="{859EA9B0-3FC9-4F98-9CB9-85925607F9EA}"/>
              </a:ext>
            </a:extLst>
          </p:cNvPr>
          <p:cNvCxnSpPr>
            <a:cxnSpLocks/>
            <a:stCxn id="187" idx="2"/>
            <a:endCxn id="190" idx="0"/>
          </p:cNvCxnSpPr>
          <p:nvPr/>
        </p:nvCxnSpPr>
        <p:spPr>
          <a:xfrm rot="5400000">
            <a:off x="10853281" y="4255099"/>
            <a:ext cx="347441" cy="2471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175">
            <a:extLst>
              <a:ext uri="{FF2B5EF4-FFF2-40B4-BE49-F238E27FC236}">
                <a16:creationId xmlns:a16="http://schemas.microsoft.com/office/drawing/2014/main" id="{BE6B1415-3E4A-4C0F-A9F0-CB859D9DB45B}"/>
              </a:ext>
            </a:extLst>
          </p:cNvPr>
          <p:cNvCxnSpPr>
            <a:cxnSpLocks/>
            <a:stCxn id="187" idx="2"/>
            <a:endCxn id="75" idx="0"/>
          </p:cNvCxnSpPr>
          <p:nvPr/>
        </p:nvCxnSpPr>
        <p:spPr>
          <a:xfrm rot="16200000" flipH="1">
            <a:off x="13337077" y="4243041"/>
            <a:ext cx="349682" cy="2498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3E3757A1-9F1A-4D27-B1A6-07FBC50A3BA9}"/>
              </a:ext>
            </a:extLst>
          </p:cNvPr>
          <p:cNvCxnSpPr>
            <a:cxnSpLocks/>
            <a:stCxn id="126" idx="2"/>
            <a:endCxn id="137" idx="0"/>
          </p:cNvCxnSpPr>
          <p:nvPr/>
        </p:nvCxnSpPr>
        <p:spPr>
          <a:xfrm rot="16200000" flipH="1">
            <a:off x="8337925" y="2778555"/>
            <a:ext cx="428548" cy="248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5025056A-E21A-4CD1-83E8-9C6C53C9DE9F}"/>
              </a:ext>
            </a:extLst>
          </p:cNvPr>
          <p:cNvCxnSpPr>
            <a:cxnSpLocks/>
            <a:stCxn id="70" idx="2"/>
            <a:endCxn id="137" idx="0"/>
          </p:cNvCxnSpPr>
          <p:nvPr/>
        </p:nvCxnSpPr>
        <p:spPr>
          <a:xfrm rot="5400000">
            <a:off x="12064521" y="1540808"/>
            <a:ext cx="428548" cy="49643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DFA53624-9205-410F-8D69-B89CB4304D30}"/>
              </a:ext>
            </a:extLst>
          </p:cNvPr>
          <p:cNvCxnSpPr>
            <a:cxnSpLocks/>
            <a:stCxn id="70" idx="2"/>
            <a:endCxn id="186" idx="0"/>
          </p:cNvCxnSpPr>
          <p:nvPr/>
        </p:nvCxnSpPr>
        <p:spPr>
          <a:xfrm>
            <a:off x="14760966" y="3808705"/>
            <a:ext cx="3089" cy="421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0501B700-CD01-4C62-8B56-67B908D139FC}"/>
              </a:ext>
            </a:extLst>
          </p:cNvPr>
          <p:cNvCxnSpPr>
            <a:cxnSpLocks/>
            <a:stCxn id="70" idx="2"/>
            <a:endCxn id="185" idx="0"/>
          </p:cNvCxnSpPr>
          <p:nvPr/>
        </p:nvCxnSpPr>
        <p:spPr>
          <a:xfrm rot="16200000" flipH="1">
            <a:off x="15811525" y="2758146"/>
            <a:ext cx="427833" cy="252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175">
            <a:extLst>
              <a:ext uri="{FF2B5EF4-FFF2-40B4-BE49-F238E27FC236}">
                <a16:creationId xmlns:a16="http://schemas.microsoft.com/office/drawing/2014/main" id="{5AAD928D-CA64-440E-B4F3-D156C509371B}"/>
              </a:ext>
            </a:extLst>
          </p:cNvPr>
          <p:cNvCxnSpPr>
            <a:cxnSpLocks/>
            <a:stCxn id="70" idx="2"/>
            <a:endCxn id="182" idx="0"/>
          </p:cNvCxnSpPr>
          <p:nvPr/>
        </p:nvCxnSpPr>
        <p:spPr>
          <a:xfrm rot="16200000" flipH="1">
            <a:off x="17030923" y="1538747"/>
            <a:ext cx="428543" cy="4968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AA112E98-02FD-470C-A678-3E396F0415DA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>
            <a:off x="19729423" y="5317248"/>
            <a:ext cx="0" cy="349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7570A332-205A-4A56-9FD4-10366758BE5C}"/>
              </a:ext>
            </a:extLst>
          </p:cNvPr>
          <p:cNvCxnSpPr>
            <a:cxnSpLocks/>
            <a:stCxn id="184" idx="2"/>
            <a:endCxn id="179" idx="0"/>
          </p:cNvCxnSpPr>
          <p:nvPr/>
        </p:nvCxnSpPr>
        <p:spPr>
          <a:xfrm>
            <a:off x="19729423" y="6746930"/>
            <a:ext cx="3292" cy="331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DFEF16FF-A8E6-47E9-9D00-D915543BA443}"/>
              </a:ext>
            </a:extLst>
          </p:cNvPr>
          <p:cNvCxnSpPr>
            <a:cxnSpLocks/>
            <a:stCxn id="184" idx="2"/>
            <a:endCxn id="175" idx="0"/>
          </p:cNvCxnSpPr>
          <p:nvPr/>
        </p:nvCxnSpPr>
        <p:spPr>
          <a:xfrm rot="5400000">
            <a:off x="18321421" y="5680050"/>
            <a:ext cx="341122" cy="24748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85D03E22-5BDA-4220-AA5E-050D19FD2FF6}"/>
              </a:ext>
            </a:extLst>
          </p:cNvPr>
          <p:cNvCxnSpPr>
            <a:cxnSpLocks/>
            <a:stCxn id="182" idx="2"/>
            <a:endCxn id="178" idx="0"/>
          </p:cNvCxnSpPr>
          <p:nvPr/>
        </p:nvCxnSpPr>
        <p:spPr>
          <a:xfrm rot="5400000">
            <a:off x="18338862" y="4268303"/>
            <a:ext cx="341616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EA5CDDA5-0F5E-44E9-8C4B-894B8DF88EB7}"/>
              </a:ext>
            </a:extLst>
          </p:cNvPr>
          <p:cNvCxnSpPr>
            <a:cxnSpLocks/>
            <a:stCxn id="186" idx="2"/>
            <a:endCxn id="178" idx="0"/>
          </p:cNvCxnSpPr>
          <p:nvPr/>
        </p:nvCxnSpPr>
        <p:spPr>
          <a:xfrm rot="16200000" flipH="1">
            <a:off x="15852410" y="4221357"/>
            <a:ext cx="349151" cy="2525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id="{99969D16-AB62-4CE3-8459-1D3201356369}"/>
              </a:ext>
            </a:extLst>
          </p:cNvPr>
          <p:cNvCxnSpPr>
            <a:cxnSpLocks/>
            <a:stCxn id="190" idx="2"/>
            <a:endCxn id="318" idx="0"/>
          </p:cNvCxnSpPr>
          <p:nvPr/>
        </p:nvCxnSpPr>
        <p:spPr>
          <a:xfrm flipH="1">
            <a:off x="9787582" y="6744689"/>
            <a:ext cx="3550" cy="334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21446</TotalTime>
  <Words>1457</Words>
  <Application>Microsoft Office PowerPoint</Application>
  <PresentationFormat>Произвольный</PresentationFormat>
  <Paragraphs>46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1466</cp:revision>
  <dcterms:created xsi:type="dcterms:W3CDTF">2018-10-23T08:09:21Z</dcterms:created>
  <dcterms:modified xsi:type="dcterms:W3CDTF">2022-03-29T18:25:39Z</dcterms:modified>
</cp:coreProperties>
</file>