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00" d="100"/>
          <a:sy n="100" d="100"/>
        </p:scale>
        <p:origin x="-22278" y="-699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</a:t>
            </a:r>
            <a:r>
              <a:rPr lang="ru-RU" sz="1400" dirty="0" smtClean="0"/>
              <a:t>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</a:t>
            </a:r>
            <a:r>
              <a:rPr lang="ru-RU" sz="1400" dirty="0" smtClean="0"/>
              <a:t>наше)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 (январь 1943 </a:t>
            </a:r>
            <a:r>
              <a:rPr lang="ru-RU" sz="1400" dirty="0" err="1" smtClean="0"/>
              <a:t>ист</a:t>
            </a:r>
            <a:r>
              <a:rPr lang="ru-RU" sz="1400" dirty="0" smtClean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</a:t>
            </a:r>
            <a:r>
              <a:rPr lang="ru-RU" sz="1400" dirty="0" smtClean="0"/>
              <a:t>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</a:t>
            </a:r>
            <a:r>
              <a:rPr lang="ru-RU" sz="1400" dirty="0" smtClean="0"/>
              <a:t>Африки</a:t>
            </a:r>
            <a:endParaRPr lang="ru-RU" sz="1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</a:t>
            </a:r>
            <a:endParaRPr lang="ru-RU" sz="1200" dirty="0" smtClean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Встать во главе собственного союза</a:t>
            </a:r>
            <a:endParaRPr lang="ru-RU" sz="1100" dirty="0" smtClean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советской конголезской </a:t>
            </a:r>
            <a:r>
              <a:rPr lang="ru-RU" sz="1400" dirty="0"/>
              <a:t>республики </a:t>
            </a:r>
            <a:r>
              <a:rPr lang="ru-RU" sz="800" dirty="0"/>
              <a:t>(создание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6467989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</a:t>
            </a:r>
            <a:r>
              <a:rPr lang="ru-RU" sz="1400" dirty="0"/>
              <a:t>чёрный национализм </a:t>
            </a:r>
            <a:r>
              <a:rPr lang="ru-RU" sz="500" dirty="0"/>
              <a:t>(Черный национализм - это тип национализма или </a:t>
            </a:r>
            <a:r>
              <a:rPr lang="ru-RU" sz="500" dirty="0" err="1"/>
              <a:t>паннационализма</a:t>
            </a:r>
            <a:r>
              <a:rPr lang="ru-RU" sz="500" dirty="0"/>
              <a:t>, который поддерживает веру в то, что черные люди представляют собой расу , и стремится развивать и поддерживать черную расовую и национальную идентичность . [1] Черный националистический </a:t>
            </a:r>
            <a:r>
              <a:rPr lang="ru-RU" sz="500" dirty="0" err="1"/>
              <a:t>активизм</a:t>
            </a:r>
            <a:r>
              <a:rPr lang="ru-RU" sz="500" dirty="0"/>
              <a:t> вращается вокруг социальных, политических и экономических прав и возможностей черных сообществ и людей, особенно для сопротивления ассимиляции в белую культуру (через интеграцию или иным образом) и сохранения особой черной идентичности. [1</a:t>
            </a:r>
            <a:r>
              <a:rPr lang="ru-RU" sz="500" dirty="0" smtClean="0"/>
              <a:t>])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7651611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колониальный режим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4126671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теорию перманентной революции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2452440" y="16797652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Отбросить этническую борьбу (убирает вождей)</a:t>
            </a:r>
            <a:endParaRPr lang="ru-RU" sz="500" dirty="0"/>
          </a:p>
        </p:txBody>
      </p:sp>
      <p:sp>
        <p:nvSpPr>
          <p:cNvPr id="468" name="Прямоугольник 467"/>
          <p:cNvSpPr/>
          <p:nvPr/>
        </p:nvSpPr>
        <p:spPr>
          <a:xfrm>
            <a:off x="16471778" y="167882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Протянуть руку помощи рабочим Анголы</a:t>
            </a:r>
            <a:endParaRPr lang="ru-RU" sz="5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15299224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</a:t>
            </a:r>
            <a:r>
              <a:rPr lang="ru-RU" sz="1400" dirty="0"/>
              <a:t>колониальный режим </a:t>
            </a:r>
            <a:r>
              <a:rPr lang="ru-RU" sz="1400" dirty="0" smtClean="0"/>
              <a:t>в ЮЗА</a:t>
            </a:r>
            <a:endParaRPr lang="ru-RU" sz="500" dirty="0"/>
          </a:p>
        </p:txBody>
      </p:sp>
      <p:cxnSp>
        <p:nvCxnSpPr>
          <p:cNvPr id="470" name="Соединительная линия уступом 469"/>
          <p:cNvCxnSpPr>
            <a:stCxn id="264" idx="2"/>
            <a:endCxn id="465" idx="0"/>
          </p:cNvCxnSpPr>
          <p:nvPr/>
        </p:nvCxnSpPr>
        <p:spPr>
          <a:xfrm rot="5400000">
            <a:off x="16748253" y="13176219"/>
            <a:ext cx="397694" cy="352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470"/>
          <p:cNvCxnSpPr>
            <a:stCxn id="264" idx="2"/>
            <a:endCxn id="462" idx="0"/>
          </p:cNvCxnSpPr>
          <p:nvPr/>
        </p:nvCxnSpPr>
        <p:spPr>
          <a:xfrm rot="5400000">
            <a:off x="17918912" y="14346878"/>
            <a:ext cx="397694" cy="1183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264" idx="2"/>
            <a:endCxn id="464" idx="0"/>
          </p:cNvCxnSpPr>
          <p:nvPr/>
        </p:nvCxnSpPr>
        <p:spPr>
          <a:xfrm rot="16200000" flipH="1">
            <a:off x="19089263" y="14360149"/>
            <a:ext cx="406497" cy="116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68" idx="2"/>
            <a:endCxn id="463" idx="0"/>
          </p:cNvCxnSpPr>
          <p:nvPr/>
        </p:nvCxnSpPr>
        <p:spPr>
          <a:xfrm rot="16200000" flipH="1">
            <a:off x="17886194" y="17511748"/>
            <a:ext cx="466918" cy="117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68" idx="2"/>
            <a:endCxn id="469" idx="0"/>
          </p:cNvCxnSpPr>
          <p:nvPr/>
        </p:nvCxnSpPr>
        <p:spPr>
          <a:xfrm rot="5400000">
            <a:off x="16710001" y="17515388"/>
            <a:ext cx="466918" cy="1172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62" idx="2"/>
            <a:endCxn id="468" idx="0"/>
          </p:cNvCxnSpPr>
          <p:nvPr/>
        </p:nvCxnSpPr>
        <p:spPr>
          <a:xfrm>
            <a:off x="17525948" y="16217536"/>
            <a:ext cx="3789" cy="57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4131155" y="167976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аграрные профсоюзы</a:t>
            </a:r>
            <a:endParaRPr lang="ru-RU" sz="5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0030491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Племенной социализм</a:t>
            </a:r>
            <a:endParaRPr lang="ru-RU" sz="500" dirty="0"/>
          </a:p>
        </p:txBody>
      </p:sp>
      <p:cxnSp>
        <p:nvCxnSpPr>
          <p:cNvPr id="478" name="Прямая соединительная линия 477"/>
          <p:cNvCxnSpPr>
            <a:stCxn id="466" idx="1"/>
            <a:endCxn id="477" idx="3"/>
          </p:cNvCxnSpPr>
          <p:nvPr/>
        </p:nvCxnSpPr>
        <p:spPr>
          <a:xfrm flipH="1">
            <a:off x="22146409" y="17337652"/>
            <a:ext cx="306031" cy="1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56" idx="2"/>
            <a:endCxn id="477" idx="0"/>
          </p:cNvCxnSpPr>
          <p:nvPr/>
        </p:nvCxnSpPr>
        <p:spPr>
          <a:xfrm rot="5400000">
            <a:off x="21411660" y="15909414"/>
            <a:ext cx="566794" cy="1213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456" idx="2"/>
            <a:endCxn id="466" idx="0"/>
          </p:cNvCxnSpPr>
          <p:nvPr/>
        </p:nvCxnSpPr>
        <p:spPr>
          <a:xfrm rot="16200000" flipH="1">
            <a:off x="22623517" y="15910770"/>
            <a:ext cx="565028" cy="1208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17651611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Родезии</a:t>
            </a:r>
            <a:endParaRPr lang="ru-RU" sz="5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15293119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в Мозамбике</a:t>
            </a:r>
            <a:endParaRPr lang="ru-RU" sz="5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0029470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Призыв </a:t>
            </a:r>
            <a:r>
              <a:rPr lang="ru-RU" sz="1400" dirty="0"/>
              <a:t>п</a:t>
            </a:r>
            <a:r>
              <a:rPr lang="ru-RU" sz="1400" dirty="0" smtClean="0"/>
              <a:t>леменных ополченцев (чем больше лояльных вождей, тем больше </a:t>
            </a:r>
            <a:r>
              <a:rPr lang="ru-RU" sz="1400" dirty="0" err="1" smtClean="0"/>
              <a:t>дивок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456683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личности вождя партии</a:t>
            </a:r>
            <a:endParaRPr lang="ru-RU" sz="500" dirty="0"/>
          </a:p>
        </p:txBody>
      </p:sp>
      <p:cxnSp>
        <p:nvCxnSpPr>
          <p:cNvPr id="485" name="Прямая со стрелкой 484"/>
          <p:cNvCxnSpPr>
            <a:stCxn id="477" idx="2"/>
            <a:endCxn id="483" idx="0"/>
          </p:cNvCxnSpPr>
          <p:nvPr/>
        </p:nvCxnSpPr>
        <p:spPr>
          <a:xfrm flipH="1">
            <a:off x="21087429" y="17879418"/>
            <a:ext cx="1021" cy="45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66" idx="2"/>
            <a:endCxn id="484" idx="0"/>
          </p:cNvCxnSpPr>
          <p:nvPr/>
        </p:nvCxnSpPr>
        <p:spPr>
          <a:xfrm>
            <a:off x="23510399" y="17877652"/>
            <a:ext cx="4243" cy="457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463" idx="2"/>
            <a:endCxn id="481" idx="0"/>
          </p:cNvCxnSpPr>
          <p:nvPr/>
        </p:nvCxnSpPr>
        <p:spPr>
          <a:xfrm>
            <a:off x="18709570" y="19415124"/>
            <a:ext cx="0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/>
          <p:cNvCxnSpPr>
            <a:stCxn id="469" idx="2"/>
            <a:endCxn id="482" idx="0"/>
          </p:cNvCxnSpPr>
          <p:nvPr/>
        </p:nvCxnSpPr>
        <p:spPr>
          <a:xfrm flipH="1">
            <a:off x="16351078" y="19415124"/>
            <a:ext cx="6105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 стрелкой 488"/>
          <p:cNvCxnSpPr>
            <a:stCxn id="465" idx="2"/>
            <a:endCxn id="476" idx="0"/>
          </p:cNvCxnSpPr>
          <p:nvPr/>
        </p:nvCxnSpPr>
        <p:spPr>
          <a:xfrm>
            <a:off x="15184630" y="16217536"/>
            <a:ext cx="4484" cy="580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489"/>
          <p:cNvCxnSpPr>
            <a:stCxn id="252" idx="2"/>
            <a:endCxn id="461" idx="0"/>
          </p:cNvCxnSpPr>
          <p:nvPr/>
        </p:nvCxnSpPr>
        <p:spPr>
          <a:xfrm rot="5400000">
            <a:off x="25106858" y="14373239"/>
            <a:ext cx="393861" cy="115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24815897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 err="1" smtClean="0"/>
              <a:t>коминтерн</a:t>
            </a:r>
            <a:endParaRPr lang="ru-RU" sz="500" dirty="0"/>
          </a:p>
        </p:txBody>
      </p:sp>
      <p:sp>
        <p:nvSpPr>
          <p:cNvPr id="492" name="Прямоугольник 491"/>
          <p:cNvSpPr/>
          <p:nvPr/>
        </p:nvSpPr>
        <p:spPr>
          <a:xfrm>
            <a:off x="27145040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политики Москвы</a:t>
            </a:r>
            <a:endParaRPr lang="ru-RU" sz="500" dirty="0"/>
          </a:p>
        </p:txBody>
      </p:sp>
      <p:cxnSp>
        <p:nvCxnSpPr>
          <p:cNvPr id="493" name="Прямая соединительная линия 492"/>
          <p:cNvCxnSpPr>
            <a:stCxn id="492" idx="1"/>
            <a:endCxn id="491" idx="3"/>
          </p:cNvCxnSpPr>
          <p:nvPr/>
        </p:nvCxnSpPr>
        <p:spPr>
          <a:xfrm flipH="1">
            <a:off x="26931815" y="17337652"/>
            <a:ext cx="21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5987773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4828132" y="183351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4823459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28060</TotalTime>
  <Words>1076</Words>
  <Application>Microsoft Office PowerPoint</Application>
  <PresentationFormat>Произвольный</PresentationFormat>
  <Paragraphs>183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1646</cp:revision>
  <dcterms:created xsi:type="dcterms:W3CDTF">2018-10-23T08:09:21Z</dcterms:created>
  <dcterms:modified xsi:type="dcterms:W3CDTF">2022-01-18T16:18:18Z</dcterms:modified>
</cp:coreProperties>
</file>