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50" d="100"/>
          <a:sy n="50" d="100"/>
        </p:scale>
        <p:origin x="36" y="-201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04.04.2022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04.04.2022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04.04.2022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Овал 453"/>
          <p:cNvSpPr/>
          <p:nvPr/>
        </p:nvSpPr>
        <p:spPr>
          <a:xfrm>
            <a:off x="3359708" y="1026878"/>
            <a:ext cx="2806675" cy="355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СОБЫТИЕ</a:t>
            </a:r>
          </a:p>
        </p:txBody>
      </p:sp>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595290" y="123595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Маркс-Ленин-Люксембургский фронт </a:t>
            </a:r>
            <a:r>
              <a:rPr lang="ru-RU" sz="200" dirty="0"/>
              <a:t>(В 1938 году уже тайно было решено, что в случае вторжения немцев РСАП распадется и уйдет в подполье. Партия была преобразована в организацию сопротивления Маркс-Ленин-Люксембургский фронт . Авраамом </a:t>
            </a:r>
            <a:r>
              <a:rPr lang="ru-RU" sz="200" dirty="0" err="1"/>
              <a:t>Менистом</a:t>
            </a:r>
            <a:r>
              <a:rPr lang="ru-RU" sz="200" dirty="0"/>
              <a:t> через несколько месяцев после немецкого вторжения в Нидерланды 10 мая 1940 года. Оно просуществовало до апреля 1942 года, когда все руководство было арестовано немцы, казнившие их 12 апреля того же года. Маркс-Ленин-Люксембург-Фронт, или MLL-Фронт, был тайным преемником политической партии </a:t>
            </a:r>
            <a:r>
              <a:rPr lang="ru-RU" sz="200" dirty="0" err="1"/>
              <a:t>Сневлита</a:t>
            </a:r>
            <a:r>
              <a:rPr lang="ru-RU" sz="200" dirty="0"/>
              <a:t>, Революционно-социалистической военной партии (РСАП), которая была распущена сразу после немецкого вторжения, когда </a:t>
            </a:r>
            <a:r>
              <a:rPr lang="ru-RU" sz="200" dirty="0" err="1"/>
              <a:t>Сневлиту</a:t>
            </a:r>
            <a:r>
              <a:rPr lang="ru-RU" sz="200" dirty="0"/>
              <a:t> пришлось скрываться, чтобы избежать </a:t>
            </a:r>
            <a:r>
              <a:rPr lang="ru-RU" sz="200" dirty="0" err="1"/>
              <a:t>ареста.MLL-Front</a:t>
            </a:r>
            <a:r>
              <a:rPr lang="ru-RU" sz="200" dirty="0"/>
              <a:t> был в значительной степени активен как пропагандистская группа и имел свой собственный журнал </a:t>
            </a:r>
            <a:r>
              <a:rPr lang="ru-RU" sz="200" dirty="0" err="1"/>
              <a:t>Spartacus</a:t>
            </a:r>
            <a:r>
              <a:rPr lang="ru-RU" sz="200" dirty="0"/>
              <a:t> , тираж которого составлял 5000 экземпляров и выходил раз в две недели. Он был особенно активен против антиеврейских мер, предпринятых нацистами , и участвовал в февральской забастовке 1941 г. против этих </a:t>
            </a:r>
            <a:r>
              <a:rPr lang="ru-RU" sz="200" dirty="0" err="1"/>
              <a:t>мер.С</a:t>
            </a:r>
            <a:r>
              <a:rPr lang="ru-RU" sz="200" dirty="0"/>
              <a:t> арестом и казнью его руководства в апреле 1942 года MLL-фронт раскололся на два по политическим разногласиям, на </a:t>
            </a:r>
            <a:r>
              <a:rPr lang="ru-RU" sz="200" dirty="0" err="1"/>
              <a:t>Comité</a:t>
            </a:r>
            <a:r>
              <a:rPr lang="ru-RU" sz="200" dirty="0"/>
              <a:t> </a:t>
            </a:r>
            <a:r>
              <a:rPr lang="ru-RU" sz="200" dirty="0" err="1"/>
              <a:t>van</a:t>
            </a:r>
            <a:r>
              <a:rPr lang="ru-RU" sz="200" dirty="0"/>
              <a:t> </a:t>
            </a:r>
            <a:r>
              <a:rPr lang="ru-RU" sz="200" dirty="0" err="1"/>
              <a:t>Revolutionaire</a:t>
            </a:r>
            <a:r>
              <a:rPr lang="ru-RU" sz="200" dirty="0"/>
              <a:t> </a:t>
            </a:r>
            <a:r>
              <a:rPr lang="ru-RU" sz="200" dirty="0" err="1"/>
              <a:t>Marxisten</a:t>
            </a:r>
            <a:r>
              <a:rPr lang="ru-RU" sz="200" dirty="0"/>
              <a:t> ( Комитет революционных марксистов ) и </a:t>
            </a:r>
            <a:r>
              <a:rPr lang="ru-RU" sz="200" dirty="0" err="1"/>
              <a:t>Communienbond</a:t>
            </a:r>
            <a:r>
              <a:rPr lang="ru-RU" sz="200" dirty="0"/>
              <a:t> </a:t>
            </a:r>
            <a:r>
              <a:rPr lang="ru-RU" sz="200" dirty="0" err="1"/>
              <a:t>Spartacus</a:t>
            </a:r>
            <a:r>
              <a:rPr lang="ru-RU" sz="200" dirty="0"/>
              <a:t> ( Коммунистическая лига Спартака ). Они были гораздо менее влиятельны, чем MLL-</a:t>
            </a:r>
            <a:r>
              <a:rPr lang="ru-RU" sz="200" dirty="0" err="1"/>
              <a:t>Front.Фронт</a:t>
            </a:r>
            <a:r>
              <a:rPr lang="ru-RU" sz="200" dirty="0"/>
              <a:t> MLL был одной из первых, если не первой крупной группой сопротивления, созданной в Нидерландах во время Второй мировой войны . На пике своего развития в нем могло быть около 500 членов. Его двухнедельное издание « Спартак » тиражом 5000 экземпляров было одной из самых влиятельных подпольных газет первой части войны; общий тираж подпольной прессы в это время оценивается примерно в 55 000 экземпляров.)</a:t>
            </a:r>
            <a:endParaRPr lang="ru-RU" sz="1400" dirty="0"/>
          </a:p>
        </p:txBody>
      </p:sp>
      <p:cxnSp>
        <p:nvCxnSpPr>
          <p:cNvPr id="210" name="Соединительная линия уступом 175">
            <a:extLst>
              <a:ext uri="{FF2B5EF4-FFF2-40B4-BE49-F238E27FC236}">
                <a16:creationId xmlns:a16="http://schemas.microsoft.com/office/drawing/2014/main" id="{4392744C-DFD9-4B55-99AA-618573D88360}"/>
              </a:ext>
            </a:extLst>
          </p:cNvPr>
          <p:cNvCxnSpPr>
            <a:cxnSpLocks/>
          </p:cNvCxnSpPr>
          <p:nvPr/>
        </p:nvCxnSpPr>
        <p:spPr>
          <a:xfrm rot="5400000" flipH="1" flipV="1">
            <a:off x="14179375" y="-472713"/>
            <a:ext cx="6348" cy="1791000"/>
          </a:xfrm>
          <a:prstGeom prst="bentConnector4">
            <a:avLst>
              <a:gd name="adj1" fmla="val -3601134"/>
              <a:gd name="adj2" fmla="val 7953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6518121"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8985777"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конце концов Троцкий и </a:t>
            </a:r>
            <a:r>
              <a:rPr lang="ru-RU" sz="1400" dirty="0" err="1"/>
              <a:t>Сневлит</a:t>
            </a:r>
            <a:r>
              <a:rPr lang="ru-RU" sz="14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63949" y="12368881"/>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4825015" y="137936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2348755" y="137936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3595290"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4 интернационал</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683528" y="10910055"/>
            <a:ext cx="419254"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16200000" flipH="1">
            <a:off x="15091066" y="13001769"/>
            <a:ext cx="354090"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852937" y="12993365"/>
            <a:ext cx="354090"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5099755" y="14427172"/>
            <a:ext cx="336714"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3861624" y="14418766"/>
            <a:ext cx="336714"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3" name="Прямая со стрелкой 182">
            <a:extLst>
              <a:ext uri="{FF2B5EF4-FFF2-40B4-BE49-F238E27FC236}">
                <a16:creationId xmlns:a16="http://schemas.microsoft.com/office/drawing/2014/main" id="{51282F8C-73A2-4F54-9AE5-A2363CD446C3}"/>
              </a:ext>
            </a:extLst>
          </p:cNvPr>
          <p:cNvCxnSpPr>
            <a:cxnSpLocks/>
            <a:stCxn id="187" idx="2"/>
            <a:endCxn id="191" idx="0"/>
          </p:cNvCxnSpPr>
          <p:nvPr/>
        </p:nvCxnSpPr>
        <p:spPr>
          <a:xfrm flipH="1">
            <a:off x="22082665" y="13448876"/>
            <a:ext cx="5490" cy="3474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1101277" y="1237696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0936256"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16343406" y="221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18482920" y="2631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CD288A3F-0B5C-40EF-A73C-D00523418548}"/>
              </a:ext>
            </a:extLst>
          </p:cNvPr>
          <p:cNvSpPr/>
          <p:nvPr/>
        </p:nvSpPr>
        <p:spPr>
          <a:xfrm>
            <a:off x="23528292"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Красный – это новый оранжевый (ваниль)</a:t>
            </a:r>
          </a:p>
        </p:txBody>
      </p: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2403" y="18736953"/>
            <a:ext cx="185653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52770" y="20323955"/>
            <a:ext cx="436635"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75" idx="2"/>
            <a:endCxn id="172" idx="0"/>
          </p:cNvCxnSpPr>
          <p:nvPr/>
        </p:nvCxnSpPr>
        <p:spPr>
          <a:xfrm>
            <a:off x="24586251" y="14878558"/>
            <a:ext cx="0" cy="3342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75">
            <a:extLst>
              <a:ext uri="{FF2B5EF4-FFF2-40B4-BE49-F238E27FC236}">
                <a16:creationId xmlns:a16="http://schemas.microsoft.com/office/drawing/2014/main" id="{C94FFDB8-49C1-4D0C-8FB5-C22769AFBC43}"/>
              </a:ext>
            </a:extLst>
          </p:cNvPr>
          <p:cNvCxnSpPr>
            <a:cxnSpLocks/>
            <a:stCxn id="126" idx="2"/>
            <a:endCxn id="187" idx="0"/>
          </p:cNvCxnSpPr>
          <p:nvPr/>
        </p:nvCxnSpPr>
        <p:spPr>
          <a:xfrm rot="16200000" flipH="1">
            <a:off x="19396336" y="9677056"/>
            <a:ext cx="428543" cy="49550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75">
            <a:extLst>
              <a:ext uri="{FF2B5EF4-FFF2-40B4-BE49-F238E27FC236}">
                <a16:creationId xmlns:a16="http://schemas.microsoft.com/office/drawing/2014/main" id="{A5F57189-2A0A-4F3C-841E-77B4637A3176}"/>
              </a:ext>
            </a:extLst>
          </p:cNvPr>
          <p:cNvCxnSpPr>
            <a:cxnSpLocks/>
            <a:stCxn id="70" idx="2"/>
            <a:endCxn id="187" idx="0"/>
          </p:cNvCxnSpPr>
          <p:nvPr/>
        </p:nvCxnSpPr>
        <p:spPr>
          <a:xfrm rot="5400000">
            <a:off x="23122932" y="10905556"/>
            <a:ext cx="428543" cy="24980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30196" y="12368876"/>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08" name="Соединительная линия уступом 175">
            <a:extLst>
              <a:ext uri="{FF2B5EF4-FFF2-40B4-BE49-F238E27FC236}">
                <a16:creationId xmlns:a16="http://schemas.microsoft.com/office/drawing/2014/main" id="{859EA9B0-3FC9-4F98-9CB9-85925607F9EA}"/>
              </a:ext>
            </a:extLst>
          </p:cNvPr>
          <p:cNvCxnSpPr>
            <a:cxnSpLocks/>
            <a:stCxn id="187" idx="2"/>
            <a:endCxn id="190" idx="0"/>
          </p:cNvCxnSpPr>
          <p:nvPr/>
        </p:nvCxnSpPr>
        <p:spPr>
          <a:xfrm rot="5400000">
            <a:off x="20678566" y="12386727"/>
            <a:ext cx="347441" cy="24717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Соединительная линия уступом 175">
            <a:extLst>
              <a:ext uri="{FF2B5EF4-FFF2-40B4-BE49-F238E27FC236}">
                <a16:creationId xmlns:a16="http://schemas.microsoft.com/office/drawing/2014/main" id="{BE6B1415-3E4A-4C0F-A9F0-CB859D9DB45B}"/>
              </a:ext>
            </a:extLst>
          </p:cNvPr>
          <p:cNvCxnSpPr>
            <a:cxnSpLocks/>
            <a:stCxn id="187" idx="2"/>
            <a:endCxn id="75" idx="0"/>
          </p:cNvCxnSpPr>
          <p:nvPr/>
        </p:nvCxnSpPr>
        <p:spPr>
          <a:xfrm rot="16200000" flipH="1">
            <a:off x="23162362" y="12374669"/>
            <a:ext cx="349682" cy="249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63210" y="10910183"/>
            <a:ext cx="428548" cy="24888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5025056A-E21A-4CD1-83E8-9C6C53C9DE9F}"/>
              </a:ext>
            </a:extLst>
          </p:cNvPr>
          <p:cNvCxnSpPr>
            <a:cxnSpLocks/>
            <a:stCxn id="70" idx="2"/>
            <a:endCxn id="137" idx="0"/>
          </p:cNvCxnSpPr>
          <p:nvPr/>
        </p:nvCxnSpPr>
        <p:spPr>
          <a:xfrm rot="5400000">
            <a:off x="21889806" y="9672436"/>
            <a:ext cx="428548" cy="49643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33757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5811978"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7731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175">
            <a:extLst>
              <a:ext uri="{FF2B5EF4-FFF2-40B4-BE49-F238E27FC236}">
                <a16:creationId xmlns:a16="http://schemas.microsoft.com/office/drawing/2014/main" id="{2D29E791-5C7A-4FB0-98E1-4A1E011A415A}"/>
              </a:ext>
            </a:extLst>
          </p:cNvPr>
          <p:cNvCxnSpPr>
            <a:cxnSpLocks/>
            <a:stCxn id="100" idx="2"/>
            <a:endCxn id="187" idx="0"/>
          </p:cNvCxnSpPr>
          <p:nvPr/>
        </p:nvCxnSpPr>
        <p:spPr>
          <a:xfrm rot="5400000">
            <a:off x="28046667" y="5981821"/>
            <a:ext cx="428543" cy="12345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33757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09362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33757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33757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4" name="Прямоугольник 113">
            <a:extLst>
              <a:ext uri="{FF2B5EF4-FFF2-40B4-BE49-F238E27FC236}">
                <a16:creationId xmlns:a16="http://schemas.microsoft.com/office/drawing/2014/main" id="{3AB9C53C-EEA4-4A31-9645-644F12CB0F66}"/>
              </a:ext>
            </a:extLst>
          </p:cNvPr>
          <p:cNvSpPr/>
          <p:nvPr/>
        </p:nvSpPr>
        <p:spPr>
          <a:xfrm>
            <a:off x="46176565"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28-29 ноября 1936 г. состоялся специальный съезд, на котором обсуждалась идея совета. Здесь был принят документ о Советах, содержание которого во многом соответствовало отчету Совета от 1932 года. В дальнейшем в соответствии с этим был принят ряд практических решений:¬¬- 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 обострение и расширение борьбы, чтобы увеличить шанс социальной революции.</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09362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58119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33" name="Прямоугольник 132">
            <a:extLst>
              <a:ext uri="{FF2B5EF4-FFF2-40B4-BE49-F238E27FC236}">
                <a16:creationId xmlns:a16="http://schemas.microsoft.com/office/drawing/2014/main" id="{188F2F02-A522-4318-BA14-9C3D61F1BDD1}"/>
              </a:ext>
            </a:extLst>
          </p:cNvPr>
          <p:cNvSpPr/>
          <p:nvPr/>
        </p:nvSpPr>
        <p:spPr>
          <a:xfrm>
            <a:off x="49090482"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раньше, в 1936 г., а именно на январском съезде, НСВ решило ужесточить свою </a:t>
            </a:r>
            <a:r>
              <a:rPr lang="ru-RU" sz="300" dirty="0" err="1">
                <a:solidFill>
                  <a:schemeClr val="bg1"/>
                </a:solidFill>
              </a:rPr>
              <a:t>антипарламентскую</a:t>
            </a:r>
            <a:r>
              <a:rPr lang="ru-RU" sz="300" dirty="0">
                <a:solidFill>
                  <a:schemeClr val="bg1"/>
                </a:solidFill>
              </a:rPr>
              <a:t> позицию. Оговорка «независимо от» теперь также официально исключена. Это было заменено следующим положением:¬- Члены парламентских политических партий не могут оставаться членами НСВ;B Члены НСВ, ведущие пропаганду в нарушение </a:t>
            </a:r>
            <a:r>
              <a:rPr lang="ru-RU" sz="300" dirty="0" err="1">
                <a:solidFill>
                  <a:schemeClr val="bg1"/>
                </a:solidFill>
              </a:rPr>
              <a:t>принциповЛен</a:t>
            </a:r>
            <a:r>
              <a:rPr lang="ru-RU" sz="300" dirty="0">
                <a:solidFill>
                  <a:schemeClr val="bg1"/>
                </a:solidFill>
              </a:rPr>
              <a:t> НСВ, должен быть </a:t>
            </a:r>
            <a:r>
              <a:rPr lang="ru-RU" sz="300" dirty="0" err="1">
                <a:solidFill>
                  <a:schemeClr val="bg1"/>
                </a:solidFill>
              </a:rPr>
              <a:t>исключен».На</a:t>
            </a:r>
            <a:r>
              <a:rPr lang="ru-RU" sz="300" dirty="0">
                <a:solidFill>
                  <a:schemeClr val="bg1"/>
                </a:solidFill>
              </a:rPr>
              <a:t> той же конференции еще раз выяснилось, что люди не склонны отказываться от анархо-синдикализма. Предложение SAS-</a:t>
            </a:r>
            <a:r>
              <a:rPr lang="ru-RU" sz="300" dirty="0" err="1">
                <a:solidFill>
                  <a:schemeClr val="bg1"/>
                </a:solidFill>
              </a:rPr>
              <a:t>Wormerveer</a:t>
            </a:r>
            <a:r>
              <a:rPr lang="ru-RU" sz="300" dirty="0">
                <a:solidFill>
                  <a:schemeClr val="bg1"/>
                </a:solidFill>
              </a:rPr>
              <a:t>-</a:t>
            </a:r>
            <a:r>
              <a:rPr lang="ru-RU" sz="300" dirty="0" err="1">
                <a:solidFill>
                  <a:schemeClr val="bg1"/>
                </a:solidFill>
              </a:rPr>
              <a:t>Krommenie</a:t>
            </a:r>
            <a:r>
              <a:rPr lang="ru-RU" sz="300" dirty="0">
                <a:solidFill>
                  <a:schemeClr val="bg1"/>
                </a:solidFill>
              </a:rPr>
              <a:t> сосредоточить пропаганду в первую очередь на заявлении принципов NSV ради лучшего сотрудничества с анархистами было отклонено. Альберт де </a:t>
            </a:r>
            <a:r>
              <a:rPr lang="ru-RU" sz="300" dirty="0" err="1">
                <a:solidFill>
                  <a:schemeClr val="bg1"/>
                </a:solidFill>
              </a:rPr>
              <a:t>Йонг</a:t>
            </a:r>
            <a:r>
              <a:rPr lang="ru-RU" sz="300" dirty="0">
                <a:solidFill>
                  <a:schemeClr val="bg1"/>
                </a:solidFill>
              </a:rPr>
              <a:t>, противник этого предложения, утверждал, что никогда нельзя создать сильное боевое рабочее движение с помощью пропаганды только одного принципа. 6)В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300" dirty="0" err="1">
                <a:solidFill>
                  <a:schemeClr val="bg1"/>
                </a:solidFill>
              </a:rPr>
              <a:t>антивыборные</a:t>
            </a:r>
            <a:r>
              <a:rPr lang="ru-RU" sz="300" dirty="0">
                <a:solidFill>
                  <a:schemeClr val="bg1"/>
                </a:solidFill>
              </a:rPr>
              <a:t> кампании.</a:t>
            </a:r>
          </a:p>
        </p:txBody>
      </p:sp>
      <p:sp>
        <p:nvSpPr>
          <p:cNvPr id="136" name="Прямоугольник 135">
            <a:extLst>
              <a:ext uri="{FF2B5EF4-FFF2-40B4-BE49-F238E27FC236}">
                <a16:creationId xmlns:a16="http://schemas.microsoft.com/office/drawing/2014/main" id="{C6387565-D0F6-4C07-BB98-33EE69C60E92}"/>
              </a:ext>
            </a:extLst>
          </p:cNvPr>
          <p:cNvSpPr/>
          <p:nvPr/>
        </p:nvSpPr>
        <p:spPr>
          <a:xfrm>
            <a:off x="49090482"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Только в середине тридцатых годов произошла сколько-нибудь значительная внутренняя ссора. Причиной стала смена руководства в Фонде международной солидарности (FIS), организации, в которой NSV участвовала вместе с IAMV и Ассоциацией анархо-социалистов (BAS). В конце 1935 года конгресс FIS избрал председателем </a:t>
            </a:r>
            <a:r>
              <a:rPr lang="ru-RU" sz="300" dirty="0" err="1">
                <a:solidFill>
                  <a:schemeClr val="bg1"/>
                </a:solidFill>
              </a:rPr>
              <a:t>Хенка</a:t>
            </a:r>
            <a:r>
              <a:rPr lang="ru-RU" sz="300" dirty="0">
                <a:solidFill>
                  <a:schemeClr val="bg1"/>
                </a:solidFill>
              </a:rPr>
              <a:t> </a:t>
            </a:r>
            <a:r>
              <a:rPr lang="ru-RU" sz="300" dirty="0" err="1">
                <a:solidFill>
                  <a:schemeClr val="bg1"/>
                </a:solidFill>
              </a:rPr>
              <a:t>Эйкебума</a:t>
            </a:r>
            <a:r>
              <a:rPr lang="ru-RU" sz="300" dirty="0">
                <a:solidFill>
                  <a:schemeClr val="bg1"/>
                </a:solidFill>
              </a:rPr>
              <a:t>. Конгресс NSV в январе 1936 года возражал против выбора </a:t>
            </a:r>
            <a:r>
              <a:rPr lang="ru-RU" sz="300" dirty="0" err="1">
                <a:solidFill>
                  <a:schemeClr val="bg1"/>
                </a:solidFill>
              </a:rPr>
              <a:t>Эйкебума</a:t>
            </a:r>
            <a:r>
              <a:rPr lang="ru-RU" sz="300" dirty="0">
                <a:solidFill>
                  <a:schemeClr val="bg1"/>
                </a:solidFill>
              </a:rPr>
              <a:t> из-за его менее надежных финансовых показателей в предыдущие годы. </a:t>
            </a:r>
            <a:r>
              <a:rPr lang="ru-RU" sz="300" dirty="0" err="1">
                <a:solidFill>
                  <a:schemeClr val="bg1"/>
                </a:solidFill>
              </a:rPr>
              <a:t>Эйкебум</a:t>
            </a:r>
            <a:r>
              <a:rPr lang="ru-RU" sz="300" dirty="0">
                <a:solidFill>
                  <a:schemeClr val="bg1"/>
                </a:solidFill>
              </a:rPr>
              <a:t> отреагировал на это решение конференции яростной кампанией против NSV в Де </a:t>
            </a:r>
            <a:r>
              <a:rPr lang="ru-RU" sz="300" dirty="0" err="1">
                <a:solidFill>
                  <a:schemeClr val="bg1"/>
                </a:solidFill>
              </a:rPr>
              <a:t>Арбайдере</a:t>
            </a:r>
            <a:r>
              <a:rPr lang="ru-RU" sz="300" dirty="0">
                <a:solidFill>
                  <a:schemeClr val="bg1"/>
                </a:solidFill>
              </a:rPr>
              <a:t>. В этом его поддержал член NSV Де </a:t>
            </a:r>
            <a:r>
              <a:rPr lang="ru-RU" sz="300" dirty="0" err="1">
                <a:solidFill>
                  <a:schemeClr val="bg1"/>
                </a:solidFill>
              </a:rPr>
              <a:t>Брюин</a:t>
            </a:r>
            <a:r>
              <a:rPr lang="ru-RU" sz="300" dirty="0">
                <a:solidFill>
                  <a:schemeClr val="bg1"/>
                </a:solidFill>
              </a:rPr>
              <a:t>, раскритиковавший решение съезда NSV в том же журнале. Из этой статьи явствует, что де </a:t>
            </a:r>
            <a:r>
              <a:rPr lang="ru-RU" sz="300" dirty="0" err="1">
                <a:solidFill>
                  <a:schemeClr val="bg1"/>
                </a:solidFill>
              </a:rPr>
              <a:t>Брюин</a:t>
            </a:r>
            <a:r>
              <a:rPr lang="ru-RU" sz="300" dirty="0">
                <a:solidFill>
                  <a:schemeClr val="bg1"/>
                </a:solidFill>
              </a:rPr>
              <a:t> располагал конфиденциальной информацией о ходе событий на этой конференции, хотя сам на ней не присутствовал. Дальнейшее расследование показало, что Де </a:t>
            </a:r>
            <a:r>
              <a:rPr lang="ru-RU" sz="300" dirty="0" err="1">
                <a:solidFill>
                  <a:schemeClr val="bg1"/>
                </a:solidFill>
              </a:rPr>
              <a:t>Брюин</a:t>
            </a:r>
            <a:r>
              <a:rPr lang="ru-RU" sz="300" dirty="0">
                <a:solidFill>
                  <a:schemeClr val="bg1"/>
                </a:solidFill>
              </a:rPr>
              <a:t> получил эту информацию от члена NSV </a:t>
            </a:r>
            <a:r>
              <a:rPr lang="ru-RU" sz="300" dirty="0" err="1">
                <a:solidFill>
                  <a:schemeClr val="bg1"/>
                </a:solidFill>
              </a:rPr>
              <a:t>Deutekom</a:t>
            </a:r>
            <a:r>
              <a:rPr lang="ru-RU" sz="300" dirty="0">
                <a:solidFill>
                  <a:schemeClr val="bg1"/>
                </a:solidFill>
              </a:rPr>
              <a:t>. Теперь NSV решила исключить этих двух членов, после чего они присоединились к NAS. Проблемы вокруг правления FIS были решены на общем собрании FIS, созванном NSV 10 апреля 1936 года. </a:t>
            </a:r>
            <a:r>
              <a:rPr lang="ru-RU" sz="300" dirty="0" err="1">
                <a:solidFill>
                  <a:schemeClr val="bg1"/>
                </a:solidFill>
              </a:rPr>
              <a:t>Эйкебум</a:t>
            </a:r>
            <a:r>
              <a:rPr lang="ru-RU" sz="300" dirty="0">
                <a:solidFill>
                  <a:schemeClr val="bg1"/>
                </a:solidFill>
              </a:rPr>
              <a:t> был исключен из правления FIS, и было принято решение вернуть правление FIS на прежнее место жительства, в </a:t>
            </a:r>
            <a:r>
              <a:rPr lang="ru-RU" sz="300" dirty="0" err="1">
                <a:solidFill>
                  <a:schemeClr val="bg1"/>
                </a:solidFill>
              </a:rPr>
              <a:t>Гронинген</a:t>
            </a:r>
            <a:r>
              <a:rPr lang="ru-RU" sz="300" dirty="0">
                <a:solidFill>
                  <a:schemeClr val="bg1"/>
                </a:solidFill>
              </a:rPr>
              <a:t>. принять.</a:t>
            </a:r>
          </a:p>
        </p:txBody>
      </p:sp>
      <p:sp>
        <p:nvSpPr>
          <p:cNvPr id="140" name="Прямоугольник 139">
            <a:extLst>
              <a:ext uri="{FF2B5EF4-FFF2-40B4-BE49-F238E27FC236}">
                <a16:creationId xmlns:a16="http://schemas.microsoft.com/office/drawing/2014/main" id="{3483C48C-1710-41B3-BD19-E0886F436CC4}"/>
              </a:ext>
            </a:extLst>
          </p:cNvPr>
          <p:cNvSpPr/>
          <p:nvPr/>
        </p:nvSpPr>
        <p:spPr>
          <a:xfrm>
            <a:off x="46176565"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Едва эти проблемы вокруг FIS были решены, как в молодежном движении вспыхнул конфликт. Предметом разногласий был вопрос о том, должны ли советы Школ юного пролетариата (OJP) назначаться родителями или советами SAS. Конгресс в ноябре 1936 г. должен был принять решение по этому поводу. Перед этой конференцией центральный и северный отделы OJP в Амстердаме заявили, что решение конференции не будет соблюдаться. Также выяснилось, что эти ведомства до сих пор поддерживают отношения с </a:t>
            </a:r>
            <a:r>
              <a:rPr lang="ru-RU" sz="300" dirty="0" err="1">
                <a:solidFill>
                  <a:schemeClr val="bg1"/>
                </a:solidFill>
              </a:rPr>
              <a:t>De</a:t>
            </a:r>
            <a:r>
              <a:rPr lang="ru-RU" sz="300" dirty="0">
                <a:solidFill>
                  <a:schemeClr val="bg1"/>
                </a:solidFill>
              </a:rPr>
              <a:t> </a:t>
            </a:r>
            <a:r>
              <a:rPr lang="ru-RU" sz="300" dirty="0" err="1">
                <a:solidFill>
                  <a:schemeClr val="bg1"/>
                </a:solidFill>
              </a:rPr>
              <a:t>Bruin</a:t>
            </a:r>
            <a:r>
              <a:rPr lang="ru-RU" sz="300" dirty="0">
                <a:solidFill>
                  <a:schemeClr val="bg1"/>
                </a:solidFill>
              </a:rPr>
              <a:t> и </a:t>
            </a:r>
            <a:r>
              <a:rPr lang="ru-RU" sz="300" dirty="0" err="1">
                <a:solidFill>
                  <a:schemeClr val="bg1"/>
                </a:solidFill>
              </a:rPr>
              <a:t>Deutekom</a:t>
            </a:r>
            <a:r>
              <a:rPr lang="ru-RU" sz="300" dirty="0">
                <a:solidFill>
                  <a:schemeClr val="bg1"/>
                </a:solidFill>
              </a:rPr>
              <a:t>, которые они отказались прекращать. Ноябрьский съезд постановил принципиально исключить этих противников, если они будут упорствовать на своей позиции. Последнее оказалось действительно так, так что соответствующие ведомства решили фактически исключить: десять членов металлического Амстердама, три из металлургического Роттердама и еще несколько из амстердамской строительной отрасли. 10)¬¬¬</a:t>
            </a: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850108" y="1236134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49090482"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25265" y="1966393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21110971" y="30273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49090482" y="53195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46176565" y="531928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46176565"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49090482"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21837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76565" y="799441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4625265" y="1672609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5850108" y="1814391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3375763" y="181485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7035400" y="16724403"/>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sp>
        <p:nvSpPr>
          <p:cNvPr id="191" name="Прямоугольник 190">
            <a:extLst>
              <a:ext uri="{FF2B5EF4-FFF2-40B4-BE49-F238E27FC236}">
                <a16:creationId xmlns:a16="http://schemas.microsoft.com/office/drawing/2014/main" id="{CEB19DF5-6201-4639-910F-72B4779F8C50}"/>
              </a:ext>
            </a:extLst>
          </p:cNvPr>
          <p:cNvSpPr/>
          <p:nvPr/>
        </p:nvSpPr>
        <p:spPr>
          <a:xfrm>
            <a:off x="21024706" y="13796310"/>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Деколонизация Голландской Индии (ваниль)</a:t>
            </a: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30398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C5B54234-D2BA-47FE-80DC-BB53D83FCEF6}"/>
              </a:ext>
            </a:extLst>
          </p:cNvPr>
          <p:cNvCxnSpPr>
            <a:cxnSpLocks/>
            <a:stCxn id="47" idx="2"/>
            <a:endCxn id="115" idx="0"/>
          </p:cNvCxnSpPr>
          <p:nvPr/>
        </p:nvCxnSpPr>
        <p:spPr>
          <a:xfrm>
            <a:off x="31994215" y="13448166"/>
            <a:ext cx="0" cy="3481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30480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44337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54806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a:extLst>
              <a:ext uri="{FF2B5EF4-FFF2-40B4-BE49-F238E27FC236}">
                <a16:creationId xmlns:a16="http://schemas.microsoft.com/office/drawing/2014/main" id="{5EFCC639-ED22-470D-8416-0BA6820714C0}"/>
              </a:ext>
            </a:extLst>
          </p:cNvPr>
          <p:cNvCxnSpPr>
            <a:cxnSpLocks/>
            <a:stCxn id="132" idx="2"/>
            <a:endCxn id="101" idx="0"/>
          </p:cNvCxnSpPr>
          <p:nvPr/>
        </p:nvCxnSpPr>
        <p:spPr>
          <a:xfrm>
            <a:off x="36869937"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44337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44337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000052" y="10934496"/>
            <a:ext cx="427833" cy="24395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5460390" y="10913664"/>
            <a:ext cx="421008" cy="24743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14443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171" idx="0"/>
          </p:cNvCxnSpPr>
          <p:nvPr/>
        </p:nvCxnSpPr>
        <p:spPr>
          <a:xfrm rot="16200000" flipH="1">
            <a:off x="32665591" y="13708462"/>
            <a:ext cx="4785763" cy="1249503"/>
          </a:xfrm>
          <a:prstGeom prst="bentConnector3">
            <a:avLst>
              <a:gd name="adj1" fmla="val 445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3871505" y="12502549"/>
            <a:ext cx="4784070" cy="3659638"/>
          </a:xfrm>
          <a:prstGeom prst="bentConnector3">
            <a:avLst>
              <a:gd name="adj1" fmla="val 443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DF2A2191-45FA-48F6-B831-47BE8D196E3E}"/>
              </a:ext>
            </a:extLst>
          </p:cNvPr>
          <p:cNvCxnSpPr>
            <a:cxnSpLocks/>
            <a:stCxn id="181" idx="2"/>
            <a:endCxn id="159" idx="0"/>
          </p:cNvCxnSpPr>
          <p:nvPr/>
        </p:nvCxnSpPr>
        <p:spPr>
          <a:xfrm rot="5400000">
            <a:off x="37330960" y="17381510"/>
            <a:ext cx="339507" cy="11852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7" name="Соединительная линия уступом 175">
            <a:extLst>
              <a:ext uri="{FF2B5EF4-FFF2-40B4-BE49-F238E27FC236}">
                <a16:creationId xmlns:a16="http://schemas.microsoft.com/office/drawing/2014/main" id="{35726147-DC60-4D70-B02E-C01B21A69715}"/>
              </a:ext>
            </a:extLst>
          </p:cNvPr>
          <p:cNvCxnSpPr>
            <a:cxnSpLocks/>
            <a:stCxn id="171" idx="2"/>
            <a:endCxn id="159" idx="0"/>
          </p:cNvCxnSpPr>
          <p:nvPr/>
        </p:nvCxnSpPr>
        <p:spPr>
          <a:xfrm rot="16200000" flipH="1">
            <a:off x="36126738" y="17362581"/>
            <a:ext cx="337814" cy="12248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5400000">
            <a:off x="34887231" y="17352587"/>
            <a:ext cx="342485" cy="12495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 стрелкой 211">
            <a:extLst>
              <a:ext uri="{FF2B5EF4-FFF2-40B4-BE49-F238E27FC236}">
                <a16:creationId xmlns:a16="http://schemas.microsoft.com/office/drawing/2014/main" id="{AD8247C2-DD53-4340-9C44-268E3487703F}"/>
              </a:ext>
            </a:extLst>
          </p:cNvPr>
          <p:cNvCxnSpPr>
            <a:cxnSpLocks/>
            <a:stCxn id="171" idx="2"/>
            <a:endCxn id="119" idx="0"/>
          </p:cNvCxnSpPr>
          <p:nvPr/>
        </p:nvCxnSpPr>
        <p:spPr>
          <a:xfrm>
            <a:off x="35683224" y="17806096"/>
            <a:ext cx="0" cy="18578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5A900795-40CE-49A8-88FD-4F629DF6587B}"/>
              </a:ext>
            </a:extLst>
          </p:cNvPr>
          <p:cNvCxnSpPr>
            <a:cxnSpLocks/>
            <a:stCxn id="126" idx="2"/>
            <a:endCxn id="188" idx="0"/>
          </p:cNvCxnSpPr>
          <p:nvPr/>
        </p:nvCxnSpPr>
        <p:spPr>
          <a:xfrm rot="5400000">
            <a:off x="14427833" y="9671736"/>
            <a:ext cx="436630" cy="49738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3595289"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724709" y="16735562"/>
            <a:ext cx="336887"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7404218"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20053012"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509051" y="1086033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8781720" y="1673678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7509051" y="1237696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5110605" y="1236816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6320963"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6320963" y="1521968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3854716" y="1379631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6320963"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439161" y="1032849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781720" y="1379049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2" name="Прямоугольник 231">
            <a:extLst>
              <a:ext uri="{FF2B5EF4-FFF2-40B4-BE49-F238E27FC236}">
                <a16:creationId xmlns:a16="http://schemas.microsoft.com/office/drawing/2014/main" id="{4AD5628D-E2E6-4DD1-A70E-D466EA6AE56C}"/>
              </a:ext>
            </a:extLst>
          </p:cNvPr>
          <p:cNvSpPr/>
          <p:nvPr/>
        </p:nvSpPr>
        <p:spPr>
          <a:xfrm>
            <a:off x="439161" y="90744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Но с великим экономическим кризисом и вплоть до войны именно безработные оказались в центре социальной сцены (почти двадцать процентов активного населения Нидерландов были безработными в 1936 году)14. в июле 1934 г., с восстанием в амстердамском районе Йордан (см. главу седьмую). Однако, как и во многих странах, фабричный пролетариат в это время оставался пассивным, запуганным угрозой увольнений.</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781720" y="1815031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337744" y="1814391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847081" y="90744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22445</TotalTime>
  <Words>6839</Words>
  <Application>Microsoft Office PowerPoint</Application>
  <PresentationFormat>Произвольный</PresentationFormat>
  <Paragraphs>117</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1496</cp:revision>
  <dcterms:created xsi:type="dcterms:W3CDTF">2018-10-23T08:09:21Z</dcterms:created>
  <dcterms:modified xsi:type="dcterms:W3CDTF">2022-04-04T19:45:02Z</dcterms:modified>
</cp:coreProperties>
</file>