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3"/>
  </p:notesMasterIdLst>
  <p:sldIdLst>
    <p:sldId id="259" r:id="rId2"/>
  </p:sldIdLst>
  <p:sldSz cx="51206400" cy="36018788"/>
  <p:notesSz cx="6858000" cy="9144000"/>
  <p:defaultTextStyle>
    <a:defPPr>
      <a:defRPr lang="ru-RU"/>
    </a:defPPr>
    <a:lvl1pPr marL="0" algn="l" defTabSz="1532289" rtl="0" eaLnBrk="1" latinLnBrk="0" hangingPunct="1">
      <a:defRPr sz="3000" kern="1200">
        <a:solidFill>
          <a:schemeClr val="tx1"/>
        </a:solidFill>
        <a:latin typeface="+mn-lt"/>
        <a:ea typeface="+mn-ea"/>
        <a:cs typeface="+mn-cs"/>
      </a:defRPr>
    </a:lvl1pPr>
    <a:lvl2pPr marL="766144" algn="l" defTabSz="1532289" rtl="0" eaLnBrk="1" latinLnBrk="0" hangingPunct="1">
      <a:defRPr sz="3000" kern="1200">
        <a:solidFill>
          <a:schemeClr val="tx1"/>
        </a:solidFill>
        <a:latin typeface="+mn-lt"/>
        <a:ea typeface="+mn-ea"/>
        <a:cs typeface="+mn-cs"/>
      </a:defRPr>
    </a:lvl2pPr>
    <a:lvl3pPr marL="1532289" algn="l" defTabSz="1532289" rtl="0" eaLnBrk="1" latinLnBrk="0" hangingPunct="1">
      <a:defRPr sz="3000" kern="1200">
        <a:solidFill>
          <a:schemeClr val="tx1"/>
        </a:solidFill>
        <a:latin typeface="+mn-lt"/>
        <a:ea typeface="+mn-ea"/>
        <a:cs typeface="+mn-cs"/>
      </a:defRPr>
    </a:lvl3pPr>
    <a:lvl4pPr marL="2298433" algn="l" defTabSz="1532289" rtl="0" eaLnBrk="1" latinLnBrk="0" hangingPunct="1">
      <a:defRPr sz="3000" kern="1200">
        <a:solidFill>
          <a:schemeClr val="tx1"/>
        </a:solidFill>
        <a:latin typeface="+mn-lt"/>
        <a:ea typeface="+mn-ea"/>
        <a:cs typeface="+mn-cs"/>
      </a:defRPr>
    </a:lvl4pPr>
    <a:lvl5pPr marL="3064578" algn="l" defTabSz="1532289" rtl="0" eaLnBrk="1" latinLnBrk="0" hangingPunct="1">
      <a:defRPr sz="3000" kern="1200">
        <a:solidFill>
          <a:schemeClr val="tx1"/>
        </a:solidFill>
        <a:latin typeface="+mn-lt"/>
        <a:ea typeface="+mn-ea"/>
        <a:cs typeface="+mn-cs"/>
      </a:defRPr>
    </a:lvl5pPr>
    <a:lvl6pPr marL="3830722" algn="l" defTabSz="1532289" rtl="0" eaLnBrk="1" latinLnBrk="0" hangingPunct="1">
      <a:defRPr sz="3000" kern="1200">
        <a:solidFill>
          <a:schemeClr val="tx1"/>
        </a:solidFill>
        <a:latin typeface="+mn-lt"/>
        <a:ea typeface="+mn-ea"/>
        <a:cs typeface="+mn-cs"/>
      </a:defRPr>
    </a:lvl6pPr>
    <a:lvl7pPr marL="4596867" algn="l" defTabSz="1532289" rtl="0" eaLnBrk="1" latinLnBrk="0" hangingPunct="1">
      <a:defRPr sz="3000" kern="1200">
        <a:solidFill>
          <a:schemeClr val="tx1"/>
        </a:solidFill>
        <a:latin typeface="+mn-lt"/>
        <a:ea typeface="+mn-ea"/>
        <a:cs typeface="+mn-cs"/>
      </a:defRPr>
    </a:lvl7pPr>
    <a:lvl8pPr marL="5363011" algn="l" defTabSz="1532289" rtl="0" eaLnBrk="1" latinLnBrk="0" hangingPunct="1">
      <a:defRPr sz="3000" kern="1200">
        <a:solidFill>
          <a:schemeClr val="tx1"/>
        </a:solidFill>
        <a:latin typeface="+mn-lt"/>
        <a:ea typeface="+mn-ea"/>
        <a:cs typeface="+mn-cs"/>
      </a:defRPr>
    </a:lvl8pPr>
    <a:lvl9pPr marL="6129155" algn="l" defTabSz="1532289" rtl="0" eaLnBrk="1" latinLnBrk="0" hangingPunct="1">
      <a:defRPr sz="3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344">
          <p15:clr>
            <a:srgbClr val="A4A3A4"/>
          </p15:clr>
        </p15:guide>
        <p15:guide id="2" pos="1612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13FB1"/>
    <a:srgbClr val="CC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05" autoAdjust="0"/>
    <p:restoredTop sz="96270" autoAdjust="0"/>
  </p:normalViewPr>
  <p:slideViewPr>
    <p:cSldViewPr snapToGrid="0">
      <p:cViewPr>
        <p:scale>
          <a:sx n="190" d="100"/>
          <a:sy n="190" d="100"/>
        </p:scale>
        <p:origin x="-25884" y="-8646"/>
      </p:cViewPr>
      <p:guideLst>
        <p:guide orient="horz" pos="11344"/>
        <p:guide pos="16127"/>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E3D7F9-E251-484C-A6FF-FA958879DF69}" type="datetimeFigureOut">
              <a:rPr lang="ru-RU" smtClean="0"/>
              <a:pPr/>
              <a:t>30.10.2021</a:t>
            </a:fld>
            <a:endParaRPr lang="ru-RU"/>
          </a:p>
        </p:txBody>
      </p:sp>
      <p:sp>
        <p:nvSpPr>
          <p:cNvPr id="4" name="Образ слайда 3"/>
          <p:cNvSpPr>
            <a:spLocks noGrp="1" noRot="1" noChangeAspect="1"/>
          </p:cNvSpPr>
          <p:nvPr>
            <p:ph type="sldImg" idx="2"/>
          </p:nvPr>
        </p:nvSpPr>
        <p:spPr>
          <a:xfrm>
            <a:off x="1236663" y="1143000"/>
            <a:ext cx="4384675"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86EE9E-3817-4644-8752-DBAA6FA3C802}" type="slidenum">
              <a:rPr lang="ru-RU" smtClean="0"/>
              <a:pPr/>
              <a:t>‹#›</a:t>
            </a:fld>
            <a:endParaRPr lang="ru-RU"/>
          </a:p>
        </p:txBody>
      </p:sp>
    </p:spTree>
    <p:extLst>
      <p:ext uri="{BB962C8B-B14F-4D97-AF65-F5344CB8AC3E}">
        <p14:creationId xmlns:p14="http://schemas.microsoft.com/office/powerpoint/2010/main" val="1928360652"/>
      </p:ext>
    </p:extLst>
  </p:cSld>
  <p:clrMap bg1="lt1" tx1="dk1" bg2="lt2" tx2="dk2" accent1="accent1" accent2="accent2" accent3="accent3" accent4="accent4" accent5="accent5" accent6="accent6" hlink="hlink" folHlink="folHlink"/>
  <p:notesStyle>
    <a:lvl1pPr marL="0" algn="l" defTabSz="1247333" rtl="0" eaLnBrk="1" latinLnBrk="0" hangingPunct="1">
      <a:defRPr sz="1600" kern="1200">
        <a:solidFill>
          <a:schemeClr val="tx1"/>
        </a:solidFill>
        <a:latin typeface="+mn-lt"/>
        <a:ea typeface="+mn-ea"/>
        <a:cs typeface="+mn-cs"/>
      </a:defRPr>
    </a:lvl1pPr>
    <a:lvl2pPr marL="623667" algn="l" defTabSz="1247333" rtl="0" eaLnBrk="1" latinLnBrk="0" hangingPunct="1">
      <a:defRPr sz="1600" kern="1200">
        <a:solidFill>
          <a:schemeClr val="tx1"/>
        </a:solidFill>
        <a:latin typeface="+mn-lt"/>
        <a:ea typeface="+mn-ea"/>
        <a:cs typeface="+mn-cs"/>
      </a:defRPr>
    </a:lvl2pPr>
    <a:lvl3pPr marL="1247333" algn="l" defTabSz="1247333" rtl="0" eaLnBrk="1" latinLnBrk="0" hangingPunct="1">
      <a:defRPr sz="1600" kern="1200">
        <a:solidFill>
          <a:schemeClr val="tx1"/>
        </a:solidFill>
        <a:latin typeface="+mn-lt"/>
        <a:ea typeface="+mn-ea"/>
        <a:cs typeface="+mn-cs"/>
      </a:defRPr>
    </a:lvl3pPr>
    <a:lvl4pPr marL="1871000" algn="l" defTabSz="1247333" rtl="0" eaLnBrk="1" latinLnBrk="0" hangingPunct="1">
      <a:defRPr sz="1600" kern="1200">
        <a:solidFill>
          <a:schemeClr val="tx1"/>
        </a:solidFill>
        <a:latin typeface="+mn-lt"/>
        <a:ea typeface="+mn-ea"/>
        <a:cs typeface="+mn-cs"/>
      </a:defRPr>
    </a:lvl4pPr>
    <a:lvl5pPr marL="2494666" algn="l" defTabSz="1247333" rtl="0" eaLnBrk="1" latinLnBrk="0" hangingPunct="1">
      <a:defRPr sz="1600" kern="1200">
        <a:solidFill>
          <a:schemeClr val="tx1"/>
        </a:solidFill>
        <a:latin typeface="+mn-lt"/>
        <a:ea typeface="+mn-ea"/>
        <a:cs typeface="+mn-cs"/>
      </a:defRPr>
    </a:lvl5pPr>
    <a:lvl6pPr marL="3118333" algn="l" defTabSz="1247333" rtl="0" eaLnBrk="1" latinLnBrk="0" hangingPunct="1">
      <a:defRPr sz="1600" kern="1200">
        <a:solidFill>
          <a:schemeClr val="tx1"/>
        </a:solidFill>
        <a:latin typeface="+mn-lt"/>
        <a:ea typeface="+mn-ea"/>
        <a:cs typeface="+mn-cs"/>
      </a:defRPr>
    </a:lvl6pPr>
    <a:lvl7pPr marL="3741999" algn="l" defTabSz="1247333" rtl="0" eaLnBrk="1" latinLnBrk="0" hangingPunct="1">
      <a:defRPr sz="1600" kern="1200">
        <a:solidFill>
          <a:schemeClr val="tx1"/>
        </a:solidFill>
        <a:latin typeface="+mn-lt"/>
        <a:ea typeface="+mn-ea"/>
        <a:cs typeface="+mn-cs"/>
      </a:defRPr>
    </a:lvl7pPr>
    <a:lvl8pPr marL="4365666" algn="l" defTabSz="1247333" rtl="0" eaLnBrk="1" latinLnBrk="0" hangingPunct="1">
      <a:defRPr sz="1600" kern="1200">
        <a:solidFill>
          <a:schemeClr val="tx1"/>
        </a:solidFill>
        <a:latin typeface="+mn-lt"/>
        <a:ea typeface="+mn-ea"/>
        <a:cs typeface="+mn-cs"/>
      </a:defRPr>
    </a:lvl8pPr>
    <a:lvl9pPr marL="4989332" algn="l" defTabSz="1247333"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1236663" y="1143000"/>
            <a:ext cx="4384675" cy="3086100"/>
          </a:xfrm>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2B86EE9E-3817-4644-8752-DBAA6FA3C802}" type="slidenum">
              <a:rPr lang="ru-RU" smtClean="0"/>
              <a:pPr/>
              <a:t>1</a:t>
            </a:fld>
            <a:endParaRPr lang="ru-RU"/>
          </a:p>
        </p:txBody>
      </p:sp>
    </p:spTree>
    <p:extLst>
      <p:ext uri="{BB962C8B-B14F-4D97-AF65-F5344CB8AC3E}">
        <p14:creationId xmlns:p14="http://schemas.microsoft.com/office/powerpoint/2010/main" val="23977671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6400801" y="5894744"/>
            <a:ext cx="38404800" cy="12539874"/>
          </a:xfrm>
        </p:spPr>
        <p:txBody>
          <a:bodyPr anchor="b"/>
          <a:lstStyle>
            <a:lvl1pPr algn="ctr">
              <a:defRPr sz="24700"/>
            </a:lvl1pPr>
          </a:lstStyle>
          <a:p>
            <a:r>
              <a:rPr lang="ru-RU" smtClean="0"/>
              <a:t>Образец заголовка</a:t>
            </a:r>
            <a:endParaRPr lang="en-US" dirty="0"/>
          </a:p>
        </p:txBody>
      </p:sp>
      <p:sp>
        <p:nvSpPr>
          <p:cNvPr id="3" name="Subtitle 2"/>
          <p:cNvSpPr>
            <a:spLocks noGrp="1"/>
          </p:cNvSpPr>
          <p:nvPr>
            <p:ph type="subTitle" idx="1"/>
          </p:nvPr>
        </p:nvSpPr>
        <p:spPr>
          <a:xfrm>
            <a:off x="6400801" y="18918204"/>
            <a:ext cx="38404800" cy="8696200"/>
          </a:xfrm>
        </p:spPr>
        <p:txBody>
          <a:bodyPr/>
          <a:lstStyle>
            <a:lvl1pPr marL="0" indent="0" algn="ctr">
              <a:buNone/>
              <a:defRPr sz="9900"/>
            </a:lvl1pPr>
            <a:lvl2pPr marL="1878359" indent="0" algn="ctr">
              <a:buNone/>
              <a:defRPr sz="8200"/>
            </a:lvl2pPr>
            <a:lvl3pPr marL="3756718" indent="0" algn="ctr">
              <a:buNone/>
              <a:defRPr sz="7400"/>
            </a:lvl3pPr>
            <a:lvl4pPr marL="5635077" indent="0" algn="ctr">
              <a:buNone/>
              <a:defRPr sz="6600"/>
            </a:lvl4pPr>
            <a:lvl5pPr marL="7513436" indent="0" algn="ctr">
              <a:buNone/>
              <a:defRPr sz="6600"/>
            </a:lvl5pPr>
            <a:lvl6pPr marL="9391794" indent="0" algn="ctr">
              <a:buNone/>
              <a:defRPr sz="6600"/>
            </a:lvl6pPr>
            <a:lvl7pPr marL="11270153" indent="0" algn="ctr">
              <a:buNone/>
              <a:defRPr sz="6600"/>
            </a:lvl7pPr>
            <a:lvl8pPr marL="13148512" indent="0" algn="ctr">
              <a:buNone/>
              <a:defRPr sz="6600"/>
            </a:lvl8pPr>
            <a:lvl9pPr marL="15026871" indent="0" algn="ctr">
              <a:buNone/>
              <a:defRPr sz="6600"/>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30.10.2021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2018547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30.10.2021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5871970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6644580" y="1917668"/>
            <a:ext cx="11041380" cy="30524258"/>
          </a:xfrm>
        </p:spPr>
        <p:txBody>
          <a:bodyPr vert="eaVert"/>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3520443" y="1917668"/>
            <a:ext cx="32484061" cy="3052425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30.10.2021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7294976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30.10.2021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8135520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3493774" y="8979693"/>
            <a:ext cx="44165519" cy="14982813"/>
          </a:xfrm>
        </p:spPr>
        <p:txBody>
          <a:bodyPr anchor="b"/>
          <a:lstStyle>
            <a:lvl1pPr>
              <a:defRPr sz="24700"/>
            </a:lvl1pPr>
          </a:lstStyle>
          <a:p>
            <a:r>
              <a:rPr lang="ru-RU" smtClean="0"/>
              <a:t>Образец заголовка</a:t>
            </a:r>
            <a:endParaRPr lang="en-US" dirty="0"/>
          </a:p>
        </p:txBody>
      </p:sp>
      <p:sp>
        <p:nvSpPr>
          <p:cNvPr id="3" name="Text Placeholder 2"/>
          <p:cNvSpPr>
            <a:spLocks noGrp="1"/>
          </p:cNvSpPr>
          <p:nvPr>
            <p:ph type="body" idx="1"/>
          </p:nvPr>
        </p:nvSpPr>
        <p:spPr>
          <a:xfrm>
            <a:off x="3493774" y="24104247"/>
            <a:ext cx="44165519" cy="7879108"/>
          </a:xfrm>
        </p:spPr>
        <p:txBody>
          <a:bodyPr/>
          <a:lstStyle>
            <a:lvl1pPr marL="0" indent="0">
              <a:buNone/>
              <a:defRPr sz="9900">
                <a:solidFill>
                  <a:schemeClr val="tx1">
                    <a:tint val="75000"/>
                  </a:schemeClr>
                </a:solidFill>
              </a:defRPr>
            </a:lvl1pPr>
            <a:lvl2pPr marL="1878359" indent="0">
              <a:buNone/>
              <a:defRPr sz="8200">
                <a:solidFill>
                  <a:schemeClr val="tx1">
                    <a:tint val="75000"/>
                  </a:schemeClr>
                </a:solidFill>
              </a:defRPr>
            </a:lvl2pPr>
            <a:lvl3pPr marL="3756718" indent="0">
              <a:buNone/>
              <a:defRPr sz="7400">
                <a:solidFill>
                  <a:schemeClr val="tx1">
                    <a:tint val="75000"/>
                  </a:schemeClr>
                </a:solidFill>
              </a:defRPr>
            </a:lvl3pPr>
            <a:lvl4pPr marL="5635077" indent="0">
              <a:buNone/>
              <a:defRPr sz="6600">
                <a:solidFill>
                  <a:schemeClr val="tx1">
                    <a:tint val="75000"/>
                  </a:schemeClr>
                </a:solidFill>
              </a:defRPr>
            </a:lvl4pPr>
            <a:lvl5pPr marL="7513436" indent="0">
              <a:buNone/>
              <a:defRPr sz="6600">
                <a:solidFill>
                  <a:schemeClr val="tx1">
                    <a:tint val="75000"/>
                  </a:schemeClr>
                </a:solidFill>
              </a:defRPr>
            </a:lvl5pPr>
            <a:lvl6pPr marL="9391794" indent="0">
              <a:buNone/>
              <a:defRPr sz="6600">
                <a:solidFill>
                  <a:schemeClr val="tx1">
                    <a:tint val="75000"/>
                  </a:schemeClr>
                </a:solidFill>
              </a:defRPr>
            </a:lvl6pPr>
            <a:lvl7pPr marL="11270153" indent="0">
              <a:buNone/>
              <a:defRPr sz="6600">
                <a:solidFill>
                  <a:schemeClr val="tx1">
                    <a:tint val="75000"/>
                  </a:schemeClr>
                </a:solidFill>
              </a:defRPr>
            </a:lvl7pPr>
            <a:lvl8pPr marL="13148512" indent="0">
              <a:buNone/>
              <a:defRPr sz="6600">
                <a:solidFill>
                  <a:schemeClr val="tx1">
                    <a:tint val="75000"/>
                  </a:schemeClr>
                </a:solidFill>
              </a:defRPr>
            </a:lvl8pPr>
            <a:lvl9pPr marL="15026871" indent="0">
              <a:buNone/>
              <a:defRPr sz="66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85A5DE44-605B-4D3B-B2B7-94543DF81A36}" type="datetimeFigureOut">
              <a:rPr lang="ru-RU" smtClean="0"/>
              <a:pPr/>
              <a:t>30.10.2021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817244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3520442" y="9588334"/>
            <a:ext cx="21762720" cy="2285359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25923241" y="9588334"/>
            <a:ext cx="21762720" cy="2285359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85A5DE44-605B-4D3B-B2B7-94543DF81A36}" type="datetimeFigureOut">
              <a:rPr lang="ru-RU" smtClean="0"/>
              <a:pPr/>
              <a:t>30.10.2021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6354675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3527113" y="1917674"/>
            <a:ext cx="44165519" cy="6961967"/>
          </a:xfrm>
        </p:spPr>
        <p:txBody>
          <a:bodyPr/>
          <a:lstStyle/>
          <a:p>
            <a:r>
              <a:rPr lang="ru-RU" smtClean="0"/>
              <a:t>Образец заголовка</a:t>
            </a:r>
            <a:endParaRPr lang="en-US" dirty="0"/>
          </a:p>
        </p:txBody>
      </p:sp>
      <p:sp>
        <p:nvSpPr>
          <p:cNvPr id="3" name="Text Placeholder 2"/>
          <p:cNvSpPr>
            <a:spLocks noGrp="1"/>
          </p:cNvSpPr>
          <p:nvPr>
            <p:ph type="body" idx="1"/>
          </p:nvPr>
        </p:nvSpPr>
        <p:spPr>
          <a:xfrm>
            <a:off x="3527112" y="8829610"/>
            <a:ext cx="21662706" cy="4327254"/>
          </a:xfrm>
        </p:spPr>
        <p:txBody>
          <a:bodyPr anchor="b"/>
          <a:lstStyle>
            <a:lvl1pPr marL="0" indent="0">
              <a:buNone/>
              <a:defRPr sz="9900" b="1"/>
            </a:lvl1pPr>
            <a:lvl2pPr marL="1878359" indent="0">
              <a:buNone/>
              <a:defRPr sz="8200" b="1"/>
            </a:lvl2pPr>
            <a:lvl3pPr marL="3756718" indent="0">
              <a:buNone/>
              <a:defRPr sz="7400" b="1"/>
            </a:lvl3pPr>
            <a:lvl4pPr marL="5635077" indent="0">
              <a:buNone/>
              <a:defRPr sz="6600" b="1"/>
            </a:lvl4pPr>
            <a:lvl5pPr marL="7513436" indent="0">
              <a:buNone/>
              <a:defRPr sz="6600" b="1"/>
            </a:lvl5pPr>
            <a:lvl6pPr marL="9391794" indent="0">
              <a:buNone/>
              <a:defRPr sz="6600" b="1"/>
            </a:lvl6pPr>
            <a:lvl7pPr marL="11270153" indent="0">
              <a:buNone/>
              <a:defRPr sz="6600" b="1"/>
            </a:lvl7pPr>
            <a:lvl8pPr marL="13148512" indent="0">
              <a:buNone/>
              <a:defRPr sz="6600" b="1"/>
            </a:lvl8pPr>
            <a:lvl9pPr marL="15026871" indent="0">
              <a:buNone/>
              <a:defRPr sz="6600" b="1"/>
            </a:lvl9pPr>
          </a:lstStyle>
          <a:p>
            <a:pPr lvl="0"/>
            <a:r>
              <a:rPr lang="ru-RU" smtClean="0"/>
              <a:t>Образец текста</a:t>
            </a:r>
          </a:p>
        </p:txBody>
      </p:sp>
      <p:sp>
        <p:nvSpPr>
          <p:cNvPr id="4" name="Content Placeholder 3"/>
          <p:cNvSpPr>
            <a:spLocks noGrp="1"/>
          </p:cNvSpPr>
          <p:nvPr>
            <p:ph sz="half" idx="2"/>
          </p:nvPr>
        </p:nvSpPr>
        <p:spPr>
          <a:xfrm>
            <a:off x="3527112" y="13156863"/>
            <a:ext cx="21662706" cy="19351764"/>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25923240" y="8829610"/>
            <a:ext cx="21769390" cy="4327254"/>
          </a:xfrm>
        </p:spPr>
        <p:txBody>
          <a:bodyPr anchor="b"/>
          <a:lstStyle>
            <a:lvl1pPr marL="0" indent="0">
              <a:buNone/>
              <a:defRPr sz="9900" b="1"/>
            </a:lvl1pPr>
            <a:lvl2pPr marL="1878359" indent="0">
              <a:buNone/>
              <a:defRPr sz="8200" b="1"/>
            </a:lvl2pPr>
            <a:lvl3pPr marL="3756718" indent="0">
              <a:buNone/>
              <a:defRPr sz="7400" b="1"/>
            </a:lvl3pPr>
            <a:lvl4pPr marL="5635077" indent="0">
              <a:buNone/>
              <a:defRPr sz="6600" b="1"/>
            </a:lvl4pPr>
            <a:lvl5pPr marL="7513436" indent="0">
              <a:buNone/>
              <a:defRPr sz="6600" b="1"/>
            </a:lvl5pPr>
            <a:lvl6pPr marL="9391794" indent="0">
              <a:buNone/>
              <a:defRPr sz="6600" b="1"/>
            </a:lvl6pPr>
            <a:lvl7pPr marL="11270153" indent="0">
              <a:buNone/>
              <a:defRPr sz="6600" b="1"/>
            </a:lvl7pPr>
            <a:lvl8pPr marL="13148512" indent="0">
              <a:buNone/>
              <a:defRPr sz="6600" b="1"/>
            </a:lvl8pPr>
            <a:lvl9pPr marL="15026871" indent="0">
              <a:buNone/>
              <a:defRPr sz="6600" b="1"/>
            </a:lvl9pPr>
          </a:lstStyle>
          <a:p>
            <a:pPr lvl="0"/>
            <a:r>
              <a:rPr lang="ru-RU" smtClean="0"/>
              <a:t>Образец текста</a:t>
            </a:r>
          </a:p>
        </p:txBody>
      </p:sp>
      <p:sp>
        <p:nvSpPr>
          <p:cNvPr id="6" name="Content Placeholder 5"/>
          <p:cNvSpPr>
            <a:spLocks noGrp="1"/>
          </p:cNvSpPr>
          <p:nvPr>
            <p:ph sz="quarter" idx="4"/>
          </p:nvPr>
        </p:nvSpPr>
        <p:spPr>
          <a:xfrm>
            <a:off x="25923240" y="13156863"/>
            <a:ext cx="21769390" cy="19351764"/>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85A5DE44-605B-4D3B-B2B7-94543DF81A36}" type="datetimeFigureOut">
              <a:rPr lang="ru-RU" smtClean="0"/>
              <a:pPr/>
              <a:t>30.10.2021</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39955636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85A5DE44-605B-4D3B-B2B7-94543DF81A36}" type="datetimeFigureOut">
              <a:rPr lang="ru-RU" smtClean="0"/>
              <a:pPr/>
              <a:t>30.10.2021</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8274863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A5DE44-605B-4D3B-B2B7-94543DF81A36}" type="datetimeFigureOut">
              <a:rPr lang="ru-RU" smtClean="0"/>
              <a:pPr/>
              <a:t>30.10.2021</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291083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3527116" y="2401252"/>
            <a:ext cx="16515395" cy="8404384"/>
          </a:xfrm>
        </p:spPr>
        <p:txBody>
          <a:bodyPr anchor="b"/>
          <a:lstStyle>
            <a:lvl1pPr>
              <a:defRPr sz="13100"/>
            </a:lvl1pPr>
          </a:lstStyle>
          <a:p>
            <a:r>
              <a:rPr lang="ru-RU" smtClean="0"/>
              <a:t>Образец заголовка</a:t>
            </a:r>
            <a:endParaRPr lang="en-US" dirty="0"/>
          </a:p>
        </p:txBody>
      </p:sp>
      <p:sp>
        <p:nvSpPr>
          <p:cNvPr id="3" name="Content Placeholder 2"/>
          <p:cNvSpPr>
            <a:spLocks noGrp="1"/>
          </p:cNvSpPr>
          <p:nvPr>
            <p:ph idx="1"/>
          </p:nvPr>
        </p:nvSpPr>
        <p:spPr>
          <a:xfrm>
            <a:off x="21769390" y="5186042"/>
            <a:ext cx="25923240" cy="25596684"/>
          </a:xfrm>
        </p:spPr>
        <p:txBody>
          <a:bodyPr/>
          <a:lstStyle>
            <a:lvl1pPr>
              <a:defRPr sz="13100"/>
            </a:lvl1pPr>
            <a:lvl2pPr>
              <a:defRPr sz="11500"/>
            </a:lvl2pPr>
            <a:lvl3pPr>
              <a:defRPr sz="9900"/>
            </a:lvl3pPr>
            <a:lvl4pPr>
              <a:defRPr sz="8200"/>
            </a:lvl4pPr>
            <a:lvl5pPr>
              <a:defRPr sz="8200"/>
            </a:lvl5pPr>
            <a:lvl6pPr>
              <a:defRPr sz="8200"/>
            </a:lvl6pPr>
            <a:lvl7pPr>
              <a:defRPr sz="8200"/>
            </a:lvl7pPr>
            <a:lvl8pPr>
              <a:defRPr sz="8200"/>
            </a:lvl8pPr>
            <a:lvl9pPr>
              <a:defRPr sz="82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3527116" y="10805639"/>
            <a:ext cx="16515395" cy="20018778"/>
          </a:xfrm>
        </p:spPr>
        <p:txBody>
          <a:bodyPr/>
          <a:lstStyle>
            <a:lvl1pPr marL="0" indent="0">
              <a:buNone/>
              <a:defRPr sz="6600"/>
            </a:lvl1pPr>
            <a:lvl2pPr marL="1878359" indent="0">
              <a:buNone/>
              <a:defRPr sz="5800"/>
            </a:lvl2pPr>
            <a:lvl3pPr marL="3756718" indent="0">
              <a:buNone/>
              <a:defRPr sz="4900"/>
            </a:lvl3pPr>
            <a:lvl4pPr marL="5635077" indent="0">
              <a:buNone/>
              <a:defRPr sz="4100"/>
            </a:lvl4pPr>
            <a:lvl5pPr marL="7513436" indent="0">
              <a:buNone/>
              <a:defRPr sz="4100"/>
            </a:lvl5pPr>
            <a:lvl6pPr marL="9391794" indent="0">
              <a:buNone/>
              <a:defRPr sz="4100"/>
            </a:lvl6pPr>
            <a:lvl7pPr marL="11270153" indent="0">
              <a:buNone/>
              <a:defRPr sz="4100"/>
            </a:lvl7pPr>
            <a:lvl8pPr marL="13148512" indent="0">
              <a:buNone/>
              <a:defRPr sz="4100"/>
            </a:lvl8pPr>
            <a:lvl9pPr marL="15026871" indent="0">
              <a:buNone/>
              <a:defRPr sz="4100"/>
            </a:lvl9pPr>
          </a:lstStyle>
          <a:p>
            <a:pPr lvl="0"/>
            <a:r>
              <a:rPr lang="ru-RU" smtClean="0"/>
              <a:t>Образец текста</a:t>
            </a:r>
          </a:p>
        </p:txBody>
      </p:sp>
      <p:sp>
        <p:nvSpPr>
          <p:cNvPr id="5" name="Date Placeholder 4"/>
          <p:cNvSpPr>
            <a:spLocks noGrp="1"/>
          </p:cNvSpPr>
          <p:nvPr>
            <p:ph type="dt" sz="half" idx="10"/>
          </p:nvPr>
        </p:nvSpPr>
        <p:spPr/>
        <p:txBody>
          <a:bodyPr/>
          <a:lstStyle/>
          <a:p>
            <a:fld id="{85A5DE44-605B-4D3B-B2B7-94543DF81A36}" type="datetimeFigureOut">
              <a:rPr lang="ru-RU" smtClean="0"/>
              <a:pPr/>
              <a:t>30.10.2021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33694521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3527116" y="2401252"/>
            <a:ext cx="16515395" cy="8404384"/>
          </a:xfrm>
        </p:spPr>
        <p:txBody>
          <a:bodyPr anchor="b"/>
          <a:lstStyle>
            <a:lvl1pPr>
              <a:defRPr sz="1310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21769390" y="5186042"/>
            <a:ext cx="25923240" cy="25596684"/>
          </a:xfrm>
        </p:spPr>
        <p:txBody>
          <a:bodyPr anchor="t"/>
          <a:lstStyle>
            <a:lvl1pPr marL="0" indent="0">
              <a:buNone/>
              <a:defRPr sz="13100"/>
            </a:lvl1pPr>
            <a:lvl2pPr marL="1878359" indent="0">
              <a:buNone/>
              <a:defRPr sz="11500"/>
            </a:lvl2pPr>
            <a:lvl3pPr marL="3756718" indent="0">
              <a:buNone/>
              <a:defRPr sz="9900"/>
            </a:lvl3pPr>
            <a:lvl4pPr marL="5635077" indent="0">
              <a:buNone/>
              <a:defRPr sz="8200"/>
            </a:lvl4pPr>
            <a:lvl5pPr marL="7513436" indent="0">
              <a:buNone/>
              <a:defRPr sz="8200"/>
            </a:lvl5pPr>
            <a:lvl6pPr marL="9391794" indent="0">
              <a:buNone/>
              <a:defRPr sz="8200"/>
            </a:lvl6pPr>
            <a:lvl7pPr marL="11270153" indent="0">
              <a:buNone/>
              <a:defRPr sz="8200"/>
            </a:lvl7pPr>
            <a:lvl8pPr marL="13148512" indent="0">
              <a:buNone/>
              <a:defRPr sz="8200"/>
            </a:lvl8pPr>
            <a:lvl9pPr marL="15026871" indent="0">
              <a:buNone/>
              <a:defRPr sz="8200"/>
            </a:lvl9pPr>
          </a:lstStyle>
          <a:p>
            <a:r>
              <a:rPr lang="ru-RU" smtClean="0"/>
              <a:t>Вставка рисунка</a:t>
            </a:r>
            <a:endParaRPr lang="en-US" dirty="0"/>
          </a:p>
        </p:txBody>
      </p:sp>
      <p:sp>
        <p:nvSpPr>
          <p:cNvPr id="4" name="Text Placeholder 3"/>
          <p:cNvSpPr>
            <a:spLocks noGrp="1"/>
          </p:cNvSpPr>
          <p:nvPr>
            <p:ph type="body" sz="half" idx="2"/>
          </p:nvPr>
        </p:nvSpPr>
        <p:spPr>
          <a:xfrm>
            <a:off x="3527116" y="10805639"/>
            <a:ext cx="16515395" cy="20018778"/>
          </a:xfrm>
        </p:spPr>
        <p:txBody>
          <a:bodyPr/>
          <a:lstStyle>
            <a:lvl1pPr marL="0" indent="0">
              <a:buNone/>
              <a:defRPr sz="6600"/>
            </a:lvl1pPr>
            <a:lvl2pPr marL="1878359" indent="0">
              <a:buNone/>
              <a:defRPr sz="5800"/>
            </a:lvl2pPr>
            <a:lvl3pPr marL="3756718" indent="0">
              <a:buNone/>
              <a:defRPr sz="4900"/>
            </a:lvl3pPr>
            <a:lvl4pPr marL="5635077" indent="0">
              <a:buNone/>
              <a:defRPr sz="4100"/>
            </a:lvl4pPr>
            <a:lvl5pPr marL="7513436" indent="0">
              <a:buNone/>
              <a:defRPr sz="4100"/>
            </a:lvl5pPr>
            <a:lvl6pPr marL="9391794" indent="0">
              <a:buNone/>
              <a:defRPr sz="4100"/>
            </a:lvl6pPr>
            <a:lvl7pPr marL="11270153" indent="0">
              <a:buNone/>
              <a:defRPr sz="4100"/>
            </a:lvl7pPr>
            <a:lvl8pPr marL="13148512" indent="0">
              <a:buNone/>
              <a:defRPr sz="4100"/>
            </a:lvl8pPr>
            <a:lvl9pPr marL="15026871" indent="0">
              <a:buNone/>
              <a:defRPr sz="4100"/>
            </a:lvl9pPr>
          </a:lstStyle>
          <a:p>
            <a:pPr lvl="0"/>
            <a:r>
              <a:rPr lang="ru-RU" smtClean="0"/>
              <a:t>Образец текста</a:t>
            </a:r>
          </a:p>
        </p:txBody>
      </p:sp>
      <p:sp>
        <p:nvSpPr>
          <p:cNvPr id="5" name="Date Placeholder 4"/>
          <p:cNvSpPr>
            <a:spLocks noGrp="1"/>
          </p:cNvSpPr>
          <p:nvPr>
            <p:ph type="dt" sz="half" idx="10"/>
          </p:nvPr>
        </p:nvSpPr>
        <p:spPr/>
        <p:txBody>
          <a:bodyPr/>
          <a:lstStyle/>
          <a:p>
            <a:fld id="{85A5DE44-605B-4D3B-B2B7-94543DF81A36}" type="datetimeFigureOut">
              <a:rPr lang="ru-RU" smtClean="0"/>
              <a:pPr/>
              <a:t>30.10.2021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7420752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520444" y="1917674"/>
            <a:ext cx="44165519" cy="6961967"/>
          </a:xfrm>
          <a:prstGeom prst="rect">
            <a:avLst/>
          </a:prstGeom>
        </p:spPr>
        <p:txBody>
          <a:bodyPr vert="horz" lIns="124733" tIns="62367" rIns="124733" bIns="62367" rtlCol="0" anchor="ctr">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3520444" y="9588334"/>
            <a:ext cx="44165519" cy="22853590"/>
          </a:xfrm>
          <a:prstGeom prst="rect">
            <a:avLst/>
          </a:prstGeom>
        </p:spPr>
        <p:txBody>
          <a:bodyPr vert="horz" lIns="124733" tIns="62367" rIns="124733" bIns="62367"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3520442" y="33384083"/>
            <a:ext cx="11521440" cy="1917666"/>
          </a:xfrm>
          <a:prstGeom prst="rect">
            <a:avLst/>
          </a:prstGeom>
        </p:spPr>
        <p:txBody>
          <a:bodyPr vert="horz" lIns="124733" tIns="62367" rIns="124733" bIns="62367" rtlCol="0" anchor="ctr"/>
          <a:lstStyle>
            <a:lvl1pPr algn="l">
              <a:defRPr sz="4900">
                <a:solidFill>
                  <a:schemeClr val="tx1">
                    <a:tint val="75000"/>
                  </a:schemeClr>
                </a:solidFill>
              </a:defRPr>
            </a:lvl1pPr>
          </a:lstStyle>
          <a:p>
            <a:fld id="{85A5DE44-605B-4D3B-B2B7-94543DF81A36}" type="datetimeFigureOut">
              <a:rPr lang="ru-RU" smtClean="0"/>
              <a:pPr/>
              <a:t>30.10.2021</a:t>
            </a:fld>
            <a:endParaRPr lang="ru-RU"/>
          </a:p>
        </p:txBody>
      </p:sp>
      <p:sp>
        <p:nvSpPr>
          <p:cNvPr id="5" name="Footer Placeholder 4"/>
          <p:cNvSpPr>
            <a:spLocks noGrp="1"/>
          </p:cNvSpPr>
          <p:nvPr>
            <p:ph type="ftr" sz="quarter" idx="3"/>
          </p:nvPr>
        </p:nvSpPr>
        <p:spPr>
          <a:xfrm>
            <a:off x="16962125" y="33384083"/>
            <a:ext cx="17282159" cy="1917666"/>
          </a:xfrm>
          <a:prstGeom prst="rect">
            <a:avLst/>
          </a:prstGeom>
        </p:spPr>
        <p:txBody>
          <a:bodyPr vert="horz" lIns="124733" tIns="62367" rIns="124733" bIns="62367" rtlCol="0" anchor="ctr"/>
          <a:lstStyle>
            <a:lvl1pPr algn="ctr">
              <a:defRPr sz="490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36164520" y="33384083"/>
            <a:ext cx="11521440" cy="1917666"/>
          </a:xfrm>
          <a:prstGeom prst="rect">
            <a:avLst/>
          </a:prstGeom>
        </p:spPr>
        <p:txBody>
          <a:bodyPr vert="horz" lIns="124733" tIns="62367" rIns="124733" bIns="62367" rtlCol="0" anchor="ctr"/>
          <a:lstStyle>
            <a:lvl1pPr algn="r">
              <a:defRPr sz="4900">
                <a:solidFill>
                  <a:schemeClr val="tx1">
                    <a:tint val="75000"/>
                  </a:schemeClr>
                </a:solidFill>
              </a:defRPr>
            </a:lvl1pPr>
          </a:lstStyle>
          <a:p>
            <a:fld id="{84F3E878-C7D4-455C-B7B2-78E3A4BD70DA}" type="slidenum">
              <a:rPr lang="ru-RU" smtClean="0"/>
              <a:pPr/>
              <a:t>‹#›</a:t>
            </a:fld>
            <a:endParaRPr lang="ru-RU"/>
          </a:p>
        </p:txBody>
      </p:sp>
    </p:spTree>
    <p:extLst>
      <p:ext uri="{BB962C8B-B14F-4D97-AF65-F5344CB8AC3E}">
        <p14:creationId xmlns:p14="http://schemas.microsoft.com/office/powerpoint/2010/main" val="1744105568"/>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3756718" rtl="0" eaLnBrk="1" latinLnBrk="0" hangingPunct="1">
        <a:lnSpc>
          <a:spcPct val="90000"/>
        </a:lnSpc>
        <a:spcBef>
          <a:spcPct val="0"/>
        </a:spcBef>
        <a:buNone/>
        <a:defRPr sz="18100" kern="1200">
          <a:solidFill>
            <a:schemeClr val="tx1"/>
          </a:solidFill>
          <a:latin typeface="+mj-lt"/>
          <a:ea typeface="+mj-ea"/>
          <a:cs typeface="+mj-cs"/>
        </a:defRPr>
      </a:lvl1pPr>
    </p:titleStyle>
    <p:bodyStyle>
      <a:lvl1pPr marL="939179" indent="-939179" algn="l" defTabSz="3756718" rtl="0" eaLnBrk="1" latinLnBrk="0" hangingPunct="1">
        <a:lnSpc>
          <a:spcPct val="90000"/>
        </a:lnSpc>
        <a:spcBef>
          <a:spcPts val="4109"/>
        </a:spcBef>
        <a:buFont typeface="Arial" panose="020B0604020202020204" pitchFamily="34" charset="0"/>
        <a:buChar char="•"/>
        <a:defRPr sz="11500" kern="1200">
          <a:solidFill>
            <a:schemeClr val="tx1"/>
          </a:solidFill>
          <a:latin typeface="+mn-lt"/>
          <a:ea typeface="+mn-ea"/>
          <a:cs typeface="+mn-cs"/>
        </a:defRPr>
      </a:lvl1pPr>
      <a:lvl2pPr marL="2817538" indent="-939179" algn="l" defTabSz="3756718" rtl="0" eaLnBrk="1" latinLnBrk="0" hangingPunct="1">
        <a:lnSpc>
          <a:spcPct val="90000"/>
        </a:lnSpc>
        <a:spcBef>
          <a:spcPts val="2054"/>
        </a:spcBef>
        <a:buFont typeface="Arial" panose="020B0604020202020204" pitchFamily="34" charset="0"/>
        <a:buChar char="•"/>
        <a:defRPr sz="9900" kern="1200">
          <a:solidFill>
            <a:schemeClr val="tx1"/>
          </a:solidFill>
          <a:latin typeface="+mn-lt"/>
          <a:ea typeface="+mn-ea"/>
          <a:cs typeface="+mn-cs"/>
        </a:defRPr>
      </a:lvl2pPr>
      <a:lvl3pPr marL="4695897" indent="-939179" algn="l" defTabSz="3756718" rtl="0" eaLnBrk="1" latinLnBrk="0" hangingPunct="1">
        <a:lnSpc>
          <a:spcPct val="90000"/>
        </a:lnSpc>
        <a:spcBef>
          <a:spcPts val="2054"/>
        </a:spcBef>
        <a:buFont typeface="Arial" panose="020B0604020202020204" pitchFamily="34" charset="0"/>
        <a:buChar char="•"/>
        <a:defRPr sz="8200" kern="1200">
          <a:solidFill>
            <a:schemeClr val="tx1"/>
          </a:solidFill>
          <a:latin typeface="+mn-lt"/>
          <a:ea typeface="+mn-ea"/>
          <a:cs typeface="+mn-cs"/>
        </a:defRPr>
      </a:lvl3pPr>
      <a:lvl4pPr marL="6574255"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4pPr>
      <a:lvl5pPr marL="8452614"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5pPr>
      <a:lvl6pPr marL="10330973"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6pPr>
      <a:lvl7pPr marL="12209332"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7pPr>
      <a:lvl8pPr marL="14087691"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8pPr>
      <a:lvl9pPr marL="15966050"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9pPr>
    </p:bodyStyle>
    <p:otherStyle>
      <a:defPPr>
        <a:defRPr lang="en-US"/>
      </a:defPPr>
      <a:lvl1pPr marL="0" algn="l" defTabSz="3756718" rtl="0" eaLnBrk="1" latinLnBrk="0" hangingPunct="1">
        <a:defRPr sz="7400" kern="1200">
          <a:solidFill>
            <a:schemeClr val="tx1"/>
          </a:solidFill>
          <a:latin typeface="+mn-lt"/>
          <a:ea typeface="+mn-ea"/>
          <a:cs typeface="+mn-cs"/>
        </a:defRPr>
      </a:lvl1pPr>
      <a:lvl2pPr marL="1878359" algn="l" defTabSz="3756718" rtl="0" eaLnBrk="1" latinLnBrk="0" hangingPunct="1">
        <a:defRPr sz="7400" kern="1200">
          <a:solidFill>
            <a:schemeClr val="tx1"/>
          </a:solidFill>
          <a:latin typeface="+mn-lt"/>
          <a:ea typeface="+mn-ea"/>
          <a:cs typeface="+mn-cs"/>
        </a:defRPr>
      </a:lvl2pPr>
      <a:lvl3pPr marL="3756718" algn="l" defTabSz="3756718" rtl="0" eaLnBrk="1" latinLnBrk="0" hangingPunct="1">
        <a:defRPr sz="7400" kern="1200">
          <a:solidFill>
            <a:schemeClr val="tx1"/>
          </a:solidFill>
          <a:latin typeface="+mn-lt"/>
          <a:ea typeface="+mn-ea"/>
          <a:cs typeface="+mn-cs"/>
        </a:defRPr>
      </a:lvl3pPr>
      <a:lvl4pPr marL="5635077" algn="l" defTabSz="3756718" rtl="0" eaLnBrk="1" latinLnBrk="0" hangingPunct="1">
        <a:defRPr sz="7400" kern="1200">
          <a:solidFill>
            <a:schemeClr val="tx1"/>
          </a:solidFill>
          <a:latin typeface="+mn-lt"/>
          <a:ea typeface="+mn-ea"/>
          <a:cs typeface="+mn-cs"/>
        </a:defRPr>
      </a:lvl4pPr>
      <a:lvl5pPr marL="7513436" algn="l" defTabSz="3756718" rtl="0" eaLnBrk="1" latinLnBrk="0" hangingPunct="1">
        <a:defRPr sz="7400" kern="1200">
          <a:solidFill>
            <a:schemeClr val="tx1"/>
          </a:solidFill>
          <a:latin typeface="+mn-lt"/>
          <a:ea typeface="+mn-ea"/>
          <a:cs typeface="+mn-cs"/>
        </a:defRPr>
      </a:lvl5pPr>
      <a:lvl6pPr marL="9391794" algn="l" defTabSz="3756718" rtl="0" eaLnBrk="1" latinLnBrk="0" hangingPunct="1">
        <a:defRPr sz="7400" kern="1200">
          <a:solidFill>
            <a:schemeClr val="tx1"/>
          </a:solidFill>
          <a:latin typeface="+mn-lt"/>
          <a:ea typeface="+mn-ea"/>
          <a:cs typeface="+mn-cs"/>
        </a:defRPr>
      </a:lvl6pPr>
      <a:lvl7pPr marL="11270153" algn="l" defTabSz="3756718" rtl="0" eaLnBrk="1" latinLnBrk="0" hangingPunct="1">
        <a:defRPr sz="7400" kern="1200">
          <a:solidFill>
            <a:schemeClr val="tx1"/>
          </a:solidFill>
          <a:latin typeface="+mn-lt"/>
          <a:ea typeface="+mn-ea"/>
          <a:cs typeface="+mn-cs"/>
        </a:defRPr>
      </a:lvl7pPr>
      <a:lvl8pPr marL="13148512" algn="l" defTabSz="3756718" rtl="0" eaLnBrk="1" latinLnBrk="0" hangingPunct="1">
        <a:defRPr sz="7400" kern="1200">
          <a:solidFill>
            <a:schemeClr val="tx1"/>
          </a:solidFill>
          <a:latin typeface="+mn-lt"/>
          <a:ea typeface="+mn-ea"/>
          <a:cs typeface="+mn-cs"/>
        </a:defRPr>
      </a:lvl8pPr>
      <a:lvl9pPr marL="15026871" algn="l" defTabSz="3756718" rtl="0" eaLnBrk="1" latinLnBrk="0" hangingPunct="1">
        <a:defRPr sz="7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 name="Прямоугольник 614"/>
          <p:cNvSpPr/>
          <p:nvPr/>
        </p:nvSpPr>
        <p:spPr>
          <a:xfrm>
            <a:off x="555905" y="229384"/>
            <a:ext cx="971265" cy="675564"/>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3600" b="1" dirty="0" smtClean="0"/>
              <a:t>326</a:t>
            </a:r>
            <a:endParaRPr lang="ru-RU" sz="3600" b="1" dirty="0"/>
          </a:p>
        </p:txBody>
      </p:sp>
      <p:sp>
        <p:nvSpPr>
          <p:cNvPr id="759" name="Прямоугольник 758"/>
          <p:cNvSpPr/>
          <p:nvPr/>
        </p:nvSpPr>
        <p:spPr>
          <a:xfrm>
            <a:off x="3471894" y="335718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Да здравствует Уникальная и Бессмертная Испания!</a:t>
            </a:r>
          </a:p>
        </p:txBody>
      </p:sp>
      <p:sp>
        <p:nvSpPr>
          <p:cNvPr id="714" name="Прямоугольник 713"/>
          <p:cNvSpPr/>
          <p:nvPr/>
        </p:nvSpPr>
        <p:spPr>
          <a:xfrm>
            <a:off x="3472771" y="4900238"/>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Конкиста во имя </a:t>
            </a:r>
            <a:r>
              <a:rPr lang="ru-RU" sz="700" dirty="0" err="1" smtClean="0"/>
              <a:t>Санхуро</a:t>
            </a:r>
            <a:r>
              <a:rPr lang="ru-RU" sz="700" dirty="0" smtClean="0"/>
              <a:t> </a:t>
            </a:r>
            <a:endParaRPr lang="ru-RU" sz="700" dirty="0"/>
          </a:p>
        </p:txBody>
      </p:sp>
      <p:sp>
        <p:nvSpPr>
          <p:cNvPr id="719" name="Прямоугольник 718"/>
          <p:cNvSpPr/>
          <p:nvPr/>
        </p:nvSpPr>
        <p:spPr>
          <a:xfrm>
            <a:off x="3471895" y="2582488"/>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Вторая </a:t>
            </a:r>
            <a:r>
              <a:rPr lang="ru-RU" sz="700" dirty="0" err="1"/>
              <a:t>Санхурада</a:t>
            </a:r>
            <a:endParaRPr lang="ru-RU" sz="700" dirty="0"/>
          </a:p>
        </p:txBody>
      </p:sp>
      <p:sp>
        <p:nvSpPr>
          <p:cNvPr id="777" name="Прямоугольник 776"/>
          <p:cNvSpPr/>
          <p:nvPr/>
        </p:nvSpPr>
        <p:spPr>
          <a:xfrm>
            <a:off x="5498918" y="297166"/>
            <a:ext cx="926325" cy="540000"/>
          </a:xfrm>
          <a:prstGeom prst="rect">
            <a:avLst/>
          </a:prstGeom>
          <a:solidFill>
            <a:schemeClr val="bg1"/>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НД «нехватка школ», в 1930 80000к детей не училось в школах</a:t>
            </a:r>
          </a:p>
        </p:txBody>
      </p:sp>
      <p:sp>
        <p:nvSpPr>
          <p:cNvPr id="18" name="Прямоугольник 17"/>
          <p:cNvSpPr/>
          <p:nvPr/>
        </p:nvSpPr>
        <p:spPr>
          <a:xfrm>
            <a:off x="1383839" y="3356364"/>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Создать объединённое </a:t>
            </a:r>
            <a:r>
              <a:rPr lang="ru-RU" sz="700" dirty="0" smtClean="0"/>
              <a:t>правительство</a:t>
            </a:r>
            <a:endParaRPr lang="ru-RU" sz="300" dirty="0"/>
          </a:p>
        </p:txBody>
      </p:sp>
      <p:sp>
        <p:nvSpPr>
          <p:cNvPr id="19" name="Прямоугольник 18"/>
          <p:cNvSpPr/>
          <p:nvPr/>
        </p:nvSpPr>
        <p:spPr>
          <a:xfrm>
            <a:off x="5644335" y="334448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Новый визит в Германию</a:t>
            </a:r>
            <a:endParaRPr lang="ru-RU" sz="700" dirty="0"/>
          </a:p>
        </p:txBody>
      </p:sp>
      <p:sp>
        <p:nvSpPr>
          <p:cNvPr id="20" name="Прямоугольник 19"/>
          <p:cNvSpPr/>
          <p:nvPr/>
        </p:nvSpPr>
        <p:spPr>
          <a:xfrm>
            <a:off x="5079185" y="410648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Поддержка оружием из Германии</a:t>
            </a:r>
            <a:endParaRPr lang="ru-RU" sz="700" dirty="0"/>
          </a:p>
        </p:txBody>
      </p:sp>
      <p:sp>
        <p:nvSpPr>
          <p:cNvPr id="21" name="Прямоугольник 20"/>
          <p:cNvSpPr/>
          <p:nvPr/>
        </p:nvSpPr>
        <p:spPr>
          <a:xfrm>
            <a:off x="6743032" y="334272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Принять военного атташе из Германии </a:t>
            </a:r>
            <a:endParaRPr lang="ru-RU" sz="700" dirty="0"/>
          </a:p>
        </p:txBody>
      </p:sp>
      <p:sp>
        <p:nvSpPr>
          <p:cNvPr id="22" name="Прямоугольник 21"/>
          <p:cNvSpPr/>
          <p:nvPr/>
        </p:nvSpPr>
        <p:spPr>
          <a:xfrm>
            <a:off x="5644335" y="564028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Вступить в Ось</a:t>
            </a:r>
            <a:endParaRPr lang="ru-RU" sz="700" dirty="0"/>
          </a:p>
        </p:txBody>
      </p:sp>
      <p:cxnSp>
        <p:nvCxnSpPr>
          <p:cNvPr id="23" name="Прямая со стрелкой 22"/>
          <p:cNvCxnSpPr>
            <a:stCxn id="19" idx="2"/>
            <a:endCxn id="22" idx="0"/>
          </p:cNvCxnSpPr>
          <p:nvPr/>
        </p:nvCxnSpPr>
        <p:spPr>
          <a:xfrm>
            <a:off x="6107498" y="3884488"/>
            <a:ext cx="0" cy="1755792"/>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6" name="Прямоугольник 25"/>
          <p:cNvSpPr/>
          <p:nvPr/>
        </p:nvSpPr>
        <p:spPr>
          <a:xfrm>
            <a:off x="1891839" y="411283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Привлечь </a:t>
            </a:r>
            <a:r>
              <a:rPr lang="ru-RU" sz="700" dirty="0" err="1"/>
              <a:t>рекетэ</a:t>
            </a:r>
            <a:endParaRPr lang="ru-RU" sz="700" dirty="0"/>
          </a:p>
        </p:txBody>
      </p:sp>
      <p:cxnSp>
        <p:nvCxnSpPr>
          <p:cNvPr id="27" name="Соединительная линия уступом 26"/>
          <p:cNvCxnSpPr>
            <a:stCxn id="719" idx="2"/>
            <a:endCxn id="21" idx="0"/>
          </p:cNvCxnSpPr>
          <p:nvPr/>
        </p:nvCxnSpPr>
        <p:spPr>
          <a:xfrm rot="16200000" flipH="1">
            <a:off x="5460510" y="1597035"/>
            <a:ext cx="220232" cy="327113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8" name="Прямая со стрелкой 37"/>
          <p:cNvCxnSpPr>
            <a:stCxn id="719" idx="2"/>
            <a:endCxn id="759" idx="0"/>
          </p:cNvCxnSpPr>
          <p:nvPr/>
        </p:nvCxnSpPr>
        <p:spPr>
          <a:xfrm flipH="1">
            <a:off x="3935057" y="3122488"/>
            <a:ext cx="1" cy="23470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2" name="Прямая со стрелкой 41"/>
          <p:cNvCxnSpPr>
            <a:stCxn id="759" idx="2"/>
            <a:endCxn id="714" idx="0"/>
          </p:cNvCxnSpPr>
          <p:nvPr/>
        </p:nvCxnSpPr>
        <p:spPr>
          <a:xfrm>
            <a:off x="3935057" y="3897188"/>
            <a:ext cx="877" cy="100305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2" name="Прямоугольник 31"/>
          <p:cNvSpPr/>
          <p:nvPr/>
        </p:nvSpPr>
        <p:spPr>
          <a:xfrm>
            <a:off x="2405094" y="3357188"/>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Верность новому </a:t>
            </a:r>
            <a:r>
              <a:rPr lang="ru-RU" sz="700" dirty="0" smtClean="0"/>
              <a:t>вождю</a:t>
            </a:r>
            <a:endParaRPr lang="ru-RU" sz="700" dirty="0"/>
          </a:p>
        </p:txBody>
      </p:sp>
      <p:sp>
        <p:nvSpPr>
          <p:cNvPr id="33" name="Прямоугольник 32"/>
          <p:cNvSpPr/>
          <p:nvPr/>
        </p:nvSpPr>
        <p:spPr>
          <a:xfrm>
            <a:off x="2913094" y="4112838"/>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a:t>Избавиться от партийной системы</a:t>
            </a:r>
            <a:endParaRPr lang="ru-RU" sz="700" dirty="0"/>
          </a:p>
        </p:txBody>
      </p:sp>
      <p:sp>
        <p:nvSpPr>
          <p:cNvPr id="35" name="Прямоугольник 34"/>
          <p:cNvSpPr/>
          <p:nvPr/>
        </p:nvSpPr>
        <p:spPr>
          <a:xfrm>
            <a:off x="1888102" y="5636508"/>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Новый испанский режим</a:t>
            </a:r>
            <a:endParaRPr lang="ru-RU" sz="700" dirty="0"/>
          </a:p>
        </p:txBody>
      </p:sp>
      <p:sp>
        <p:nvSpPr>
          <p:cNvPr id="36" name="Прямоугольник 35"/>
          <p:cNvSpPr/>
          <p:nvPr/>
        </p:nvSpPr>
        <p:spPr>
          <a:xfrm>
            <a:off x="4538694" y="3357188"/>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Избавиться от либералов</a:t>
            </a:r>
            <a:endParaRPr lang="ru-RU" sz="700" dirty="0"/>
          </a:p>
        </p:txBody>
      </p:sp>
      <p:sp>
        <p:nvSpPr>
          <p:cNvPr id="37" name="Прямоугольник 36"/>
          <p:cNvSpPr/>
          <p:nvPr/>
        </p:nvSpPr>
        <p:spPr>
          <a:xfrm>
            <a:off x="4005294" y="4119188"/>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Репрессии против левых</a:t>
            </a:r>
            <a:endParaRPr lang="ru-RU" sz="700" dirty="0"/>
          </a:p>
        </p:txBody>
      </p:sp>
      <p:sp>
        <p:nvSpPr>
          <p:cNvPr id="39" name="Прямоугольник 38"/>
          <p:cNvSpPr/>
          <p:nvPr/>
        </p:nvSpPr>
        <p:spPr>
          <a:xfrm>
            <a:off x="4551394" y="4906588"/>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Торжество традиционных ценностей</a:t>
            </a:r>
            <a:endParaRPr lang="ru-RU" sz="700" dirty="0"/>
          </a:p>
        </p:txBody>
      </p:sp>
      <p:sp>
        <p:nvSpPr>
          <p:cNvPr id="41" name="Прямоугольник 40"/>
          <p:cNvSpPr/>
          <p:nvPr/>
        </p:nvSpPr>
        <p:spPr>
          <a:xfrm>
            <a:off x="3472771" y="5640180"/>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Великая Испания (армада у </a:t>
            </a:r>
            <a:r>
              <a:rPr lang="ru-RU" sz="700" dirty="0" err="1" smtClean="0"/>
              <a:t>кири</a:t>
            </a:r>
            <a:r>
              <a:rPr lang="ru-RU" sz="700" dirty="0" smtClean="0"/>
              <a:t>) </a:t>
            </a:r>
            <a:r>
              <a:rPr lang="ru-RU" sz="500" dirty="0" smtClean="0"/>
              <a:t>(право на создание альянсов) (решения на поиск союзника в карибском море)</a:t>
            </a:r>
            <a:endParaRPr lang="ru-RU" sz="500" dirty="0"/>
          </a:p>
        </p:txBody>
      </p:sp>
      <p:sp>
        <p:nvSpPr>
          <p:cNvPr id="43" name="Прямоугольник 42"/>
          <p:cNvSpPr/>
          <p:nvPr/>
        </p:nvSpPr>
        <p:spPr>
          <a:xfrm>
            <a:off x="4553426" y="6426347"/>
            <a:ext cx="926325" cy="540000"/>
          </a:xfrm>
          <a:prstGeom prst="rect">
            <a:avLst/>
          </a:prstGeom>
          <a:solidFill>
            <a:schemeClr val="bg1">
              <a:lumMod val="50000"/>
            </a:schemeClr>
          </a:solidFill>
          <a:ln w="19050">
            <a:solidFill>
              <a:schemeClr val="accent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Перехватить контроль над </a:t>
            </a:r>
            <a:r>
              <a:rPr lang="ru-RU" sz="700" dirty="0" smtClean="0"/>
              <a:t>Гибралтаром</a:t>
            </a:r>
            <a:endParaRPr lang="ru-RU" sz="700" dirty="0"/>
          </a:p>
        </p:txBody>
      </p:sp>
      <p:sp>
        <p:nvSpPr>
          <p:cNvPr id="44" name="Прямоугольник 43"/>
          <p:cNvSpPr/>
          <p:nvPr/>
        </p:nvSpPr>
        <p:spPr>
          <a:xfrm>
            <a:off x="2412321" y="6427580"/>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Возвращение новой Испании (клейм на Мексику)</a:t>
            </a:r>
            <a:endParaRPr lang="ru-RU" sz="700" dirty="0"/>
          </a:p>
        </p:txBody>
      </p:sp>
      <p:cxnSp>
        <p:nvCxnSpPr>
          <p:cNvPr id="50" name="Соединительная линия уступом 49"/>
          <p:cNvCxnSpPr>
            <a:stCxn id="18" idx="2"/>
            <a:endCxn id="26" idx="0"/>
          </p:cNvCxnSpPr>
          <p:nvPr/>
        </p:nvCxnSpPr>
        <p:spPr>
          <a:xfrm rot="16200000" flipH="1">
            <a:off x="1992765" y="3750601"/>
            <a:ext cx="216474" cy="50800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3" name="Соединительная линия уступом 52"/>
          <p:cNvCxnSpPr>
            <a:stCxn id="719" idx="2"/>
            <a:endCxn id="18" idx="0"/>
          </p:cNvCxnSpPr>
          <p:nvPr/>
        </p:nvCxnSpPr>
        <p:spPr>
          <a:xfrm rot="5400000">
            <a:off x="2774092" y="2195398"/>
            <a:ext cx="233876" cy="208805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6" name="Соединительная линия уступом 55"/>
          <p:cNvCxnSpPr>
            <a:stCxn id="719" idx="2"/>
            <a:endCxn id="32" idx="0"/>
          </p:cNvCxnSpPr>
          <p:nvPr/>
        </p:nvCxnSpPr>
        <p:spPr>
          <a:xfrm rot="5400000">
            <a:off x="3284308" y="2706438"/>
            <a:ext cx="234700" cy="106680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9" name="Соединительная линия уступом 58"/>
          <p:cNvCxnSpPr>
            <a:stCxn id="719" idx="2"/>
            <a:endCxn id="36" idx="0"/>
          </p:cNvCxnSpPr>
          <p:nvPr/>
        </p:nvCxnSpPr>
        <p:spPr>
          <a:xfrm rot="16200000" flipH="1">
            <a:off x="4351107" y="2706438"/>
            <a:ext cx="234700" cy="106679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2" name="Соединительная линия уступом 61"/>
          <p:cNvCxnSpPr>
            <a:stCxn id="719" idx="2"/>
            <a:endCxn id="19" idx="0"/>
          </p:cNvCxnSpPr>
          <p:nvPr/>
        </p:nvCxnSpPr>
        <p:spPr>
          <a:xfrm rot="16200000" flipH="1">
            <a:off x="4910278" y="2147268"/>
            <a:ext cx="222000" cy="217244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5" name="Соединительная линия уступом 64"/>
          <p:cNvCxnSpPr>
            <a:stCxn id="719" idx="2"/>
            <a:endCxn id="20" idx="0"/>
          </p:cNvCxnSpPr>
          <p:nvPr/>
        </p:nvCxnSpPr>
        <p:spPr>
          <a:xfrm rot="16200000" flipH="1">
            <a:off x="4246703" y="2810843"/>
            <a:ext cx="984000" cy="1607290"/>
          </a:xfrm>
          <a:prstGeom prst="bentConnector3">
            <a:avLst>
              <a:gd name="adj1" fmla="val 1128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9" name="Соединительная линия уступом 68"/>
          <p:cNvCxnSpPr>
            <a:stCxn id="18" idx="2"/>
            <a:endCxn id="33" idx="0"/>
          </p:cNvCxnSpPr>
          <p:nvPr/>
        </p:nvCxnSpPr>
        <p:spPr>
          <a:xfrm rot="16200000" flipH="1">
            <a:off x="2503392" y="3239973"/>
            <a:ext cx="216474" cy="152925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2" name="Соединительная линия уступом 71"/>
          <p:cNvCxnSpPr>
            <a:stCxn id="26" idx="2"/>
            <a:endCxn id="461" idx="0"/>
          </p:cNvCxnSpPr>
          <p:nvPr/>
        </p:nvCxnSpPr>
        <p:spPr>
          <a:xfrm rot="5400000">
            <a:off x="1965468" y="4518538"/>
            <a:ext cx="255234" cy="52383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5" name="Соединительная линия уступом 74"/>
          <p:cNvCxnSpPr>
            <a:stCxn id="33" idx="2"/>
            <a:endCxn id="460" idx="0"/>
          </p:cNvCxnSpPr>
          <p:nvPr/>
        </p:nvCxnSpPr>
        <p:spPr>
          <a:xfrm rot="5400000">
            <a:off x="2995641" y="4529436"/>
            <a:ext cx="257214" cy="50401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8" name="Соединительная линия уступом 77"/>
          <p:cNvCxnSpPr>
            <a:stCxn id="37" idx="2"/>
            <a:endCxn id="39" idx="0"/>
          </p:cNvCxnSpPr>
          <p:nvPr/>
        </p:nvCxnSpPr>
        <p:spPr>
          <a:xfrm rot="16200000" flipH="1">
            <a:off x="4617807" y="4509838"/>
            <a:ext cx="247400" cy="54610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1" name="Соединительная линия уступом 80"/>
          <p:cNvCxnSpPr>
            <a:stCxn id="36" idx="2"/>
            <a:endCxn id="37" idx="0"/>
          </p:cNvCxnSpPr>
          <p:nvPr/>
        </p:nvCxnSpPr>
        <p:spPr>
          <a:xfrm rot="5400000">
            <a:off x="4624157" y="3741488"/>
            <a:ext cx="222000" cy="53340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6" name="Прямая со стрелкой 95"/>
          <p:cNvCxnSpPr>
            <a:stCxn id="714" idx="2"/>
            <a:endCxn id="41" idx="0"/>
          </p:cNvCxnSpPr>
          <p:nvPr/>
        </p:nvCxnSpPr>
        <p:spPr>
          <a:xfrm>
            <a:off x="3935934" y="5440238"/>
            <a:ext cx="0" cy="199942"/>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05" name="Прямоугольник 104"/>
          <p:cNvSpPr/>
          <p:nvPr/>
        </p:nvSpPr>
        <p:spPr>
          <a:xfrm>
            <a:off x="24180206" y="7976784"/>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Реставрация монархии</a:t>
            </a:r>
            <a:endParaRPr lang="ru-RU" sz="700" dirty="0">
              <a:solidFill>
                <a:srgbClr val="FF0000"/>
              </a:solidFill>
            </a:endParaRPr>
          </a:p>
        </p:txBody>
      </p:sp>
      <p:sp>
        <p:nvSpPr>
          <p:cNvPr id="106" name="Прямоугольник 105"/>
          <p:cNvSpPr/>
          <p:nvPr/>
        </p:nvSpPr>
        <p:spPr>
          <a:xfrm>
            <a:off x="24180206" y="6421677"/>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Восстание под королевским флагом</a:t>
            </a:r>
            <a:endParaRPr lang="ru-RU" sz="700" dirty="0"/>
          </a:p>
        </p:txBody>
      </p:sp>
      <p:sp>
        <p:nvSpPr>
          <p:cNvPr id="107" name="Прямоугольник 106"/>
          <p:cNvSpPr/>
          <p:nvPr/>
        </p:nvSpPr>
        <p:spPr>
          <a:xfrm>
            <a:off x="20535903" y="8722273"/>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Карлос </a:t>
            </a:r>
            <a:r>
              <a:rPr lang="en-US" sz="700" dirty="0" smtClean="0"/>
              <a:t>VIII</a:t>
            </a:r>
            <a:r>
              <a:rPr lang="ru-RU" sz="700" dirty="0" smtClean="0"/>
              <a:t> (Карл </a:t>
            </a:r>
            <a:r>
              <a:rPr lang="ru-RU" sz="700" dirty="0" err="1" smtClean="0"/>
              <a:t>Пио</a:t>
            </a:r>
            <a:r>
              <a:rPr lang="ru-RU" sz="700" dirty="0" smtClean="0"/>
              <a:t> Габсбург-</a:t>
            </a:r>
            <a:r>
              <a:rPr lang="ru-RU" sz="700" dirty="0" err="1" smtClean="0"/>
              <a:t>Бурбонский</a:t>
            </a:r>
            <a:r>
              <a:rPr lang="ru-RU" sz="700" dirty="0" smtClean="0"/>
              <a:t>)</a:t>
            </a:r>
          </a:p>
        </p:txBody>
      </p:sp>
      <p:sp>
        <p:nvSpPr>
          <p:cNvPr id="108" name="Прямоугольник 107"/>
          <p:cNvSpPr/>
          <p:nvPr/>
        </p:nvSpPr>
        <p:spPr>
          <a:xfrm>
            <a:off x="22650791" y="8722273"/>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Хавьер</a:t>
            </a:r>
            <a:r>
              <a:rPr lang="en-US" sz="700" dirty="0" smtClean="0"/>
              <a:t> I</a:t>
            </a:r>
            <a:r>
              <a:rPr lang="ru-RU" sz="700" dirty="0" smtClean="0"/>
              <a:t> (Хавьер де Бурбон-Парма)</a:t>
            </a:r>
            <a:endParaRPr lang="ru-RU" sz="700" dirty="0"/>
          </a:p>
        </p:txBody>
      </p:sp>
      <p:sp>
        <p:nvSpPr>
          <p:cNvPr id="109" name="Прямоугольник 108"/>
          <p:cNvSpPr/>
          <p:nvPr/>
        </p:nvSpPr>
        <p:spPr>
          <a:xfrm>
            <a:off x="25835494" y="8722273"/>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Хуан </a:t>
            </a:r>
            <a:r>
              <a:rPr lang="en-US" sz="700" dirty="0" smtClean="0"/>
              <a:t>III</a:t>
            </a:r>
            <a:r>
              <a:rPr lang="ru-RU" sz="700" dirty="0" smtClean="0"/>
              <a:t> (Хуан де Бурбон)</a:t>
            </a:r>
            <a:endParaRPr lang="ru-RU" sz="700" dirty="0"/>
          </a:p>
        </p:txBody>
      </p:sp>
      <p:sp>
        <p:nvSpPr>
          <p:cNvPr id="110" name="Прямоугольник 109"/>
          <p:cNvSpPr/>
          <p:nvPr/>
        </p:nvSpPr>
        <p:spPr>
          <a:xfrm>
            <a:off x="28082585" y="8722273"/>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Альфонс </a:t>
            </a:r>
            <a:r>
              <a:rPr lang="en-US" sz="700" dirty="0" smtClean="0"/>
              <a:t>XIII</a:t>
            </a:r>
            <a:endParaRPr lang="ru-RU" sz="700" dirty="0"/>
          </a:p>
        </p:txBody>
      </p:sp>
      <p:sp>
        <p:nvSpPr>
          <p:cNvPr id="111" name="Прямоугольник 110"/>
          <p:cNvSpPr/>
          <p:nvPr/>
        </p:nvSpPr>
        <p:spPr>
          <a:xfrm>
            <a:off x="28082584" y="7190582"/>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en-US" sz="700" dirty="0" err="1" smtClean="0"/>
              <a:t>Renovación</a:t>
            </a:r>
            <a:r>
              <a:rPr lang="en-US" sz="700" dirty="0" smtClean="0"/>
              <a:t> </a:t>
            </a:r>
            <a:r>
              <a:rPr lang="en-US" sz="700" dirty="0" err="1" smtClean="0"/>
              <a:t>Española</a:t>
            </a:r>
            <a:endParaRPr lang="ru-RU" sz="700" dirty="0"/>
          </a:p>
        </p:txBody>
      </p:sp>
      <p:sp>
        <p:nvSpPr>
          <p:cNvPr id="112" name="Прямоугольник 111"/>
          <p:cNvSpPr/>
          <p:nvPr/>
        </p:nvSpPr>
        <p:spPr>
          <a:xfrm>
            <a:off x="25835494" y="7190027"/>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Национальный блок </a:t>
            </a:r>
            <a:r>
              <a:rPr lang="ru-RU" sz="300" dirty="0" smtClean="0"/>
              <a:t>(Компромисс между  </a:t>
            </a:r>
            <a:r>
              <a:rPr lang="en-US" sz="300" dirty="0" err="1" smtClean="0"/>
              <a:t>Renovación</a:t>
            </a:r>
            <a:r>
              <a:rPr lang="en-US" sz="300" dirty="0" smtClean="0"/>
              <a:t> </a:t>
            </a:r>
            <a:r>
              <a:rPr lang="en-US" sz="300" dirty="0" err="1" smtClean="0"/>
              <a:t>Española</a:t>
            </a:r>
            <a:r>
              <a:rPr lang="ru-RU" sz="300" dirty="0" smtClean="0"/>
              <a:t> и </a:t>
            </a:r>
            <a:r>
              <a:rPr lang="ru-RU" sz="300" dirty="0" err="1" smtClean="0"/>
              <a:t>карлистами</a:t>
            </a:r>
            <a:r>
              <a:rPr lang="ru-RU" sz="300" dirty="0"/>
              <a:t> (Хосе </a:t>
            </a:r>
            <a:r>
              <a:rPr lang="ru-RU" sz="300" dirty="0" err="1"/>
              <a:t>Кальво</a:t>
            </a:r>
            <a:r>
              <a:rPr lang="ru-RU" sz="300" dirty="0"/>
              <a:t> </a:t>
            </a:r>
            <a:r>
              <a:rPr lang="ru-RU" sz="300" dirty="0" err="1" smtClean="0"/>
              <a:t>Сотело</a:t>
            </a:r>
            <a:r>
              <a:rPr lang="ru-RU" sz="300" dirty="0" smtClean="0"/>
              <a:t> должен выжить)</a:t>
            </a:r>
          </a:p>
        </p:txBody>
      </p:sp>
      <p:sp>
        <p:nvSpPr>
          <p:cNvPr id="120" name="Прямоугольник 119"/>
          <p:cNvSpPr/>
          <p:nvPr/>
        </p:nvSpPr>
        <p:spPr>
          <a:xfrm>
            <a:off x="20535903" y="7190027"/>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Испанские крестоносцы</a:t>
            </a:r>
            <a:endParaRPr lang="ru-RU" sz="700" dirty="0"/>
          </a:p>
        </p:txBody>
      </p:sp>
      <p:sp>
        <p:nvSpPr>
          <p:cNvPr id="121" name="Прямоугольник 120"/>
          <p:cNvSpPr/>
          <p:nvPr/>
        </p:nvSpPr>
        <p:spPr>
          <a:xfrm>
            <a:off x="22650791" y="7190027"/>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Традиционалисты</a:t>
            </a:r>
          </a:p>
        </p:txBody>
      </p:sp>
      <p:cxnSp>
        <p:nvCxnSpPr>
          <p:cNvPr id="134" name="Прямая соединительная линия 133"/>
          <p:cNvCxnSpPr>
            <a:stCxn id="121" idx="3"/>
            <a:endCxn id="112" idx="1"/>
          </p:cNvCxnSpPr>
          <p:nvPr/>
        </p:nvCxnSpPr>
        <p:spPr>
          <a:xfrm>
            <a:off x="23577116" y="7460027"/>
            <a:ext cx="2258378"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0" name="Прямая со стрелкой 139"/>
          <p:cNvCxnSpPr>
            <a:stCxn id="120" idx="2"/>
            <a:endCxn id="107" idx="0"/>
          </p:cNvCxnSpPr>
          <p:nvPr/>
        </p:nvCxnSpPr>
        <p:spPr>
          <a:xfrm>
            <a:off x="20999066" y="7730027"/>
            <a:ext cx="0" cy="99224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43" name="Прямая со стрелкой 142"/>
          <p:cNvCxnSpPr>
            <a:stCxn id="121" idx="2"/>
            <a:endCxn id="108" idx="0"/>
          </p:cNvCxnSpPr>
          <p:nvPr/>
        </p:nvCxnSpPr>
        <p:spPr>
          <a:xfrm>
            <a:off x="23113954" y="7730027"/>
            <a:ext cx="0" cy="99224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46" name="Прямая со стрелкой 145"/>
          <p:cNvCxnSpPr>
            <a:stCxn id="112" idx="2"/>
            <a:endCxn id="109" idx="0"/>
          </p:cNvCxnSpPr>
          <p:nvPr/>
        </p:nvCxnSpPr>
        <p:spPr>
          <a:xfrm>
            <a:off x="26298657" y="7730027"/>
            <a:ext cx="0" cy="99224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49" name="Прямая со стрелкой 148"/>
          <p:cNvCxnSpPr>
            <a:stCxn id="111" idx="2"/>
            <a:endCxn id="110" idx="0"/>
          </p:cNvCxnSpPr>
          <p:nvPr/>
        </p:nvCxnSpPr>
        <p:spPr>
          <a:xfrm>
            <a:off x="28545747" y="7730582"/>
            <a:ext cx="1" cy="99169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52" name="Прямая со стрелкой 151"/>
          <p:cNvCxnSpPr>
            <a:stCxn id="106" idx="2"/>
            <a:endCxn id="105" idx="0"/>
          </p:cNvCxnSpPr>
          <p:nvPr/>
        </p:nvCxnSpPr>
        <p:spPr>
          <a:xfrm>
            <a:off x="24643369" y="6961677"/>
            <a:ext cx="0" cy="1015107"/>
          </a:xfrm>
          <a:prstGeom prst="straightConnector1">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58" name="Соединительная линия уступом 157"/>
          <p:cNvCxnSpPr>
            <a:stCxn id="105" idx="2"/>
            <a:endCxn id="107" idx="0"/>
          </p:cNvCxnSpPr>
          <p:nvPr/>
        </p:nvCxnSpPr>
        <p:spPr>
          <a:xfrm rot="5400000">
            <a:off x="22718474" y="6797377"/>
            <a:ext cx="205489" cy="364430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62" name="Соединительная линия уступом 161"/>
          <p:cNvCxnSpPr>
            <a:stCxn id="105" idx="2"/>
            <a:endCxn id="110" idx="0"/>
          </p:cNvCxnSpPr>
          <p:nvPr/>
        </p:nvCxnSpPr>
        <p:spPr>
          <a:xfrm rot="16200000" flipH="1">
            <a:off x="26491814" y="6668338"/>
            <a:ext cx="205489" cy="390237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65" name="Соединительная линия уступом 164"/>
          <p:cNvCxnSpPr>
            <a:stCxn id="105" idx="2"/>
            <a:endCxn id="108" idx="0"/>
          </p:cNvCxnSpPr>
          <p:nvPr/>
        </p:nvCxnSpPr>
        <p:spPr>
          <a:xfrm rot="5400000">
            <a:off x="23775918" y="7854821"/>
            <a:ext cx="205489" cy="152941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68" name="Соединительная линия уступом 167"/>
          <p:cNvCxnSpPr>
            <a:stCxn id="105" idx="2"/>
            <a:endCxn id="109" idx="0"/>
          </p:cNvCxnSpPr>
          <p:nvPr/>
        </p:nvCxnSpPr>
        <p:spPr>
          <a:xfrm rot="16200000" flipH="1">
            <a:off x="25368269" y="7791884"/>
            <a:ext cx="205489" cy="165528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71" name="Соединительная линия уступом 170"/>
          <p:cNvCxnSpPr>
            <a:stCxn id="106" idx="2"/>
            <a:endCxn id="120" idx="0"/>
          </p:cNvCxnSpPr>
          <p:nvPr/>
        </p:nvCxnSpPr>
        <p:spPr>
          <a:xfrm rot="5400000">
            <a:off x="22707043" y="5253701"/>
            <a:ext cx="228350" cy="364430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74" name="Соединительная линия уступом 173"/>
          <p:cNvCxnSpPr>
            <a:stCxn id="106" idx="2"/>
            <a:endCxn id="112" idx="0"/>
          </p:cNvCxnSpPr>
          <p:nvPr/>
        </p:nvCxnSpPr>
        <p:spPr>
          <a:xfrm rot="16200000" flipH="1">
            <a:off x="25356838" y="6248208"/>
            <a:ext cx="228350" cy="165528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80" name="Соединительная линия уступом 179"/>
          <p:cNvCxnSpPr>
            <a:stCxn id="106" idx="2"/>
            <a:endCxn id="121" idx="0"/>
          </p:cNvCxnSpPr>
          <p:nvPr/>
        </p:nvCxnSpPr>
        <p:spPr>
          <a:xfrm rot="5400000">
            <a:off x="23764487" y="6311145"/>
            <a:ext cx="228350" cy="152941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9" name="Прямоугольник 78"/>
          <p:cNvSpPr/>
          <p:nvPr/>
        </p:nvSpPr>
        <p:spPr>
          <a:xfrm>
            <a:off x="21081828" y="7971064"/>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Женские секции </a:t>
            </a:r>
            <a:r>
              <a:rPr lang="ru-RU" sz="700" dirty="0"/>
              <a:t>«</a:t>
            </a:r>
            <a:r>
              <a:rPr lang="ru-RU" sz="700" dirty="0" smtClean="0"/>
              <a:t>Маргариток»</a:t>
            </a:r>
            <a:endParaRPr lang="ru-RU" sz="200" dirty="0"/>
          </a:p>
        </p:txBody>
      </p:sp>
      <p:sp>
        <p:nvSpPr>
          <p:cNvPr id="80" name="Прямоугольник 79"/>
          <p:cNvSpPr/>
          <p:nvPr/>
        </p:nvSpPr>
        <p:spPr>
          <a:xfrm>
            <a:off x="21594625" y="9503005"/>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Восстановление привилегий </a:t>
            </a:r>
            <a:r>
              <a:rPr lang="ru-RU" sz="700" dirty="0" smtClean="0"/>
              <a:t>церкви</a:t>
            </a:r>
            <a:endParaRPr lang="ru-RU" sz="700" dirty="0"/>
          </a:p>
        </p:txBody>
      </p:sp>
      <p:sp>
        <p:nvSpPr>
          <p:cNvPr id="82" name="Прямоугольник 81"/>
          <p:cNvSpPr/>
          <p:nvPr/>
        </p:nvSpPr>
        <p:spPr>
          <a:xfrm>
            <a:off x="22652050" y="9503004"/>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Карлистская Королевская военная академия </a:t>
            </a:r>
            <a:r>
              <a:rPr lang="ru-RU" sz="100" dirty="0" smtClean="0"/>
              <a:t>(</a:t>
            </a:r>
            <a:r>
              <a:rPr lang="ru-RU" sz="100" dirty="0" err="1" smtClean="0"/>
              <a:t>Мануэль</a:t>
            </a:r>
            <a:r>
              <a:rPr lang="ru-RU" sz="100" dirty="0" smtClean="0"/>
              <a:t> Фал </a:t>
            </a:r>
            <a:r>
              <a:rPr lang="ru-RU" sz="100" dirty="0" err="1" smtClean="0"/>
              <a:t>Конде</a:t>
            </a:r>
            <a:r>
              <a:rPr lang="ru-RU" sz="100" dirty="0"/>
              <a:t> Во время Гражданской войны он был вынужден уехать в изгнание в Португалию после попытки создать Карлистскую Королевскую военную академию, в которой он обучал офицеров </a:t>
            </a:r>
            <a:r>
              <a:rPr lang="ru-RU" sz="100" dirty="0" err="1"/>
              <a:t>реквета</a:t>
            </a:r>
            <a:r>
              <a:rPr lang="ru-RU" sz="100" dirty="0"/>
              <a:t> в политическом и военном </a:t>
            </a:r>
            <a:r>
              <a:rPr lang="ru-RU" sz="100" dirty="0" smtClean="0"/>
              <a:t>отношении)</a:t>
            </a:r>
            <a:endParaRPr lang="ru-RU" sz="100" dirty="0"/>
          </a:p>
        </p:txBody>
      </p:sp>
      <p:sp>
        <p:nvSpPr>
          <p:cNvPr id="83" name="Прямоугольник 82"/>
          <p:cNvSpPr/>
          <p:nvPr/>
        </p:nvSpPr>
        <p:spPr>
          <a:xfrm>
            <a:off x="22653154" y="10254644"/>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Голубой </a:t>
            </a:r>
            <a:r>
              <a:rPr lang="ru-RU" sz="700" dirty="0"/>
              <a:t>дивизион </a:t>
            </a:r>
            <a:r>
              <a:rPr lang="ru-RU" sz="100" dirty="0"/>
              <a:t>(Двести пятидесятая пехотная дивизия , официально называется испанский доброволец Отдел в Испании и 250 стрелковых-</a:t>
            </a:r>
            <a:r>
              <a:rPr lang="ru-RU" sz="100" dirty="0" err="1"/>
              <a:t>Division</a:t>
            </a:r>
            <a:r>
              <a:rPr lang="ru-RU" sz="100" dirty="0"/>
              <a:t> в Германии , более известный как Голубая дивизия или </a:t>
            </a:r>
            <a:r>
              <a:rPr lang="ru-RU" sz="100" dirty="0" err="1"/>
              <a:t>Blaue</a:t>
            </a:r>
            <a:r>
              <a:rPr lang="ru-RU" sz="100" dirty="0"/>
              <a:t> отдел в немецком языке , была единицей испанцев, некоторые добровольцев, а другие вынуждены не-добровольцы. режимом Франко, который сформировал пехотную дивизию для борьбы с Советским Союзом во Второй мировой войне . Она была оформлена в </a:t>
            </a:r>
            <a:r>
              <a:rPr lang="ru-RU" sz="100" dirty="0" err="1"/>
              <a:t>Хир</a:t>
            </a:r>
            <a:r>
              <a:rPr lang="ru-RU" sz="100" dirty="0"/>
              <a:t> , в армии из нацистской Германии . Между 1941 и 1943 </a:t>
            </a:r>
            <a:r>
              <a:rPr lang="ru-RU" sz="100" dirty="0" err="1"/>
              <a:t>годамиОколо</a:t>
            </a:r>
            <a:r>
              <a:rPr lang="ru-RU" sz="100" dirty="0"/>
              <a:t> 50 000 испанских солдат и часть португальцев участвовали в различных сражениях, в основном связанных с блокадой </a:t>
            </a:r>
            <a:r>
              <a:rPr lang="ru-RU" sz="100" dirty="0" smtClean="0"/>
              <a:t>Ленинграда.)</a:t>
            </a:r>
            <a:endParaRPr lang="ru-RU" sz="100" dirty="0"/>
          </a:p>
        </p:txBody>
      </p:sp>
      <p:cxnSp>
        <p:nvCxnSpPr>
          <p:cNvPr id="85" name="Прямая со стрелкой 84"/>
          <p:cNvCxnSpPr>
            <a:stCxn id="82" idx="2"/>
            <a:endCxn id="83" idx="0"/>
          </p:cNvCxnSpPr>
          <p:nvPr/>
        </p:nvCxnSpPr>
        <p:spPr>
          <a:xfrm>
            <a:off x="23115213" y="10043004"/>
            <a:ext cx="1104" cy="21164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00" name="Прямоугольник 99"/>
          <p:cNvSpPr/>
          <p:nvPr/>
        </p:nvSpPr>
        <p:spPr>
          <a:xfrm>
            <a:off x="9425846" y="6434901"/>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Бунт испанской фаланги</a:t>
            </a:r>
            <a:endParaRPr lang="ru-RU" sz="700" dirty="0"/>
          </a:p>
        </p:txBody>
      </p:sp>
      <p:sp>
        <p:nvSpPr>
          <p:cNvPr id="104" name="Прямоугольник 103"/>
          <p:cNvSpPr/>
          <p:nvPr/>
        </p:nvSpPr>
        <p:spPr>
          <a:xfrm>
            <a:off x="22126466" y="7973371"/>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Расширить </a:t>
            </a:r>
            <a:r>
              <a:rPr lang="ru-RU" sz="700" dirty="0" err="1" smtClean="0"/>
              <a:t>Рекете</a:t>
            </a:r>
            <a:endParaRPr lang="ru-RU" sz="700" dirty="0"/>
          </a:p>
        </p:txBody>
      </p:sp>
      <p:cxnSp>
        <p:nvCxnSpPr>
          <p:cNvPr id="113" name="Прямая соединительная линия 112"/>
          <p:cNvCxnSpPr>
            <a:stCxn id="121" idx="1"/>
            <a:endCxn id="120" idx="3"/>
          </p:cNvCxnSpPr>
          <p:nvPr/>
        </p:nvCxnSpPr>
        <p:spPr>
          <a:xfrm flipH="1">
            <a:off x="21462228" y="7460027"/>
            <a:ext cx="1188563"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5" name="Соединительная линия уступом 114"/>
          <p:cNvCxnSpPr>
            <a:stCxn id="121" idx="2"/>
            <a:endCxn id="104" idx="0"/>
          </p:cNvCxnSpPr>
          <p:nvPr/>
        </p:nvCxnSpPr>
        <p:spPr>
          <a:xfrm rot="5400000">
            <a:off x="22730120" y="7589537"/>
            <a:ext cx="243344" cy="52432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16" name="Соединительная линия уступом 115"/>
          <p:cNvCxnSpPr>
            <a:stCxn id="121" idx="2"/>
            <a:endCxn id="79" idx="0"/>
          </p:cNvCxnSpPr>
          <p:nvPr/>
        </p:nvCxnSpPr>
        <p:spPr>
          <a:xfrm rot="5400000">
            <a:off x="22208955" y="7066064"/>
            <a:ext cx="241037" cy="1568963"/>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18" name="Соединительная линия уступом 117"/>
          <p:cNvCxnSpPr>
            <a:stCxn id="120" idx="2"/>
            <a:endCxn id="79" idx="0"/>
          </p:cNvCxnSpPr>
          <p:nvPr/>
        </p:nvCxnSpPr>
        <p:spPr>
          <a:xfrm rot="16200000" flipH="1">
            <a:off x="21151510" y="7577582"/>
            <a:ext cx="241037" cy="54592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22" name="Соединительная линия уступом 121"/>
          <p:cNvCxnSpPr>
            <a:stCxn id="120" idx="2"/>
            <a:endCxn id="104" idx="0"/>
          </p:cNvCxnSpPr>
          <p:nvPr/>
        </p:nvCxnSpPr>
        <p:spPr>
          <a:xfrm rot="16200000" flipH="1">
            <a:off x="21672675" y="7056417"/>
            <a:ext cx="243344" cy="1590563"/>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28" name="Соединительная линия уступом 127"/>
          <p:cNvCxnSpPr>
            <a:stCxn id="107" idx="2"/>
          </p:cNvCxnSpPr>
          <p:nvPr/>
        </p:nvCxnSpPr>
        <p:spPr>
          <a:xfrm rot="16200000" flipH="1">
            <a:off x="21408061" y="8853278"/>
            <a:ext cx="240732" cy="1058722"/>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31" name="Соединительная линия уступом 130"/>
          <p:cNvCxnSpPr>
            <a:stCxn id="108" idx="2"/>
            <a:endCxn id="80" idx="0"/>
          </p:cNvCxnSpPr>
          <p:nvPr/>
        </p:nvCxnSpPr>
        <p:spPr>
          <a:xfrm rot="5400000">
            <a:off x="22465505" y="8854556"/>
            <a:ext cx="240732" cy="1056166"/>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35" name="Прямая соединительная линия 134"/>
          <p:cNvCxnSpPr>
            <a:stCxn id="106" idx="1"/>
            <a:endCxn id="192" idx="3"/>
          </p:cNvCxnSpPr>
          <p:nvPr/>
        </p:nvCxnSpPr>
        <p:spPr>
          <a:xfrm flipH="1">
            <a:off x="16427523" y="6691677"/>
            <a:ext cx="7752683" cy="13224"/>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38" name="Прямоугольник 137"/>
          <p:cNvSpPr/>
          <p:nvPr/>
        </p:nvSpPr>
        <p:spPr>
          <a:xfrm>
            <a:off x="26959448" y="9507777"/>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Католический корпоративизм (</a:t>
            </a:r>
            <a:r>
              <a:rPr lang="ru-RU" sz="700" dirty="0" err="1" smtClean="0"/>
              <a:t>карпоративистская</a:t>
            </a:r>
            <a:r>
              <a:rPr lang="ru-RU" sz="700" dirty="0" smtClean="0"/>
              <a:t> монархия)</a:t>
            </a:r>
            <a:endParaRPr lang="ru-RU" sz="700" dirty="0"/>
          </a:p>
        </p:txBody>
      </p:sp>
      <p:sp>
        <p:nvSpPr>
          <p:cNvPr id="139" name="Прямоугольник 138"/>
          <p:cNvSpPr/>
          <p:nvPr/>
        </p:nvSpPr>
        <p:spPr>
          <a:xfrm>
            <a:off x="26959451" y="7971238"/>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Восстановить </a:t>
            </a:r>
            <a:r>
              <a:rPr lang="ru-RU" sz="700" dirty="0"/>
              <a:t>«Испанских партизан» </a:t>
            </a:r>
            <a:r>
              <a:rPr lang="ru-RU" sz="100" dirty="0"/>
              <a:t>(В Партизаны Испании была небольшой военизированная организацией крайнего правой активной во время Второй Испанской Республики , который действовал на орбите Национального блока в Хосе </a:t>
            </a:r>
            <a:r>
              <a:rPr lang="ru-RU" sz="100" dirty="0" err="1"/>
              <a:t>Кальво</a:t>
            </a:r>
            <a:r>
              <a:rPr lang="ru-RU" sz="100" dirty="0"/>
              <a:t> </a:t>
            </a:r>
            <a:r>
              <a:rPr lang="ru-RU" sz="100" dirty="0" err="1"/>
              <a:t>Сотел</a:t>
            </a:r>
            <a:r>
              <a:rPr lang="ru-RU" sz="100" dirty="0"/>
              <a:t> . На них была серая рубашка, шляпа легионера и крест Сан-Фернандо . [ 1 ] Созданная в 1935 году, когда было принято решение о формировании ополчения из молодежных кадров </a:t>
            </a:r>
            <a:r>
              <a:rPr lang="ru-RU" sz="100" dirty="0" err="1"/>
              <a:t>Renovación</a:t>
            </a:r>
            <a:r>
              <a:rPr lang="ru-RU" sz="100" dirty="0"/>
              <a:t> </a:t>
            </a:r>
            <a:r>
              <a:rPr lang="ru-RU" sz="100" dirty="0" err="1"/>
              <a:t>Española</a:t>
            </a:r>
            <a:r>
              <a:rPr lang="ru-RU" sz="100" dirty="0"/>
              <a:t> , [ 2 ] одним из его инструкторов был Хуан Антонио </a:t>
            </a:r>
            <a:r>
              <a:rPr lang="ru-RU" sz="100" dirty="0" err="1"/>
              <a:t>Ансальдо</a:t>
            </a:r>
            <a:r>
              <a:rPr lang="ru-RU" sz="100" dirty="0"/>
              <a:t> . [ 1 ]С уличным </a:t>
            </a:r>
            <a:r>
              <a:rPr lang="ru-RU" sz="100" dirty="0" err="1"/>
              <a:t>активизмом</a:t>
            </a:r>
            <a:r>
              <a:rPr lang="ru-RU" sz="100" dirty="0"/>
              <a:t>, в конечном счете ограниченным [ 1 ], после выборов в феврале 1936 года и открытого процесса разложения радикального альфонса , члены партизан, как правило, отказались от своей воинственности в организации.)</a:t>
            </a:r>
          </a:p>
        </p:txBody>
      </p:sp>
      <p:cxnSp>
        <p:nvCxnSpPr>
          <p:cNvPr id="141" name="Прямая со стрелкой 140"/>
          <p:cNvCxnSpPr>
            <a:stCxn id="107" idx="2"/>
            <a:endCxn id="155" idx="0"/>
          </p:cNvCxnSpPr>
          <p:nvPr/>
        </p:nvCxnSpPr>
        <p:spPr>
          <a:xfrm>
            <a:off x="20999066" y="9262273"/>
            <a:ext cx="582" cy="23868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42" name="Прямоугольник 141"/>
          <p:cNvSpPr/>
          <p:nvPr/>
        </p:nvSpPr>
        <p:spPr>
          <a:xfrm>
            <a:off x="25835493" y="10254644"/>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Прогрессивный подоходный налог</a:t>
            </a:r>
            <a:endParaRPr lang="ru-RU" sz="700" dirty="0"/>
          </a:p>
        </p:txBody>
      </p:sp>
      <p:sp>
        <p:nvSpPr>
          <p:cNvPr id="144" name="Прямоугольник 143"/>
          <p:cNvSpPr/>
          <p:nvPr/>
        </p:nvSpPr>
        <p:spPr>
          <a:xfrm>
            <a:off x="25835493" y="11770438"/>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Универсализация социального обеспечения</a:t>
            </a:r>
            <a:endParaRPr lang="ru-RU" sz="700" dirty="0"/>
          </a:p>
        </p:txBody>
      </p:sp>
      <p:sp>
        <p:nvSpPr>
          <p:cNvPr id="145" name="Прямоугольник 144"/>
          <p:cNvSpPr/>
          <p:nvPr/>
        </p:nvSpPr>
        <p:spPr>
          <a:xfrm>
            <a:off x="24719179" y="9508610"/>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Коллективная аренда ферм</a:t>
            </a:r>
            <a:endParaRPr lang="ru-RU" sz="700" dirty="0"/>
          </a:p>
        </p:txBody>
      </p:sp>
      <p:sp>
        <p:nvSpPr>
          <p:cNvPr id="147" name="Прямоугольник 146"/>
          <p:cNvSpPr/>
          <p:nvPr/>
        </p:nvSpPr>
        <p:spPr>
          <a:xfrm>
            <a:off x="26959451" y="10254644"/>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Ограничение финансовых полномочий олигархов</a:t>
            </a:r>
            <a:endParaRPr lang="ru-RU" sz="700" dirty="0"/>
          </a:p>
        </p:txBody>
      </p:sp>
      <p:sp>
        <p:nvSpPr>
          <p:cNvPr id="148" name="Прямоугольник 147"/>
          <p:cNvSpPr/>
          <p:nvPr/>
        </p:nvSpPr>
        <p:spPr>
          <a:xfrm>
            <a:off x="24719180" y="10254644"/>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Акционеры-рабочие</a:t>
            </a:r>
            <a:endParaRPr lang="ru-RU" sz="700" dirty="0"/>
          </a:p>
        </p:txBody>
      </p:sp>
      <p:cxnSp>
        <p:nvCxnSpPr>
          <p:cNvPr id="150" name="Соединительная линия уступом 149"/>
          <p:cNvCxnSpPr>
            <a:stCxn id="109" idx="2"/>
            <a:endCxn id="145" idx="0"/>
          </p:cNvCxnSpPr>
          <p:nvPr/>
        </p:nvCxnSpPr>
        <p:spPr>
          <a:xfrm rot="5400000">
            <a:off x="25617332" y="8827284"/>
            <a:ext cx="246337" cy="111631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51" name="Соединительная линия уступом 150"/>
          <p:cNvCxnSpPr>
            <a:stCxn id="109" idx="2"/>
            <a:endCxn id="138" idx="0"/>
          </p:cNvCxnSpPr>
          <p:nvPr/>
        </p:nvCxnSpPr>
        <p:spPr>
          <a:xfrm rot="16200000" flipH="1">
            <a:off x="26737882" y="8823048"/>
            <a:ext cx="245504" cy="112395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66" name="Соединительная линия уступом 165"/>
          <p:cNvCxnSpPr>
            <a:stCxn id="138" idx="2"/>
            <a:endCxn id="142" idx="0"/>
          </p:cNvCxnSpPr>
          <p:nvPr/>
        </p:nvCxnSpPr>
        <p:spPr>
          <a:xfrm rot="5400000">
            <a:off x="26757201" y="9589233"/>
            <a:ext cx="206867" cy="112395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69" name="Соединительная линия уступом 168"/>
          <p:cNvCxnSpPr>
            <a:stCxn id="145" idx="2"/>
            <a:endCxn id="142" idx="0"/>
          </p:cNvCxnSpPr>
          <p:nvPr/>
        </p:nvCxnSpPr>
        <p:spPr>
          <a:xfrm rot="16200000" flipH="1">
            <a:off x="25637482" y="9593470"/>
            <a:ext cx="206034" cy="111631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72" name="Прямая со стрелкой 171"/>
          <p:cNvCxnSpPr>
            <a:stCxn id="142" idx="2"/>
            <a:endCxn id="144" idx="0"/>
          </p:cNvCxnSpPr>
          <p:nvPr/>
        </p:nvCxnSpPr>
        <p:spPr>
          <a:xfrm>
            <a:off x="26298656" y="10794644"/>
            <a:ext cx="0" cy="975794"/>
          </a:xfrm>
          <a:prstGeom prst="straightConnector1">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175" name="Прямоугольник 174"/>
          <p:cNvSpPr/>
          <p:nvPr/>
        </p:nvSpPr>
        <p:spPr>
          <a:xfrm>
            <a:off x="30323346" y="9503006"/>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Запросить помощь в Италии</a:t>
            </a:r>
            <a:endParaRPr lang="ru-RU" sz="700" dirty="0"/>
          </a:p>
        </p:txBody>
      </p:sp>
      <p:sp>
        <p:nvSpPr>
          <p:cNvPr id="176" name="Прямоугольник 175"/>
          <p:cNvSpPr/>
          <p:nvPr/>
        </p:nvSpPr>
        <p:spPr>
          <a:xfrm>
            <a:off x="22120585" y="13353808"/>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Крестовый поход против революции</a:t>
            </a:r>
            <a:endParaRPr lang="ru-RU" sz="600" dirty="0"/>
          </a:p>
        </p:txBody>
      </p:sp>
      <p:sp>
        <p:nvSpPr>
          <p:cNvPr id="178" name="Прямоугольник 177"/>
          <p:cNvSpPr/>
          <p:nvPr/>
        </p:nvSpPr>
        <p:spPr>
          <a:xfrm>
            <a:off x="28082587" y="9508609"/>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err="1" smtClean="0"/>
              <a:t>Неотрадиционализм</a:t>
            </a:r>
            <a:endParaRPr lang="ru-RU" sz="700" dirty="0"/>
          </a:p>
        </p:txBody>
      </p:sp>
      <p:sp>
        <p:nvSpPr>
          <p:cNvPr id="179" name="Прямоугольник 178"/>
          <p:cNvSpPr/>
          <p:nvPr/>
        </p:nvSpPr>
        <p:spPr>
          <a:xfrm>
            <a:off x="28082586" y="10254644"/>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Превознесения национальных ценностей</a:t>
            </a:r>
            <a:endParaRPr lang="ru-RU" sz="700" dirty="0"/>
          </a:p>
        </p:txBody>
      </p:sp>
      <p:sp>
        <p:nvSpPr>
          <p:cNvPr id="181" name="Прямоугольник 180"/>
          <p:cNvSpPr/>
          <p:nvPr/>
        </p:nvSpPr>
        <p:spPr>
          <a:xfrm>
            <a:off x="29205723" y="9503006"/>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Содействие сельскохозяйственной кооперации</a:t>
            </a:r>
            <a:endParaRPr lang="ru-RU" sz="700" dirty="0"/>
          </a:p>
        </p:txBody>
      </p:sp>
      <p:sp>
        <p:nvSpPr>
          <p:cNvPr id="193" name="Прямоугольник 192"/>
          <p:cNvSpPr/>
          <p:nvPr/>
        </p:nvSpPr>
        <p:spPr>
          <a:xfrm>
            <a:off x="29205721" y="10254644"/>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Аграрный национализм</a:t>
            </a:r>
            <a:endParaRPr lang="ru-RU" sz="700" dirty="0"/>
          </a:p>
        </p:txBody>
      </p:sp>
      <p:sp>
        <p:nvSpPr>
          <p:cNvPr id="194" name="Прямоугольник 193"/>
          <p:cNvSpPr/>
          <p:nvPr/>
        </p:nvSpPr>
        <p:spPr>
          <a:xfrm>
            <a:off x="30323345" y="10254644"/>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Национализация служб здравоохранения и социальной помощи</a:t>
            </a:r>
            <a:endParaRPr lang="ru-RU" sz="700" dirty="0"/>
          </a:p>
        </p:txBody>
      </p:sp>
      <p:sp>
        <p:nvSpPr>
          <p:cNvPr id="195" name="Прямоугольник 194"/>
          <p:cNvSpPr/>
          <p:nvPr/>
        </p:nvSpPr>
        <p:spPr>
          <a:xfrm>
            <a:off x="29767392" y="11063829"/>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Ввести бесплатное </a:t>
            </a:r>
            <a:r>
              <a:rPr lang="ru-RU" sz="700" dirty="0"/>
              <a:t>начальное образование </a:t>
            </a:r>
            <a:r>
              <a:rPr lang="ru-RU" sz="200" dirty="0"/>
              <a:t>(Бесплатное начальное образование и доступ для популярных классов к среднему и высшему образованию</a:t>
            </a:r>
            <a:r>
              <a:rPr lang="ru-RU" sz="200" dirty="0" smtClean="0"/>
              <a:t>.)</a:t>
            </a:r>
            <a:endParaRPr lang="ru-RU" sz="200" dirty="0"/>
          </a:p>
        </p:txBody>
      </p:sp>
      <p:cxnSp>
        <p:nvCxnSpPr>
          <p:cNvPr id="196" name="Соединительная линия уступом 195"/>
          <p:cNvCxnSpPr>
            <a:stCxn id="110" idx="2"/>
            <a:endCxn id="175" idx="0"/>
          </p:cNvCxnSpPr>
          <p:nvPr/>
        </p:nvCxnSpPr>
        <p:spPr>
          <a:xfrm rot="16200000" flipH="1">
            <a:off x="29545762" y="8262258"/>
            <a:ext cx="240733" cy="224076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99" name="Соединительная линия уступом 198"/>
          <p:cNvCxnSpPr>
            <a:stCxn id="110" idx="2"/>
            <a:endCxn id="181" idx="0"/>
          </p:cNvCxnSpPr>
          <p:nvPr/>
        </p:nvCxnSpPr>
        <p:spPr>
          <a:xfrm rot="16200000" flipH="1">
            <a:off x="28986951" y="8821070"/>
            <a:ext cx="240733" cy="112313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02" name="Прямая со стрелкой 201"/>
          <p:cNvCxnSpPr>
            <a:stCxn id="110" idx="2"/>
            <a:endCxn id="178" idx="0"/>
          </p:cNvCxnSpPr>
          <p:nvPr/>
        </p:nvCxnSpPr>
        <p:spPr>
          <a:xfrm>
            <a:off x="28545748" y="9262273"/>
            <a:ext cx="2" cy="24633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05" name="Прямая со стрелкой 204"/>
          <p:cNvCxnSpPr>
            <a:stCxn id="178" idx="2"/>
            <a:endCxn id="179" idx="0"/>
          </p:cNvCxnSpPr>
          <p:nvPr/>
        </p:nvCxnSpPr>
        <p:spPr>
          <a:xfrm flipH="1">
            <a:off x="28545749" y="10048609"/>
            <a:ext cx="1" cy="20603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11" name="Прямая со стрелкой 210"/>
          <p:cNvCxnSpPr>
            <a:stCxn id="181" idx="2"/>
            <a:endCxn id="193" idx="0"/>
          </p:cNvCxnSpPr>
          <p:nvPr/>
        </p:nvCxnSpPr>
        <p:spPr>
          <a:xfrm flipH="1">
            <a:off x="29668884" y="10043006"/>
            <a:ext cx="2" cy="21163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14" name="Соединительная линия уступом 213"/>
          <p:cNvCxnSpPr>
            <a:stCxn id="181" idx="2"/>
            <a:endCxn id="194" idx="0"/>
          </p:cNvCxnSpPr>
          <p:nvPr/>
        </p:nvCxnSpPr>
        <p:spPr>
          <a:xfrm rot="16200000" flipH="1">
            <a:off x="30121878" y="9590014"/>
            <a:ext cx="211638" cy="111762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24" name="Прямоугольник 123"/>
          <p:cNvSpPr/>
          <p:nvPr/>
        </p:nvSpPr>
        <p:spPr>
          <a:xfrm>
            <a:off x="23641491" y="10258198"/>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Вернуть матери престол Португалии</a:t>
            </a:r>
          </a:p>
        </p:txBody>
      </p:sp>
      <p:cxnSp>
        <p:nvCxnSpPr>
          <p:cNvPr id="125" name="Соединительная линия уступом 124"/>
          <p:cNvCxnSpPr>
            <a:stCxn id="107" idx="2"/>
            <a:endCxn id="163" idx="0"/>
          </p:cNvCxnSpPr>
          <p:nvPr/>
        </p:nvCxnSpPr>
        <p:spPr>
          <a:xfrm rot="5400000">
            <a:off x="20351194" y="8853081"/>
            <a:ext cx="238680" cy="105706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54" name="Прямоугольник 153"/>
          <p:cNvSpPr/>
          <p:nvPr/>
        </p:nvSpPr>
        <p:spPr>
          <a:xfrm>
            <a:off x="23655039" y="9501427"/>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Забрать Французский престол</a:t>
            </a:r>
            <a:endParaRPr lang="ru-RU" sz="700" dirty="0"/>
          </a:p>
        </p:txBody>
      </p:sp>
      <p:cxnSp>
        <p:nvCxnSpPr>
          <p:cNvPr id="167" name="Прямая со стрелкой 166"/>
          <p:cNvCxnSpPr>
            <a:stCxn id="108" idx="2"/>
            <a:endCxn id="82" idx="0"/>
          </p:cNvCxnSpPr>
          <p:nvPr/>
        </p:nvCxnSpPr>
        <p:spPr>
          <a:xfrm>
            <a:off x="23113954" y="9262273"/>
            <a:ext cx="1259" cy="24073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82" name="Соединительная линия уступом 124"/>
          <p:cNvCxnSpPr>
            <a:stCxn id="82" idx="2"/>
            <a:endCxn id="124" idx="0"/>
          </p:cNvCxnSpPr>
          <p:nvPr/>
        </p:nvCxnSpPr>
        <p:spPr>
          <a:xfrm rot="16200000" flipH="1">
            <a:off x="23502336" y="9655880"/>
            <a:ext cx="215194" cy="98944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85" name="Соединительная линия уступом 184"/>
          <p:cNvCxnSpPr>
            <a:stCxn id="111" idx="2"/>
            <a:endCxn id="139" idx="0"/>
          </p:cNvCxnSpPr>
          <p:nvPr/>
        </p:nvCxnSpPr>
        <p:spPr>
          <a:xfrm rot="5400000">
            <a:off x="27863853" y="7289344"/>
            <a:ext cx="240656" cy="1123133"/>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88" name="Соединительная линия уступом 187"/>
          <p:cNvCxnSpPr>
            <a:stCxn id="112" idx="2"/>
            <a:endCxn id="139" idx="0"/>
          </p:cNvCxnSpPr>
          <p:nvPr/>
        </p:nvCxnSpPr>
        <p:spPr>
          <a:xfrm rot="16200000" flipH="1">
            <a:off x="26740030" y="7288653"/>
            <a:ext cx="241211" cy="1123957"/>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159" name="Прямоугольник 158"/>
          <p:cNvSpPr/>
          <p:nvPr/>
        </p:nvSpPr>
        <p:spPr>
          <a:xfrm>
            <a:off x="21594624" y="10254644"/>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титул короля обеих Сицилий</a:t>
            </a:r>
            <a:endParaRPr lang="ru-RU" sz="700" dirty="0"/>
          </a:p>
        </p:txBody>
      </p:sp>
      <p:cxnSp>
        <p:nvCxnSpPr>
          <p:cNvPr id="160" name="Соединительная линия уступом 124"/>
          <p:cNvCxnSpPr>
            <a:stCxn id="82" idx="2"/>
            <a:endCxn id="159" idx="0"/>
          </p:cNvCxnSpPr>
          <p:nvPr/>
        </p:nvCxnSpPr>
        <p:spPr>
          <a:xfrm rot="5400000">
            <a:off x="22480680" y="9620111"/>
            <a:ext cx="211640" cy="1057426"/>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170" name="Прямоугольник 169"/>
          <p:cNvSpPr/>
          <p:nvPr/>
        </p:nvSpPr>
        <p:spPr>
          <a:xfrm>
            <a:off x="24180206" y="11774727"/>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Подтверждение легитимности</a:t>
            </a:r>
            <a:endParaRPr lang="ru-RU" sz="700" dirty="0"/>
          </a:p>
        </p:txBody>
      </p:sp>
      <p:cxnSp>
        <p:nvCxnSpPr>
          <p:cNvPr id="173" name="Прямая со стрелкой 172"/>
          <p:cNvCxnSpPr>
            <a:stCxn id="105" idx="2"/>
            <a:endCxn id="170" idx="0"/>
          </p:cNvCxnSpPr>
          <p:nvPr/>
        </p:nvCxnSpPr>
        <p:spPr>
          <a:xfrm>
            <a:off x="24643369" y="8516784"/>
            <a:ext cx="0" cy="325794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63" name="Прямоугольник 162"/>
          <p:cNvSpPr/>
          <p:nvPr/>
        </p:nvSpPr>
        <p:spPr>
          <a:xfrm>
            <a:off x="19478838" y="9500953"/>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Испанский средиземноморский флот</a:t>
            </a:r>
            <a:endParaRPr lang="ru-RU" sz="700" dirty="0"/>
          </a:p>
        </p:txBody>
      </p:sp>
      <p:sp>
        <p:nvSpPr>
          <p:cNvPr id="155" name="Прямоугольник 154"/>
          <p:cNvSpPr/>
          <p:nvPr/>
        </p:nvSpPr>
        <p:spPr>
          <a:xfrm>
            <a:off x="20536485" y="9500953"/>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Создание католика-монархического общества</a:t>
            </a:r>
          </a:p>
        </p:txBody>
      </p:sp>
      <p:sp>
        <p:nvSpPr>
          <p:cNvPr id="156" name="Прямоугольник 155"/>
          <p:cNvSpPr/>
          <p:nvPr/>
        </p:nvSpPr>
        <p:spPr>
          <a:xfrm>
            <a:off x="19478838" y="10254896"/>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Претензии на земли Габсбургов</a:t>
            </a:r>
          </a:p>
        </p:txBody>
      </p:sp>
      <p:cxnSp>
        <p:nvCxnSpPr>
          <p:cNvPr id="164" name="Прямая со стрелкой 163"/>
          <p:cNvCxnSpPr>
            <a:stCxn id="163" idx="2"/>
            <a:endCxn id="156" idx="0"/>
          </p:cNvCxnSpPr>
          <p:nvPr/>
        </p:nvCxnSpPr>
        <p:spPr>
          <a:xfrm>
            <a:off x="19942001" y="10040953"/>
            <a:ext cx="0" cy="21394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83" name="Прямоугольник 182"/>
          <p:cNvSpPr/>
          <p:nvPr/>
        </p:nvSpPr>
        <p:spPr>
          <a:xfrm>
            <a:off x="20534705" y="10254644"/>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Идея превыше всего!</a:t>
            </a:r>
          </a:p>
        </p:txBody>
      </p:sp>
      <p:cxnSp>
        <p:nvCxnSpPr>
          <p:cNvPr id="184" name="Прямая со стрелкой 183"/>
          <p:cNvCxnSpPr>
            <a:stCxn id="155" idx="2"/>
            <a:endCxn id="183" idx="0"/>
          </p:cNvCxnSpPr>
          <p:nvPr/>
        </p:nvCxnSpPr>
        <p:spPr>
          <a:xfrm flipH="1">
            <a:off x="20997868" y="10040953"/>
            <a:ext cx="1780" cy="21369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86" name="Соединительная линия уступом 124"/>
          <p:cNvCxnSpPr>
            <a:stCxn id="155" idx="2"/>
            <a:endCxn id="159" idx="0"/>
          </p:cNvCxnSpPr>
          <p:nvPr/>
        </p:nvCxnSpPr>
        <p:spPr>
          <a:xfrm rot="16200000" flipH="1">
            <a:off x="21421872" y="9618728"/>
            <a:ext cx="213691" cy="1058139"/>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187" name="Прямоугольник 186"/>
          <p:cNvSpPr/>
          <p:nvPr/>
        </p:nvSpPr>
        <p:spPr>
          <a:xfrm>
            <a:off x="23642130" y="11059274"/>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Заключить </a:t>
            </a:r>
            <a:r>
              <a:rPr lang="ru-RU" sz="700" dirty="0" err="1" smtClean="0"/>
              <a:t>Виндзорский</a:t>
            </a:r>
            <a:r>
              <a:rPr lang="ru-RU" sz="700" dirty="0" smtClean="0"/>
              <a:t> пакт от новой династии</a:t>
            </a:r>
            <a:endParaRPr lang="ru-RU" sz="700" dirty="0"/>
          </a:p>
        </p:txBody>
      </p:sp>
      <p:sp>
        <p:nvSpPr>
          <p:cNvPr id="190" name="Прямоугольник 189"/>
          <p:cNvSpPr/>
          <p:nvPr/>
        </p:nvSpPr>
        <p:spPr>
          <a:xfrm>
            <a:off x="21591380" y="11052450"/>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Вернуться к союзу с Германией</a:t>
            </a:r>
          </a:p>
        </p:txBody>
      </p:sp>
      <p:sp>
        <p:nvSpPr>
          <p:cNvPr id="191" name="Прямоугольник 190"/>
          <p:cNvSpPr/>
          <p:nvPr/>
        </p:nvSpPr>
        <p:spPr>
          <a:xfrm>
            <a:off x="24722280" y="11056041"/>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Антиреволюционный союз (наше + «вражда с левым блоком»)</a:t>
            </a:r>
          </a:p>
        </p:txBody>
      </p:sp>
      <p:cxnSp>
        <p:nvCxnSpPr>
          <p:cNvPr id="201" name="Соединительная линия уступом 124"/>
          <p:cNvCxnSpPr>
            <a:stCxn id="124" idx="2"/>
            <a:endCxn id="187" idx="0"/>
          </p:cNvCxnSpPr>
          <p:nvPr/>
        </p:nvCxnSpPr>
        <p:spPr>
          <a:xfrm rot="16200000" flipH="1">
            <a:off x="23974435" y="10928416"/>
            <a:ext cx="261076" cy="63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03" name="Соединительная линия уступом 124"/>
          <p:cNvCxnSpPr>
            <a:stCxn id="183" idx="2"/>
            <a:endCxn id="190" idx="0"/>
          </p:cNvCxnSpPr>
          <p:nvPr/>
        </p:nvCxnSpPr>
        <p:spPr>
          <a:xfrm rot="16200000" flipH="1">
            <a:off x="21397302" y="10395209"/>
            <a:ext cx="257806" cy="105667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204" name="Соединительная линия уступом 124"/>
          <p:cNvCxnSpPr>
            <a:stCxn id="83" idx="2"/>
            <a:endCxn id="190" idx="0"/>
          </p:cNvCxnSpPr>
          <p:nvPr/>
        </p:nvCxnSpPr>
        <p:spPr>
          <a:xfrm rot="5400000">
            <a:off x="22456527" y="10392660"/>
            <a:ext cx="257806" cy="106177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206" name="Соединительная линия уступом 124"/>
          <p:cNvCxnSpPr>
            <a:stCxn id="83" idx="2"/>
            <a:endCxn id="191" idx="0"/>
          </p:cNvCxnSpPr>
          <p:nvPr/>
        </p:nvCxnSpPr>
        <p:spPr>
          <a:xfrm rot="16200000" flipH="1">
            <a:off x="24020182" y="9890779"/>
            <a:ext cx="261397" cy="2069126"/>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212" name="Прямая соединительная линия 211"/>
          <p:cNvCxnSpPr>
            <a:stCxn id="187" idx="1"/>
            <a:endCxn id="190" idx="3"/>
          </p:cNvCxnSpPr>
          <p:nvPr/>
        </p:nvCxnSpPr>
        <p:spPr>
          <a:xfrm flipH="1" flipV="1">
            <a:off x="22517705" y="11322450"/>
            <a:ext cx="1124425" cy="6824"/>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8" name="Соединительная линия уступом 217"/>
          <p:cNvCxnSpPr>
            <a:stCxn id="109" idx="2"/>
            <a:endCxn id="154" idx="0"/>
          </p:cNvCxnSpPr>
          <p:nvPr/>
        </p:nvCxnSpPr>
        <p:spPr>
          <a:xfrm rot="5400000">
            <a:off x="25088853" y="8291623"/>
            <a:ext cx="239154" cy="218045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221" name="Соединительная линия уступом 220"/>
          <p:cNvCxnSpPr>
            <a:stCxn id="110" idx="2"/>
            <a:endCxn id="154" idx="0"/>
          </p:cNvCxnSpPr>
          <p:nvPr/>
        </p:nvCxnSpPr>
        <p:spPr>
          <a:xfrm rot="5400000">
            <a:off x="26212398" y="7168077"/>
            <a:ext cx="239154" cy="4427546"/>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230" name="Прямоугольник 229"/>
          <p:cNvSpPr/>
          <p:nvPr/>
        </p:nvSpPr>
        <p:spPr>
          <a:xfrm>
            <a:off x="25842315" y="9514541"/>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Забрать трон у </a:t>
            </a:r>
            <a:r>
              <a:rPr lang="ru-RU" sz="700" dirty="0" err="1" smtClean="0"/>
              <a:t>Виндзоров</a:t>
            </a:r>
            <a:r>
              <a:rPr lang="ru-RU" sz="700" dirty="0" smtClean="0"/>
              <a:t> (мать Хуана внучка королевы Виктории)</a:t>
            </a:r>
            <a:endParaRPr lang="ru-RU" sz="700" dirty="0"/>
          </a:p>
        </p:txBody>
      </p:sp>
      <p:cxnSp>
        <p:nvCxnSpPr>
          <p:cNvPr id="231" name="Прямая со стрелкой 230"/>
          <p:cNvCxnSpPr>
            <a:stCxn id="145" idx="2"/>
            <a:endCxn id="148" idx="0"/>
          </p:cNvCxnSpPr>
          <p:nvPr/>
        </p:nvCxnSpPr>
        <p:spPr>
          <a:xfrm>
            <a:off x="25182342" y="10048610"/>
            <a:ext cx="1" cy="20603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34" name="Прямая со стрелкой 233"/>
          <p:cNvCxnSpPr>
            <a:stCxn id="138" idx="2"/>
            <a:endCxn id="147" idx="0"/>
          </p:cNvCxnSpPr>
          <p:nvPr/>
        </p:nvCxnSpPr>
        <p:spPr>
          <a:xfrm>
            <a:off x="27422611" y="10047777"/>
            <a:ext cx="3" cy="20686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37" name="Прямая со стрелкой 236"/>
          <p:cNvCxnSpPr>
            <a:stCxn id="109" idx="2"/>
            <a:endCxn id="230" idx="0"/>
          </p:cNvCxnSpPr>
          <p:nvPr/>
        </p:nvCxnSpPr>
        <p:spPr>
          <a:xfrm>
            <a:off x="26298657" y="9262273"/>
            <a:ext cx="6821" cy="25226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48" name="Соединительная линия уступом 124"/>
          <p:cNvCxnSpPr>
            <a:stCxn id="183" idx="2"/>
            <a:endCxn id="191" idx="0"/>
          </p:cNvCxnSpPr>
          <p:nvPr/>
        </p:nvCxnSpPr>
        <p:spPr>
          <a:xfrm rot="16200000" flipH="1">
            <a:off x="22960957" y="8831554"/>
            <a:ext cx="261397" cy="418757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251" name="Соединительная линия уступом 124"/>
          <p:cNvCxnSpPr>
            <a:stCxn id="142" idx="2"/>
            <a:endCxn id="191" idx="0"/>
          </p:cNvCxnSpPr>
          <p:nvPr/>
        </p:nvCxnSpPr>
        <p:spPr>
          <a:xfrm rot="5400000">
            <a:off x="25611352" y="10368736"/>
            <a:ext cx="261397" cy="1113213"/>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254" name="Соединительная линия уступом 124"/>
          <p:cNvCxnSpPr>
            <a:stCxn id="179" idx="2"/>
            <a:endCxn id="191" idx="0"/>
          </p:cNvCxnSpPr>
          <p:nvPr/>
        </p:nvCxnSpPr>
        <p:spPr>
          <a:xfrm rot="5400000">
            <a:off x="26734898" y="9245189"/>
            <a:ext cx="261397" cy="3360306"/>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257" name="Прямая соединительная линия 256"/>
          <p:cNvCxnSpPr>
            <a:stCxn id="191" idx="1"/>
            <a:endCxn id="187" idx="3"/>
          </p:cNvCxnSpPr>
          <p:nvPr/>
        </p:nvCxnSpPr>
        <p:spPr>
          <a:xfrm flipH="1">
            <a:off x="24568455" y="11326041"/>
            <a:ext cx="153825" cy="3233"/>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2" name="Прямая соединительная линия 261"/>
          <p:cNvCxnSpPr>
            <a:stCxn id="350" idx="1"/>
            <a:endCxn id="191" idx="3"/>
          </p:cNvCxnSpPr>
          <p:nvPr/>
        </p:nvCxnSpPr>
        <p:spPr>
          <a:xfrm flipH="1">
            <a:off x="25648605" y="11315327"/>
            <a:ext cx="1316505" cy="10714"/>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5" name="Соединительная линия уступом 264"/>
          <p:cNvCxnSpPr>
            <a:stCxn id="142" idx="2"/>
            <a:endCxn id="190" idx="0"/>
          </p:cNvCxnSpPr>
          <p:nvPr/>
        </p:nvCxnSpPr>
        <p:spPr>
          <a:xfrm rot="5400000">
            <a:off x="24047697" y="8801491"/>
            <a:ext cx="257806" cy="424411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80" name="Прямоугольник 279"/>
          <p:cNvSpPr/>
          <p:nvPr/>
        </p:nvSpPr>
        <p:spPr>
          <a:xfrm>
            <a:off x="22117806" y="12575301"/>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Пулемёт и католический молитвенник</a:t>
            </a:r>
          </a:p>
        </p:txBody>
      </p:sp>
      <p:sp>
        <p:nvSpPr>
          <p:cNvPr id="281" name="Прямоугольник 280"/>
          <p:cNvSpPr/>
          <p:nvPr/>
        </p:nvSpPr>
        <p:spPr>
          <a:xfrm>
            <a:off x="26305477" y="12575301"/>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Возродить империю</a:t>
            </a:r>
            <a:endParaRPr lang="ru-RU" sz="700" dirty="0"/>
          </a:p>
        </p:txBody>
      </p:sp>
      <p:cxnSp>
        <p:nvCxnSpPr>
          <p:cNvPr id="282" name="Соединительная линия уступом 124"/>
          <p:cNvCxnSpPr>
            <a:stCxn id="170" idx="2"/>
            <a:endCxn id="281" idx="0"/>
          </p:cNvCxnSpPr>
          <p:nvPr/>
        </p:nvCxnSpPr>
        <p:spPr>
          <a:xfrm rot="16200000" flipH="1">
            <a:off x="25575717" y="11382378"/>
            <a:ext cx="260574" cy="212527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85" name="Соединительная линия уступом 124"/>
          <p:cNvCxnSpPr>
            <a:stCxn id="170" idx="2"/>
            <a:endCxn id="280" idx="0"/>
          </p:cNvCxnSpPr>
          <p:nvPr/>
        </p:nvCxnSpPr>
        <p:spPr>
          <a:xfrm rot="5400000">
            <a:off x="23481882" y="11413814"/>
            <a:ext cx="260574" cy="206240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88" name="Прямоугольник 287"/>
          <p:cNvSpPr/>
          <p:nvPr/>
        </p:nvSpPr>
        <p:spPr>
          <a:xfrm>
            <a:off x="25282451" y="13359821"/>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Основать академию </a:t>
            </a:r>
            <a:r>
              <a:rPr lang="ru-RU" sz="700" dirty="0" err="1" smtClean="0"/>
              <a:t>Васкеса</a:t>
            </a:r>
            <a:r>
              <a:rPr lang="ru-RU" sz="700" dirty="0" smtClean="0"/>
              <a:t> де </a:t>
            </a:r>
            <a:r>
              <a:rPr lang="ru-RU" sz="700" dirty="0" err="1" smtClean="0"/>
              <a:t>Меллы</a:t>
            </a:r>
            <a:endParaRPr lang="ru-RU" sz="700" dirty="0"/>
          </a:p>
        </p:txBody>
      </p:sp>
      <p:sp>
        <p:nvSpPr>
          <p:cNvPr id="295" name="Прямоугольник 294"/>
          <p:cNvSpPr/>
          <p:nvPr/>
        </p:nvSpPr>
        <p:spPr>
          <a:xfrm>
            <a:off x="21601939" y="8729299"/>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en-US" sz="700" dirty="0"/>
              <a:t>Dios, </a:t>
            </a:r>
            <a:r>
              <a:rPr lang="en-US" sz="700" dirty="0" smtClean="0"/>
              <a:t>Patria y Rey</a:t>
            </a:r>
            <a:endParaRPr lang="ru-RU" sz="700" dirty="0"/>
          </a:p>
        </p:txBody>
      </p:sp>
      <p:sp>
        <p:nvSpPr>
          <p:cNvPr id="192" name="Прямоугольник 191"/>
          <p:cNvSpPr/>
          <p:nvPr/>
        </p:nvSpPr>
        <p:spPr>
          <a:xfrm>
            <a:off x="15501198" y="643490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Изгнать лидеров партий</a:t>
            </a:r>
            <a:endParaRPr lang="ru-RU" sz="700" dirty="0"/>
          </a:p>
        </p:txBody>
      </p:sp>
      <p:cxnSp>
        <p:nvCxnSpPr>
          <p:cNvPr id="198" name="Прямая соединительная линия 197"/>
          <p:cNvCxnSpPr>
            <a:stCxn id="100" idx="3"/>
            <a:endCxn id="192" idx="1"/>
          </p:cNvCxnSpPr>
          <p:nvPr/>
        </p:nvCxnSpPr>
        <p:spPr>
          <a:xfrm>
            <a:off x="10352171" y="6704901"/>
            <a:ext cx="5149027"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0" name="Соединительная линия уступом 124"/>
          <p:cNvCxnSpPr>
            <a:stCxn id="281" idx="2"/>
            <a:endCxn id="288" idx="0"/>
          </p:cNvCxnSpPr>
          <p:nvPr/>
        </p:nvCxnSpPr>
        <p:spPr>
          <a:xfrm rot="5400000">
            <a:off x="26134867" y="12726048"/>
            <a:ext cx="244520" cy="102302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15" name="Соединительная линия уступом 214"/>
          <p:cNvCxnSpPr>
            <a:stCxn id="104" idx="2"/>
          </p:cNvCxnSpPr>
          <p:nvPr/>
        </p:nvCxnSpPr>
        <p:spPr>
          <a:xfrm rot="5400000">
            <a:off x="22219402" y="8359072"/>
            <a:ext cx="215928" cy="52452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20" name="Соединительная линия уступом 219"/>
          <p:cNvCxnSpPr>
            <a:stCxn id="79" idx="2"/>
          </p:cNvCxnSpPr>
          <p:nvPr/>
        </p:nvCxnSpPr>
        <p:spPr>
          <a:xfrm rot="16200000" flipH="1">
            <a:off x="21695929" y="8360125"/>
            <a:ext cx="218235" cy="52011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25" name="Соединительная линия уступом 224"/>
          <p:cNvCxnSpPr>
            <a:stCxn id="195" idx="2"/>
            <a:endCxn id="144" idx="0"/>
          </p:cNvCxnSpPr>
          <p:nvPr/>
        </p:nvCxnSpPr>
        <p:spPr>
          <a:xfrm rot="5400000">
            <a:off x="28181302" y="9721184"/>
            <a:ext cx="166609" cy="3931899"/>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228" name="Прямоугольник 227"/>
          <p:cNvSpPr/>
          <p:nvPr/>
        </p:nvSpPr>
        <p:spPr>
          <a:xfrm>
            <a:off x="24182538" y="12585502"/>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Подтвердить </a:t>
            </a:r>
            <a:r>
              <a:rPr lang="ru-RU" sz="700" dirty="0" err="1" smtClean="0"/>
              <a:t>фуэрос</a:t>
            </a:r>
            <a:endParaRPr lang="ru-RU" sz="700" dirty="0"/>
          </a:p>
        </p:txBody>
      </p:sp>
      <p:cxnSp>
        <p:nvCxnSpPr>
          <p:cNvPr id="229" name="Прямая со стрелкой 228"/>
          <p:cNvCxnSpPr>
            <a:stCxn id="170" idx="2"/>
            <a:endCxn id="228" idx="0"/>
          </p:cNvCxnSpPr>
          <p:nvPr/>
        </p:nvCxnSpPr>
        <p:spPr>
          <a:xfrm>
            <a:off x="24643369" y="12314727"/>
            <a:ext cx="2332" cy="27077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35" name="Прямоугольник 234"/>
          <p:cNvSpPr/>
          <p:nvPr/>
        </p:nvSpPr>
        <p:spPr>
          <a:xfrm>
            <a:off x="22648930" y="14124141"/>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Защитники католичества</a:t>
            </a:r>
            <a:endParaRPr lang="ru-RU" sz="700" dirty="0"/>
          </a:p>
        </p:txBody>
      </p:sp>
      <p:sp>
        <p:nvSpPr>
          <p:cNvPr id="238" name="Прямоугольник 237"/>
          <p:cNvSpPr/>
          <p:nvPr/>
        </p:nvSpPr>
        <p:spPr>
          <a:xfrm>
            <a:off x="21601657" y="14124141"/>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Культивировать фанатизм</a:t>
            </a:r>
            <a:endParaRPr lang="ru-RU" sz="700" dirty="0"/>
          </a:p>
        </p:txBody>
      </p:sp>
      <p:cxnSp>
        <p:nvCxnSpPr>
          <p:cNvPr id="239" name="Соединительная линия уступом 124"/>
          <p:cNvCxnSpPr>
            <a:stCxn id="280" idx="2"/>
            <a:endCxn id="176" idx="0"/>
          </p:cNvCxnSpPr>
          <p:nvPr/>
        </p:nvCxnSpPr>
        <p:spPr>
          <a:xfrm rot="16200000" flipH="1">
            <a:off x="22463105" y="13233164"/>
            <a:ext cx="238507" cy="277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59" name="Прямоугольник 258"/>
          <p:cNvSpPr/>
          <p:nvPr/>
        </p:nvSpPr>
        <p:spPr>
          <a:xfrm>
            <a:off x="24181810" y="14135106"/>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Поощрить местную разработку месторождений</a:t>
            </a:r>
            <a:endParaRPr lang="ru-RU" sz="700" dirty="0"/>
          </a:p>
        </p:txBody>
      </p:sp>
      <p:cxnSp>
        <p:nvCxnSpPr>
          <p:cNvPr id="261" name="Прямая со стрелкой 260"/>
          <p:cNvCxnSpPr>
            <a:stCxn id="228" idx="2"/>
            <a:endCxn id="284" idx="0"/>
          </p:cNvCxnSpPr>
          <p:nvPr/>
        </p:nvCxnSpPr>
        <p:spPr>
          <a:xfrm flipH="1">
            <a:off x="24644973" y="13125502"/>
            <a:ext cx="728" cy="234192"/>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66" name="Прямоугольник 265"/>
          <p:cNvSpPr/>
          <p:nvPr/>
        </p:nvSpPr>
        <p:spPr>
          <a:xfrm>
            <a:off x="26312704" y="13358602"/>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Флот достойный короля </a:t>
            </a:r>
            <a:endParaRPr lang="ru-RU" sz="700" dirty="0"/>
          </a:p>
        </p:txBody>
      </p:sp>
      <p:cxnSp>
        <p:nvCxnSpPr>
          <p:cNvPr id="267" name="Соединительная линия уступом 124"/>
          <p:cNvCxnSpPr>
            <a:stCxn id="281" idx="2"/>
            <a:endCxn id="266" idx="0"/>
          </p:cNvCxnSpPr>
          <p:nvPr/>
        </p:nvCxnSpPr>
        <p:spPr>
          <a:xfrm rot="16200000" flipH="1">
            <a:off x="26650603" y="13233337"/>
            <a:ext cx="243301" cy="722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70" name="Прямоугольник 269"/>
          <p:cNvSpPr/>
          <p:nvPr/>
        </p:nvSpPr>
        <p:spPr>
          <a:xfrm>
            <a:off x="26311485" y="14147423"/>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славу Испанской армады </a:t>
            </a:r>
            <a:endParaRPr lang="ru-RU" sz="500" dirty="0"/>
          </a:p>
        </p:txBody>
      </p:sp>
      <p:sp>
        <p:nvSpPr>
          <p:cNvPr id="271" name="Прямоугольник 270"/>
          <p:cNvSpPr/>
          <p:nvPr/>
        </p:nvSpPr>
        <p:spPr>
          <a:xfrm>
            <a:off x="26311484" y="14900888"/>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Имперская безопасность</a:t>
            </a:r>
            <a:endParaRPr lang="ru-RU" sz="700" dirty="0"/>
          </a:p>
        </p:txBody>
      </p:sp>
      <p:cxnSp>
        <p:nvCxnSpPr>
          <p:cNvPr id="272" name="Прямая со стрелкой 271"/>
          <p:cNvCxnSpPr>
            <a:stCxn id="266" idx="2"/>
            <a:endCxn id="270" idx="0"/>
          </p:cNvCxnSpPr>
          <p:nvPr/>
        </p:nvCxnSpPr>
        <p:spPr>
          <a:xfrm flipH="1">
            <a:off x="26774648" y="13898602"/>
            <a:ext cx="1219" cy="24882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77" name="Прямая со стрелкой 276"/>
          <p:cNvCxnSpPr>
            <a:stCxn id="270" idx="2"/>
            <a:endCxn id="271" idx="0"/>
          </p:cNvCxnSpPr>
          <p:nvPr/>
        </p:nvCxnSpPr>
        <p:spPr>
          <a:xfrm flipH="1">
            <a:off x="26774647" y="14687423"/>
            <a:ext cx="1" cy="21346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84" name="Прямоугольник 283"/>
          <p:cNvSpPr/>
          <p:nvPr/>
        </p:nvSpPr>
        <p:spPr>
          <a:xfrm>
            <a:off x="24181810" y="13359694"/>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Поощрить местную индустриализацию</a:t>
            </a:r>
            <a:endParaRPr lang="ru-RU" sz="700" dirty="0"/>
          </a:p>
        </p:txBody>
      </p:sp>
      <p:cxnSp>
        <p:nvCxnSpPr>
          <p:cNvPr id="287" name="Прямая со стрелкой 286"/>
          <p:cNvCxnSpPr>
            <a:stCxn id="284" idx="2"/>
            <a:endCxn id="259" idx="0"/>
          </p:cNvCxnSpPr>
          <p:nvPr/>
        </p:nvCxnSpPr>
        <p:spPr>
          <a:xfrm>
            <a:off x="24644973" y="13899694"/>
            <a:ext cx="0" cy="235412"/>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92" name="Прямоугольник 291"/>
          <p:cNvSpPr/>
          <p:nvPr/>
        </p:nvSpPr>
        <p:spPr>
          <a:xfrm>
            <a:off x="27446531" y="13351286"/>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Усилить империю</a:t>
            </a:r>
            <a:endParaRPr lang="ru-RU" sz="700" dirty="0"/>
          </a:p>
        </p:txBody>
      </p:sp>
      <p:sp>
        <p:nvSpPr>
          <p:cNvPr id="297" name="Прямоугольник 296"/>
          <p:cNvSpPr/>
          <p:nvPr/>
        </p:nvSpPr>
        <p:spPr>
          <a:xfrm>
            <a:off x="25272727" y="14147425"/>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Отобрать Испанские Нидерланды</a:t>
            </a:r>
            <a:endParaRPr lang="ru-RU" sz="700" dirty="0"/>
          </a:p>
        </p:txBody>
      </p:sp>
      <p:sp>
        <p:nvSpPr>
          <p:cNvPr id="298" name="Прямоугольник 297"/>
          <p:cNvSpPr/>
          <p:nvPr/>
        </p:nvSpPr>
        <p:spPr>
          <a:xfrm>
            <a:off x="25271508" y="14899672"/>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Филиппины</a:t>
            </a:r>
            <a:endParaRPr lang="ru-RU" sz="700" dirty="0"/>
          </a:p>
        </p:txBody>
      </p:sp>
      <p:sp>
        <p:nvSpPr>
          <p:cNvPr id="299" name="Прямоугольник 298"/>
          <p:cNvSpPr/>
          <p:nvPr/>
        </p:nvSpPr>
        <p:spPr>
          <a:xfrm>
            <a:off x="27428273" y="14152302"/>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Кубу</a:t>
            </a:r>
            <a:endParaRPr lang="ru-RU" sz="700" dirty="0"/>
          </a:p>
        </p:txBody>
      </p:sp>
      <p:sp>
        <p:nvSpPr>
          <p:cNvPr id="300" name="Прямоугольник 299"/>
          <p:cNvSpPr/>
          <p:nvPr/>
        </p:nvSpPr>
        <p:spPr>
          <a:xfrm>
            <a:off x="27427053" y="14911863"/>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Мексику</a:t>
            </a:r>
            <a:endParaRPr lang="ru-RU" sz="700" dirty="0"/>
          </a:p>
        </p:txBody>
      </p:sp>
      <p:cxnSp>
        <p:nvCxnSpPr>
          <p:cNvPr id="301" name="Соединительная линия уступом 124"/>
          <p:cNvCxnSpPr>
            <a:stCxn id="266" idx="2"/>
            <a:endCxn id="299" idx="0"/>
          </p:cNvCxnSpPr>
          <p:nvPr/>
        </p:nvCxnSpPr>
        <p:spPr>
          <a:xfrm rot="16200000" flipH="1">
            <a:off x="27206801" y="13467667"/>
            <a:ext cx="253700" cy="111556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04" name="Соединительная линия уступом 124"/>
          <p:cNvCxnSpPr>
            <a:stCxn id="266" idx="2"/>
            <a:endCxn id="297" idx="0"/>
          </p:cNvCxnSpPr>
          <p:nvPr/>
        </p:nvCxnSpPr>
        <p:spPr>
          <a:xfrm rot="5400000">
            <a:off x="26131468" y="13503025"/>
            <a:ext cx="248823" cy="103997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08" name="Прямая со стрелкой 307"/>
          <p:cNvCxnSpPr>
            <a:stCxn id="297" idx="2"/>
            <a:endCxn id="298" idx="0"/>
          </p:cNvCxnSpPr>
          <p:nvPr/>
        </p:nvCxnSpPr>
        <p:spPr>
          <a:xfrm flipH="1">
            <a:off x="25734671" y="14687425"/>
            <a:ext cx="1219" cy="21224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11" name="Прямая со стрелкой 310"/>
          <p:cNvCxnSpPr>
            <a:stCxn id="299" idx="2"/>
            <a:endCxn id="300" idx="0"/>
          </p:cNvCxnSpPr>
          <p:nvPr/>
        </p:nvCxnSpPr>
        <p:spPr>
          <a:xfrm flipH="1">
            <a:off x="27890216" y="14692302"/>
            <a:ext cx="1220" cy="21956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15" name="Соединительная линия уступом 314"/>
          <p:cNvCxnSpPr>
            <a:stCxn id="193" idx="2"/>
            <a:endCxn id="195" idx="0"/>
          </p:cNvCxnSpPr>
          <p:nvPr/>
        </p:nvCxnSpPr>
        <p:spPr>
          <a:xfrm rot="16200000" flipH="1">
            <a:off x="29815127" y="10648400"/>
            <a:ext cx="269185" cy="56167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18" name="Соединительная линия уступом 317"/>
          <p:cNvCxnSpPr>
            <a:stCxn id="194" idx="2"/>
            <a:endCxn id="195" idx="0"/>
          </p:cNvCxnSpPr>
          <p:nvPr/>
        </p:nvCxnSpPr>
        <p:spPr>
          <a:xfrm rot="5400000">
            <a:off x="30373940" y="10651260"/>
            <a:ext cx="269185" cy="55595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21" name="Прямоугольник 320"/>
          <p:cNvSpPr/>
          <p:nvPr/>
        </p:nvSpPr>
        <p:spPr>
          <a:xfrm>
            <a:off x="26313923" y="15700686"/>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«долг» США</a:t>
            </a:r>
            <a:endParaRPr lang="ru-RU" sz="700" dirty="0"/>
          </a:p>
        </p:txBody>
      </p:sp>
      <p:cxnSp>
        <p:nvCxnSpPr>
          <p:cNvPr id="322" name="Соединительная линия уступом 124"/>
          <p:cNvCxnSpPr>
            <a:stCxn id="298" idx="2"/>
            <a:endCxn id="321" idx="0"/>
          </p:cNvCxnSpPr>
          <p:nvPr/>
        </p:nvCxnSpPr>
        <p:spPr>
          <a:xfrm rot="16200000" flipH="1">
            <a:off x="26125371" y="15048971"/>
            <a:ext cx="261014" cy="104241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25" name="Соединительная линия уступом 124"/>
          <p:cNvCxnSpPr>
            <a:stCxn id="300" idx="2"/>
            <a:endCxn id="321" idx="0"/>
          </p:cNvCxnSpPr>
          <p:nvPr/>
        </p:nvCxnSpPr>
        <p:spPr>
          <a:xfrm rot="5400000">
            <a:off x="27209240" y="15019709"/>
            <a:ext cx="248823" cy="111313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28" name="Прямоугольник 327"/>
          <p:cNvSpPr/>
          <p:nvPr/>
        </p:nvSpPr>
        <p:spPr>
          <a:xfrm>
            <a:off x="23652293" y="8721716"/>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Создание белогвардейской дивизии (+белый генерал, +4 каски)</a:t>
            </a:r>
            <a:endParaRPr lang="ru-RU" sz="700" dirty="0"/>
          </a:p>
        </p:txBody>
      </p:sp>
      <p:cxnSp>
        <p:nvCxnSpPr>
          <p:cNvPr id="329" name="Соединительная линия уступом 328"/>
          <p:cNvCxnSpPr>
            <a:stCxn id="105" idx="2"/>
            <a:endCxn id="328" idx="0"/>
          </p:cNvCxnSpPr>
          <p:nvPr/>
        </p:nvCxnSpPr>
        <p:spPr>
          <a:xfrm rot="5400000">
            <a:off x="24276947" y="8355294"/>
            <a:ext cx="204932" cy="52791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32" name="Прямоугольник 331"/>
          <p:cNvSpPr/>
          <p:nvPr/>
        </p:nvSpPr>
        <p:spPr>
          <a:xfrm>
            <a:off x="24726408" y="8720496"/>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Расширение генералитета </a:t>
            </a:r>
            <a:r>
              <a:rPr lang="ru-RU" sz="500" dirty="0" smtClean="0"/>
              <a:t>(+ переведет генерала из ВВС и вернет генерала-монархиста из изгнания)</a:t>
            </a:r>
            <a:endParaRPr lang="ru-RU" sz="700" dirty="0"/>
          </a:p>
        </p:txBody>
      </p:sp>
      <p:cxnSp>
        <p:nvCxnSpPr>
          <p:cNvPr id="333" name="Соединительная линия уступом 332"/>
          <p:cNvCxnSpPr>
            <a:stCxn id="105" idx="2"/>
            <a:endCxn id="332" idx="0"/>
          </p:cNvCxnSpPr>
          <p:nvPr/>
        </p:nvCxnSpPr>
        <p:spPr>
          <a:xfrm rot="16200000" flipH="1">
            <a:off x="24814614" y="8345539"/>
            <a:ext cx="203712" cy="54620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36" name="Прямоугольник 335"/>
          <p:cNvSpPr/>
          <p:nvPr/>
        </p:nvSpPr>
        <p:spPr>
          <a:xfrm>
            <a:off x="23155653" y="13357598"/>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Восстановление монастырей</a:t>
            </a:r>
            <a:endParaRPr lang="ru-RU" sz="700" dirty="0"/>
          </a:p>
        </p:txBody>
      </p:sp>
      <p:cxnSp>
        <p:nvCxnSpPr>
          <p:cNvPr id="344" name="Соединительная линия уступом 124"/>
          <p:cNvCxnSpPr>
            <a:stCxn id="281" idx="2"/>
            <a:endCxn id="292" idx="0"/>
          </p:cNvCxnSpPr>
          <p:nvPr/>
        </p:nvCxnSpPr>
        <p:spPr>
          <a:xfrm rot="16200000" flipH="1">
            <a:off x="27221175" y="12662766"/>
            <a:ext cx="235985" cy="114105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47" name="Соединительная линия уступом 124"/>
          <p:cNvCxnSpPr>
            <a:stCxn id="280" idx="2"/>
            <a:endCxn id="336" idx="0"/>
          </p:cNvCxnSpPr>
          <p:nvPr/>
        </p:nvCxnSpPr>
        <p:spPr>
          <a:xfrm rot="16200000" flipH="1">
            <a:off x="22978744" y="12717525"/>
            <a:ext cx="242297" cy="103784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50" name="Прямоугольник 349"/>
          <p:cNvSpPr/>
          <p:nvPr/>
        </p:nvSpPr>
        <p:spPr>
          <a:xfrm>
            <a:off x="26965110" y="11045327"/>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Союз с Италией</a:t>
            </a:r>
            <a:endParaRPr lang="ru-RU" sz="700" dirty="0"/>
          </a:p>
        </p:txBody>
      </p:sp>
      <p:cxnSp>
        <p:nvCxnSpPr>
          <p:cNvPr id="354" name="Соединительная линия уступом 353"/>
          <p:cNvCxnSpPr>
            <a:stCxn id="179" idx="2"/>
            <a:endCxn id="350" idx="0"/>
          </p:cNvCxnSpPr>
          <p:nvPr/>
        </p:nvCxnSpPr>
        <p:spPr>
          <a:xfrm rot="5400000">
            <a:off x="27861670" y="10361247"/>
            <a:ext cx="250683" cy="111747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22" name="Прямоугольник 221"/>
          <p:cNvSpPr/>
          <p:nvPr/>
        </p:nvSpPr>
        <p:spPr>
          <a:xfrm>
            <a:off x="9419492" y="8747205"/>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Отмена республиканской </a:t>
            </a:r>
            <a:r>
              <a:rPr lang="ru-RU" sz="700" dirty="0" smtClean="0"/>
              <a:t>конституции</a:t>
            </a:r>
            <a:endParaRPr lang="ru-RU" sz="200" dirty="0"/>
          </a:p>
        </p:txBody>
      </p:sp>
      <p:sp>
        <p:nvSpPr>
          <p:cNvPr id="223" name="Прямоугольник 222"/>
          <p:cNvSpPr/>
          <p:nvPr/>
        </p:nvSpPr>
        <p:spPr>
          <a:xfrm>
            <a:off x="12178075" y="9542625"/>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веру в церковь (католицизм)</a:t>
            </a:r>
            <a:endParaRPr lang="ru-RU" sz="700" dirty="0"/>
          </a:p>
        </p:txBody>
      </p:sp>
      <p:sp>
        <p:nvSpPr>
          <p:cNvPr id="224" name="Прямоугольник 223"/>
          <p:cNvSpPr/>
          <p:nvPr/>
        </p:nvSpPr>
        <p:spPr>
          <a:xfrm>
            <a:off x="6660916" y="954019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Тоталитарное государство профсоюзов</a:t>
            </a:r>
            <a:endParaRPr lang="ru-RU" sz="700" dirty="0"/>
          </a:p>
        </p:txBody>
      </p:sp>
      <p:sp>
        <p:nvSpPr>
          <p:cNvPr id="226" name="Прямоугольник 225"/>
          <p:cNvSpPr/>
          <p:nvPr/>
        </p:nvSpPr>
        <p:spPr>
          <a:xfrm>
            <a:off x="6660916" y="10289471"/>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Вертикальный профсоюз</a:t>
            </a:r>
            <a:endParaRPr lang="ru-RU" sz="700" dirty="0"/>
          </a:p>
        </p:txBody>
      </p:sp>
      <p:sp>
        <p:nvSpPr>
          <p:cNvPr id="227" name="Прямоугольник 226"/>
          <p:cNvSpPr/>
          <p:nvPr/>
        </p:nvSpPr>
        <p:spPr>
          <a:xfrm>
            <a:off x="6091141" y="11076752"/>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Объединение рабочих и работодателей по отраслям</a:t>
            </a:r>
            <a:endParaRPr lang="ru-RU" sz="700" dirty="0"/>
          </a:p>
        </p:txBody>
      </p:sp>
      <p:sp>
        <p:nvSpPr>
          <p:cNvPr id="232" name="Прямоугольник 231"/>
          <p:cNvSpPr/>
          <p:nvPr/>
        </p:nvSpPr>
        <p:spPr>
          <a:xfrm>
            <a:off x="7217976" y="1107627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Передача прав собственности и средств производства в профсоюзы</a:t>
            </a:r>
            <a:endParaRPr lang="ru-RU" sz="700" dirty="0"/>
          </a:p>
        </p:txBody>
      </p:sp>
      <p:sp>
        <p:nvSpPr>
          <p:cNvPr id="233" name="Прямоугольник 232"/>
          <p:cNvSpPr/>
          <p:nvPr/>
        </p:nvSpPr>
        <p:spPr>
          <a:xfrm>
            <a:off x="9419496" y="954003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Социальная революция</a:t>
            </a:r>
          </a:p>
        </p:txBody>
      </p:sp>
      <p:sp>
        <p:nvSpPr>
          <p:cNvPr id="240" name="Прямоугольник 239"/>
          <p:cNvSpPr/>
          <p:nvPr/>
        </p:nvSpPr>
        <p:spPr>
          <a:xfrm>
            <a:off x="9419495" y="10298273"/>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a:t>Упразднение партийной системы</a:t>
            </a:r>
            <a:endParaRPr lang="ru-RU" sz="200" dirty="0"/>
          </a:p>
        </p:txBody>
      </p:sp>
      <p:sp>
        <p:nvSpPr>
          <p:cNvPr id="241" name="Прямоугольник 240"/>
          <p:cNvSpPr/>
          <p:nvPr/>
        </p:nvSpPr>
        <p:spPr>
          <a:xfrm>
            <a:off x="10524395" y="10298273"/>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Обязательная начальная военная подготовка</a:t>
            </a:r>
            <a:endParaRPr lang="ru-RU" sz="700" dirty="0"/>
          </a:p>
        </p:txBody>
      </p:sp>
      <p:sp>
        <p:nvSpPr>
          <p:cNvPr id="243" name="Прямоугольник 242"/>
          <p:cNvSpPr/>
          <p:nvPr/>
        </p:nvSpPr>
        <p:spPr>
          <a:xfrm>
            <a:off x="8314595" y="954019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Политика в отношении сельской местности</a:t>
            </a:r>
            <a:endParaRPr lang="ru-RU" sz="200" dirty="0"/>
          </a:p>
        </p:txBody>
      </p:sp>
      <p:sp>
        <p:nvSpPr>
          <p:cNvPr id="244" name="Прямоугольник 243"/>
          <p:cNvSpPr/>
          <p:nvPr/>
        </p:nvSpPr>
        <p:spPr>
          <a:xfrm>
            <a:off x="8314595" y="10298273"/>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Синтез аграрных реформ</a:t>
            </a:r>
            <a:endParaRPr lang="ru-RU" sz="200" dirty="0"/>
          </a:p>
        </p:txBody>
      </p:sp>
      <p:cxnSp>
        <p:nvCxnSpPr>
          <p:cNvPr id="245" name="Соединительная линия уступом 244"/>
          <p:cNvCxnSpPr>
            <a:stCxn id="222" idx="2"/>
            <a:endCxn id="224" idx="0"/>
          </p:cNvCxnSpPr>
          <p:nvPr/>
        </p:nvCxnSpPr>
        <p:spPr>
          <a:xfrm rot="5400000">
            <a:off x="8376873" y="8034411"/>
            <a:ext cx="252989" cy="275857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47" name="Прямоугольник 246"/>
          <p:cNvSpPr/>
          <p:nvPr/>
        </p:nvSpPr>
        <p:spPr>
          <a:xfrm>
            <a:off x="11629295" y="10289471"/>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Национальная </a:t>
            </a:r>
            <a:r>
              <a:rPr lang="ru-RU" sz="700" dirty="0" smtClean="0"/>
              <a:t>реконструкция</a:t>
            </a:r>
            <a:endParaRPr lang="ru-RU" sz="200" dirty="0"/>
          </a:p>
        </p:txBody>
      </p:sp>
      <p:sp>
        <p:nvSpPr>
          <p:cNvPr id="249" name="Прямоугольник 248"/>
          <p:cNvSpPr/>
          <p:nvPr/>
        </p:nvSpPr>
        <p:spPr>
          <a:xfrm>
            <a:off x="8867044" y="1105650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Восстановить Испанскую империю</a:t>
            </a:r>
            <a:endParaRPr lang="ru-RU" sz="200" dirty="0"/>
          </a:p>
        </p:txBody>
      </p:sp>
      <p:sp>
        <p:nvSpPr>
          <p:cNvPr id="252" name="Прямоугольник 251"/>
          <p:cNvSpPr/>
          <p:nvPr/>
        </p:nvSpPr>
        <p:spPr>
          <a:xfrm>
            <a:off x="12734195" y="10289471"/>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Привить дисциплину и единство через религию</a:t>
            </a:r>
            <a:endParaRPr lang="ru-RU" sz="700" dirty="0"/>
          </a:p>
        </p:txBody>
      </p:sp>
      <p:sp>
        <p:nvSpPr>
          <p:cNvPr id="253" name="Прямоугольник 252"/>
          <p:cNvSpPr/>
          <p:nvPr/>
        </p:nvSpPr>
        <p:spPr>
          <a:xfrm>
            <a:off x="11083094" y="9543347"/>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Поддержка выдающихся </a:t>
            </a:r>
            <a:r>
              <a:rPr lang="ru-RU" sz="700" dirty="0" smtClean="0"/>
              <a:t>талантов</a:t>
            </a:r>
            <a:endParaRPr lang="ru-RU" sz="200" dirty="0"/>
          </a:p>
        </p:txBody>
      </p:sp>
      <p:sp>
        <p:nvSpPr>
          <p:cNvPr id="256" name="Прямоугольник 255"/>
          <p:cNvSpPr/>
          <p:nvPr/>
        </p:nvSpPr>
        <p:spPr>
          <a:xfrm>
            <a:off x="7220481" y="1182922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Воплотить в жизнь национал-</a:t>
            </a:r>
            <a:r>
              <a:rPr lang="ru-RU" sz="700" dirty="0" err="1" smtClean="0"/>
              <a:t>юнионизм</a:t>
            </a:r>
            <a:r>
              <a:rPr lang="ru-RU" sz="700" dirty="0" smtClean="0"/>
              <a:t> </a:t>
            </a:r>
            <a:r>
              <a:rPr lang="ru-RU" sz="700" dirty="0" err="1" smtClean="0"/>
              <a:t>Рамоса</a:t>
            </a:r>
            <a:endParaRPr lang="ru-RU" sz="700" dirty="0"/>
          </a:p>
        </p:txBody>
      </p:sp>
      <p:cxnSp>
        <p:nvCxnSpPr>
          <p:cNvPr id="263" name="Соединительная линия уступом 262"/>
          <p:cNvCxnSpPr>
            <a:stCxn id="222" idx="2"/>
            <a:endCxn id="223" idx="0"/>
          </p:cNvCxnSpPr>
          <p:nvPr/>
        </p:nvCxnSpPr>
        <p:spPr>
          <a:xfrm rot="16200000" flipH="1">
            <a:off x="11134236" y="8035623"/>
            <a:ext cx="255420" cy="275858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64" name="Соединительная линия уступом 263"/>
          <p:cNvCxnSpPr>
            <a:stCxn id="226" idx="2"/>
            <a:endCxn id="227" idx="0"/>
          </p:cNvCxnSpPr>
          <p:nvPr/>
        </p:nvCxnSpPr>
        <p:spPr>
          <a:xfrm rot="5400000">
            <a:off x="6715552" y="10668224"/>
            <a:ext cx="247281" cy="56977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68" name="Соединительная линия уступом 267"/>
          <p:cNvCxnSpPr>
            <a:stCxn id="226" idx="2"/>
            <a:endCxn id="232" idx="0"/>
          </p:cNvCxnSpPr>
          <p:nvPr/>
        </p:nvCxnSpPr>
        <p:spPr>
          <a:xfrm rot="16200000" flipH="1">
            <a:off x="7279207" y="10674343"/>
            <a:ext cx="246805" cy="55706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69" name="Соединительная линия уступом 268"/>
          <p:cNvCxnSpPr>
            <a:stCxn id="233" idx="2"/>
            <a:endCxn id="241" idx="0"/>
          </p:cNvCxnSpPr>
          <p:nvPr/>
        </p:nvCxnSpPr>
        <p:spPr>
          <a:xfrm rot="16200000" flipH="1">
            <a:off x="10325991" y="9636705"/>
            <a:ext cx="218235" cy="110489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73" name="Соединительная линия уступом 272"/>
          <p:cNvCxnSpPr>
            <a:stCxn id="222" idx="2"/>
            <a:endCxn id="253" idx="0"/>
          </p:cNvCxnSpPr>
          <p:nvPr/>
        </p:nvCxnSpPr>
        <p:spPr>
          <a:xfrm rot="16200000" flipH="1">
            <a:off x="10586385" y="8583475"/>
            <a:ext cx="256142" cy="166360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75" name="Соединительная линия уступом 274"/>
          <p:cNvCxnSpPr>
            <a:stCxn id="223" idx="2"/>
            <a:endCxn id="252" idx="0"/>
          </p:cNvCxnSpPr>
          <p:nvPr/>
        </p:nvCxnSpPr>
        <p:spPr>
          <a:xfrm rot="16200000" flipH="1">
            <a:off x="12815875" y="9907988"/>
            <a:ext cx="206846" cy="55612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79" name="Прямая со стрелкой 278"/>
          <p:cNvCxnSpPr>
            <a:stCxn id="224" idx="2"/>
            <a:endCxn id="226" idx="0"/>
          </p:cNvCxnSpPr>
          <p:nvPr/>
        </p:nvCxnSpPr>
        <p:spPr>
          <a:xfrm>
            <a:off x="7124079" y="10080194"/>
            <a:ext cx="0" cy="20927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83" name="Прямая со стрелкой 282"/>
          <p:cNvCxnSpPr>
            <a:stCxn id="243" idx="2"/>
            <a:endCxn id="244" idx="0"/>
          </p:cNvCxnSpPr>
          <p:nvPr/>
        </p:nvCxnSpPr>
        <p:spPr>
          <a:xfrm>
            <a:off x="8777758" y="10080194"/>
            <a:ext cx="0" cy="218079"/>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86" name="Прямая со стрелкой 285"/>
          <p:cNvCxnSpPr>
            <a:stCxn id="233" idx="2"/>
            <a:endCxn id="240" idx="0"/>
          </p:cNvCxnSpPr>
          <p:nvPr/>
        </p:nvCxnSpPr>
        <p:spPr>
          <a:xfrm flipH="1">
            <a:off x="9882658" y="10080038"/>
            <a:ext cx="1" cy="21823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90" name="Соединительная линия уступом 289"/>
          <p:cNvCxnSpPr>
            <a:stCxn id="222" idx="2"/>
            <a:endCxn id="243" idx="0"/>
          </p:cNvCxnSpPr>
          <p:nvPr/>
        </p:nvCxnSpPr>
        <p:spPr>
          <a:xfrm rot="5400000">
            <a:off x="9203713" y="8861251"/>
            <a:ext cx="252989" cy="110489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91" name="Прямая со стрелкой 290"/>
          <p:cNvCxnSpPr>
            <a:stCxn id="222" idx="2"/>
            <a:endCxn id="233" idx="0"/>
          </p:cNvCxnSpPr>
          <p:nvPr/>
        </p:nvCxnSpPr>
        <p:spPr>
          <a:xfrm>
            <a:off x="9882655" y="9287205"/>
            <a:ext cx="4" cy="25283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93" name="Прямая со стрелкой 292"/>
          <p:cNvCxnSpPr>
            <a:stCxn id="100" idx="2"/>
            <a:endCxn id="222" idx="0"/>
          </p:cNvCxnSpPr>
          <p:nvPr/>
        </p:nvCxnSpPr>
        <p:spPr>
          <a:xfrm flipH="1">
            <a:off x="9882655" y="6974901"/>
            <a:ext cx="6354" cy="177230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94" name="Прямоугольник 293"/>
          <p:cNvSpPr/>
          <p:nvPr/>
        </p:nvSpPr>
        <p:spPr>
          <a:xfrm>
            <a:off x="7761666" y="721604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Диктатура </a:t>
            </a:r>
            <a:r>
              <a:rPr lang="ru-RU" sz="700" dirty="0" err="1" smtClean="0"/>
              <a:t>Примо</a:t>
            </a:r>
            <a:r>
              <a:rPr lang="ru-RU" sz="700" dirty="0" smtClean="0"/>
              <a:t> де Риверы</a:t>
            </a:r>
            <a:endParaRPr lang="ru-RU" sz="400" dirty="0"/>
          </a:p>
        </p:txBody>
      </p:sp>
      <p:sp>
        <p:nvSpPr>
          <p:cNvPr id="296" name="Прямоугольник 295"/>
          <p:cNvSpPr/>
          <p:nvPr/>
        </p:nvSpPr>
        <p:spPr>
          <a:xfrm>
            <a:off x="11085889" y="721604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Представительство </a:t>
            </a:r>
            <a:r>
              <a:rPr lang="ru-RU" sz="700" dirty="0" err="1" smtClean="0"/>
              <a:t>Эдильи</a:t>
            </a:r>
            <a:endParaRPr lang="ru-RU" sz="700" dirty="0"/>
          </a:p>
        </p:txBody>
      </p:sp>
      <p:cxnSp>
        <p:nvCxnSpPr>
          <p:cNvPr id="307" name="Прямая соединительная линия 306"/>
          <p:cNvCxnSpPr>
            <a:stCxn id="294" idx="3"/>
            <a:endCxn id="296" idx="1"/>
          </p:cNvCxnSpPr>
          <p:nvPr/>
        </p:nvCxnSpPr>
        <p:spPr>
          <a:xfrm>
            <a:off x="8687991" y="7486040"/>
            <a:ext cx="2397898"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310" name="Прямоугольник 309"/>
          <p:cNvSpPr/>
          <p:nvPr/>
        </p:nvSpPr>
        <p:spPr>
          <a:xfrm>
            <a:off x="6658492" y="797312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Диалектика кулаков и ружей</a:t>
            </a:r>
            <a:endParaRPr lang="ru-RU" sz="700" dirty="0"/>
          </a:p>
        </p:txBody>
      </p:sp>
      <p:sp>
        <p:nvSpPr>
          <p:cNvPr id="312" name="Прямоугольник 311"/>
          <p:cNvSpPr/>
          <p:nvPr/>
        </p:nvSpPr>
        <p:spPr>
          <a:xfrm>
            <a:off x="8870219" y="1182361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Помочь </a:t>
            </a:r>
            <a:r>
              <a:rPr lang="ru-RU" sz="700" dirty="0" err="1" smtClean="0"/>
              <a:t>Прету</a:t>
            </a:r>
            <a:r>
              <a:rPr lang="ru-RU" sz="700" dirty="0" smtClean="0"/>
              <a:t> возглавить Португалию</a:t>
            </a:r>
            <a:endParaRPr lang="ru-RU" sz="700" dirty="0"/>
          </a:p>
        </p:txBody>
      </p:sp>
      <p:sp>
        <p:nvSpPr>
          <p:cNvPr id="313" name="Прямоугольник 312"/>
          <p:cNvSpPr/>
          <p:nvPr/>
        </p:nvSpPr>
        <p:spPr>
          <a:xfrm>
            <a:off x="9971944" y="1182361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Пригласить португальских национал-синдикалистов</a:t>
            </a:r>
            <a:endParaRPr lang="ru-RU" sz="700" dirty="0"/>
          </a:p>
        </p:txBody>
      </p:sp>
      <p:cxnSp>
        <p:nvCxnSpPr>
          <p:cNvPr id="314" name="Прямая соединительная линия 313"/>
          <p:cNvCxnSpPr>
            <a:stCxn id="312" idx="3"/>
            <a:endCxn id="313" idx="1"/>
          </p:cNvCxnSpPr>
          <p:nvPr/>
        </p:nvCxnSpPr>
        <p:spPr>
          <a:xfrm>
            <a:off x="9796544" y="12093619"/>
            <a:ext cx="1754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319" name="Прямоугольник 318"/>
          <p:cNvSpPr/>
          <p:nvPr/>
        </p:nvSpPr>
        <p:spPr>
          <a:xfrm>
            <a:off x="7764355" y="797312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Объединение под авторитетом государства</a:t>
            </a:r>
            <a:endParaRPr lang="ru-RU" sz="700" dirty="0"/>
          </a:p>
        </p:txBody>
      </p:sp>
      <p:sp>
        <p:nvSpPr>
          <p:cNvPr id="320" name="Прямоугольник 319"/>
          <p:cNvSpPr/>
          <p:nvPr/>
        </p:nvSpPr>
        <p:spPr>
          <a:xfrm>
            <a:off x="8870218" y="797158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Концепция «Воинственной и жертвенной жизни»</a:t>
            </a:r>
            <a:endParaRPr lang="ru-RU" sz="700" dirty="0"/>
          </a:p>
        </p:txBody>
      </p:sp>
      <p:sp>
        <p:nvSpPr>
          <p:cNvPr id="324" name="Прямоугольник 323"/>
          <p:cNvSpPr/>
          <p:nvPr/>
        </p:nvSpPr>
        <p:spPr>
          <a:xfrm>
            <a:off x="7220481" y="1259693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Стимулирование роста промышленности</a:t>
            </a:r>
            <a:endParaRPr lang="ru-RU" sz="700" dirty="0"/>
          </a:p>
        </p:txBody>
      </p:sp>
      <p:cxnSp>
        <p:nvCxnSpPr>
          <p:cNvPr id="326" name="Прямая со стрелкой 325"/>
          <p:cNvCxnSpPr>
            <a:stCxn id="256" idx="2"/>
            <a:endCxn id="324" idx="0"/>
          </p:cNvCxnSpPr>
          <p:nvPr/>
        </p:nvCxnSpPr>
        <p:spPr>
          <a:xfrm>
            <a:off x="7683644" y="12369229"/>
            <a:ext cx="0" cy="22770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27" name="Соединительная линия уступом 326"/>
          <p:cNvCxnSpPr>
            <a:stCxn id="227" idx="2"/>
            <a:endCxn id="256" idx="0"/>
          </p:cNvCxnSpPr>
          <p:nvPr/>
        </p:nvCxnSpPr>
        <p:spPr>
          <a:xfrm rot="16200000" flipH="1">
            <a:off x="7012736" y="11158320"/>
            <a:ext cx="212477" cy="112934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35" name="Соединительная линия уступом 334"/>
          <p:cNvCxnSpPr>
            <a:stCxn id="294" idx="2"/>
            <a:endCxn id="310" idx="0"/>
          </p:cNvCxnSpPr>
          <p:nvPr/>
        </p:nvCxnSpPr>
        <p:spPr>
          <a:xfrm rot="5400000">
            <a:off x="7564698" y="7312997"/>
            <a:ext cx="217088" cy="110317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38" name="Соединительная линия уступом 337"/>
          <p:cNvCxnSpPr>
            <a:stCxn id="294" idx="2"/>
            <a:endCxn id="320" idx="0"/>
          </p:cNvCxnSpPr>
          <p:nvPr/>
        </p:nvCxnSpPr>
        <p:spPr>
          <a:xfrm rot="16200000" flipH="1">
            <a:off x="8671331" y="7309538"/>
            <a:ext cx="215549" cy="110855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52" name="Прямоугольник 351"/>
          <p:cNvSpPr/>
          <p:nvPr/>
        </p:nvSpPr>
        <p:spPr>
          <a:xfrm>
            <a:off x="9971944" y="11054053"/>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Дипломатическая служба </a:t>
            </a:r>
            <a:r>
              <a:rPr lang="ru-RU" sz="700" dirty="0" smtClean="0"/>
              <a:t>фаланги</a:t>
            </a:r>
            <a:endParaRPr lang="ru-RU" sz="200" dirty="0"/>
          </a:p>
        </p:txBody>
      </p:sp>
      <p:cxnSp>
        <p:nvCxnSpPr>
          <p:cNvPr id="353" name="Соединительная линия уступом 352"/>
          <p:cNvCxnSpPr>
            <a:stCxn id="240" idx="2"/>
            <a:endCxn id="352" idx="0"/>
          </p:cNvCxnSpPr>
          <p:nvPr/>
        </p:nvCxnSpPr>
        <p:spPr>
          <a:xfrm rot="16200000" flipH="1">
            <a:off x="10050992" y="10669938"/>
            <a:ext cx="215780" cy="55244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56" name="Соединительная линия уступом 355"/>
          <p:cNvCxnSpPr>
            <a:stCxn id="240" idx="2"/>
            <a:endCxn id="249" idx="0"/>
          </p:cNvCxnSpPr>
          <p:nvPr/>
        </p:nvCxnSpPr>
        <p:spPr>
          <a:xfrm rot="5400000">
            <a:off x="9497316" y="10671165"/>
            <a:ext cx="218235" cy="55245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59" name="Прямоугольник 358"/>
          <p:cNvSpPr/>
          <p:nvPr/>
        </p:nvSpPr>
        <p:spPr>
          <a:xfrm>
            <a:off x="8314593" y="1260757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Филиппины</a:t>
            </a:r>
            <a:endParaRPr lang="ru-RU" sz="700" dirty="0"/>
          </a:p>
        </p:txBody>
      </p:sp>
      <p:sp>
        <p:nvSpPr>
          <p:cNvPr id="360" name="Прямоугольник 359"/>
          <p:cNvSpPr/>
          <p:nvPr/>
        </p:nvSpPr>
        <p:spPr>
          <a:xfrm>
            <a:off x="10524393" y="12604881"/>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Взять руководство над Филиппинской фалангой</a:t>
            </a:r>
            <a:endParaRPr lang="ru-RU" sz="700" dirty="0"/>
          </a:p>
        </p:txBody>
      </p:sp>
      <p:cxnSp>
        <p:nvCxnSpPr>
          <p:cNvPr id="361" name="Прямая соединительная линия 360"/>
          <p:cNvCxnSpPr>
            <a:stCxn id="359" idx="3"/>
            <a:endCxn id="360" idx="1"/>
          </p:cNvCxnSpPr>
          <p:nvPr/>
        </p:nvCxnSpPr>
        <p:spPr>
          <a:xfrm flipV="1">
            <a:off x="9240918" y="12874881"/>
            <a:ext cx="1283475" cy="2695"/>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5" name="Соединительная линия уступом 364"/>
          <p:cNvCxnSpPr>
            <a:stCxn id="249" idx="2"/>
            <a:endCxn id="359" idx="0"/>
          </p:cNvCxnSpPr>
          <p:nvPr/>
        </p:nvCxnSpPr>
        <p:spPr>
          <a:xfrm rot="5400000">
            <a:off x="8548448" y="11825817"/>
            <a:ext cx="1011068" cy="552451"/>
          </a:xfrm>
          <a:prstGeom prst="bentConnector3">
            <a:avLst>
              <a:gd name="adj1" fmla="val 10543"/>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69" name="Соединительная линия уступом 368"/>
          <p:cNvCxnSpPr>
            <a:stCxn id="352" idx="2"/>
            <a:endCxn id="360" idx="0"/>
          </p:cNvCxnSpPr>
          <p:nvPr/>
        </p:nvCxnSpPr>
        <p:spPr>
          <a:xfrm rot="16200000" flipH="1">
            <a:off x="10205917" y="11823242"/>
            <a:ext cx="1010828" cy="552449"/>
          </a:xfrm>
          <a:prstGeom prst="bentConnector3">
            <a:avLst>
              <a:gd name="adj1" fmla="val 10669"/>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73" name="Прямая со стрелкой 372"/>
          <p:cNvCxnSpPr>
            <a:stCxn id="249" idx="2"/>
            <a:endCxn id="312" idx="0"/>
          </p:cNvCxnSpPr>
          <p:nvPr/>
        </p:nvCxnSpPr>
        <p:spPr>
          <a:xfrm>
            <a:off x="9330207" y="11596508"/>
            <a:ext cx="3175" cy="22711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76" name="Прямая со стрелкой 375"/>
          <p:cNvCxnSpPr>
            <a:stCxn id="352" idx="2"/>
            <a:endCxn id="313" idx="0"/>
          </p:cNvCxnSpPr>
          <p:nvPr/>
        </p:nvCxnSpPr>
        <p:spPr>
          <a:xfrm>
            <a:off x="10435107" y="11594053"/>
            <a:ext cx="0" cy="22956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84" name="Прямая со стрелкой 383"/>
          <p:cNvCxnSpPr>
            <a:stCxn id="294" idx="2"/>
            <a:endCxn id="319" idx="0"/>
          </p:cNvCxnSpPr>
          <p:nvPr/>
        </p:nvCxnSpPr>
        <p:spPr>
          <a:xfrm>
            <a:off x="8224829" y="7756040"/>
            <a:ext cx="2689" cy="21708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87" name="Прямоугольник 386"/>
          <p:cNvSpPr/>
          <p:nvPr/>
        </p:nvSpPr>
        <p:spPr>
          <a:xfrm>
            <a:off x="7761666" y="874116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Вступить в фашистский Интернационал </a:t>
            </a:r>
            <a:r>
              <a:rPr lang="ru-RU" sz="500" dirty="0" smtClean="0"/>
              <a:t>(если </a:t>
            </a:r>
            <a:r>
              <a:rPr lang="ru-RU" sz="500" dirty="0" err="1" smtClean="0"/>
              <a:t>Итал</a:t>
            </a:r>
            <a:r>
              <a:rPr lang="ru-RU" sz="500" dirty="0" smtClean="0"/>
              <a:t> во главе, не даёт учить </a:t>
            </a:r>
            <a:r>
              <a:rPr lang="ru-RU" sz="500" dirty="0" err="1" smtClean="0"/>
              <a:t>дип</a:t>
            </a:r>
            <a:r>
              <a:rPr lang="ru-RU" sz="500" dirty="0" smtClean="0"/>
              <a:t> </a:t>
            </a:r>
            <a:r>
              <a:rPr lang="ru-RU" sz="500" dirty="0"/>
              <a:t>с</a:t>
            </a:r>
            <a:r>
              <a:rPr lang="ru-RU" sz="500" dirty="0" smtClean="0"/>
              <a:t>лужбу фаланги)</a:t>
            </a:r>
            <a:endParaRPr lang="ru-RU" sz="500" dirty="0"/>
          </a:p>
        </p:txBody>
      </p:sp>
      <p:sp>
        <p:nvSpPr>
          <p:cNvPr id="388" name="Прямоугольник 387"/>
          <p:cNvSpPr/>
          <p:nvPr/>
        </p:nvSpPr>
        <p:spPr>
          <a:xfrm>
            <a:off x="11085888" y="874116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Вступить в Ось</a:t>
            </a:r>
            <a:endParaRPr lang="ru-RU" sz="500" dirty="0"/>
          </a:p>
        </p:txBody>
      </p:sp>
      <p:cxnSp>
        <p:nvCxnSpPr>
          <p:cNvPr id="396" name="Соединительная линия уступом 395"/>
          <p:cNvCxnSpPr>
            <a:stCxn id="100" idx="2"/>
            <a:endCxn id="294" idx="0"/>
          </p:cNvCxnSpPr>
          <p:nvPr/>
        </p:nvCxnSpPr>
        <p:spPr>
          <a:xfrm rot="5400000">
            <a:off x="8936350" y="6263380"/>
            <a:ext cx="241139" cy="166418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99" name="Соединительная линия уступом 398"/>
          <p:cNvCxnSpPr>
            <a:stCxn id="100" idx="2"/>
            <a:endCxn id="296" idx="0"/>
          </p:cNvCxnSpPr>
          <p:nvPr/>
        </p:nvCxnSpPr>
        <p:spPr>
          <a:xfrm rot="16200000" flipH="1">
            <a:off x="10598461" y="6265448"/>
            <a:ext cx="241139" cy="166004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04" name="Прямоугольник 403"/>
          <p:cNvSpPr/>
          <p:nvPr/>
        </p:nvSpPr>
        <p:spPr>
          <a:xfrm>
            <a:off x="11085888" y="798047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Превосходство старых рубашек</a:t>
            </a:r>
            <a:endParaRPr lang="ru-RU" sz="700" dirty="0"/>
          </a:p>
        </p:txBody>
      </p:sp>
      <p:sp>
        <p:nvSpPr>
          <p:cNvPr id="405" name="Прямоугольник 404"/>
          <p:cNvSpPr/>
          <p:nvPr/>
        </p:nvSpPr>
        <p:spPr>
          <a:xfrm>
            <a:off x="12178074" y="7973646"/>
            <a:ext cx="926325" cy="540000"/>
          </a:xfrm>
          <a:prstGeom prst="rect">
            <a:avLst/>
          </a:prstGeom>
          <a:no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Построить культ личности</a:t>
            </a:r>
            <a:endParaRPr lang="ru-RU" sz="700" dirty="0"/>
          </a:p>
        </p:txBody>
      </p:sp>
      <p:sp>
        <p:nvSpPr>
          <p:cNvPr id="406" name="Прямоугольник 405"/>
          <p:cNvSpPr/>
          <p:nvPr/>
        </p:nvSpPr>
        <p:spPr>
          <a:xfrm>
            <a:off x="9971944" y="797312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Пролетарская пропаганда</a:t>
            </a:r>
            <a:endParaRPr lang="ru-RU" sz="700" dirty="0"/>
          </a:p>
        </p:txBody>
      </p:sp>
      <p:cxnSp>
        <p:nvCxnSpPr>
          <p:cNvPr id="410" name="Соединительная линия уступом 409"/>
          <p:cNvCxnSpPr>
            <a:stCxn id="296" idx="2"/>
            <a:endCxn id="406" idx="0"/>
          </p:cNvCxnSpPr>
          <p:nvPr/>
        </p:nvCxnSpPr>
        <p:spPr>
          <a:xfrm rot="5400000">
            <a:off x="10883536" y="7307612"/>
            <a:ext cx="217088" cy="111394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15" name="Прямая со стрелкой 414"/>
          <p:cNvCxnSpPr>
            <a:stCxn id="296" idx="2"/>
            <a:endCxn id="404" idx="0"/>
          </p:cNvCxnSpPr>
          <p:nvPr/>
        </p:nvCxnSpPr>
        <p:spPr>
          <a:xfrm flipH="1">
            <a:off x="11549051" y="7756040"/>
            <a:ext cx="1" cy="22443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18" name="Прямая со стрелкой 417"/>
          <p:cNvCxnSpPr>
            <a:stCxn id="404" idx="2"/>
            <a:endCxn id="388" idx="0"/>
          </p:cNvCxnSpPr>
          <p:nvPr/>
        </p:nvCxnSpPr>
        <p:spPr>
          <a:xfrm>
            <a:off x="11549051" y="8520470"/>
            <a:ext cx="0" cy="22069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23" name="Прямоугольник 422"/>
          <p:cNvSpPr/>
          <p:nvPr/>
        </p:nvSpPr>
        <p:spPr>
          <a:xfrm>
            <a:off x="11629801" y="1180532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Пятая колонна</a:t>
            </a:r>
            <a:endParaRPr lang="ru-RU" sz="700" dirty="0"/>
          </a:p>
        </p:txBody>
      </p:sp>
      <p:sp>
        <p:nvSpPr>
          <p:cNvPr id="424" name="Прямоугольник 423"/>
          <p:cNvSpPr/>
          <p:nvPr/>
        </p:nvSpPr>
        <p:spPr>
          <a:xfrm>
            <a:off x="11085888" y="1337040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Союз с национальной фалангой Чили</a:t>
            </a:r>
            <a:endParaRPr lang="ru-RU" sz="700" dirty="0"/>
          </a:p>
        </p:txBody>
      </p:sp>
      <p:sp>
        <p:nvSpPr>
          <p:cNvPr id="425" name="Прямоугольник 424"/>
          <p:cNvSpPr/>
          <p:nvPr/>
        </p:nvSpPr>
        <p:spPr>
          <a:xfrm>
            <a:off x="7761666" y="13370033"/>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Передать власть «Национальной фаланге»</a:t>
            </a:r>
            <a:endParaRPr lang="ru-RU" sz="700" dirty="0"/>
          </a:p>
        </p:txBody>
      </p:sp>
      <p:cxnSp>
        <p:nvCxnSpPr>
          <p:cNvPr id="426" name="Прямая соединительная линия 425"/>
          <p:cNvCxnSpPr>
            <a:stCxn id="425" idx="3"/>
            <a:endCxn id="424" idx="1"/>
          </p:cNvCxnSpPr>
          <p:nvPr/>
        </p:nvCxnSpPr>
        <p:spPr>
          <a:xfrm>
            <a:off x="8687991" y="13640033"/>
            <a:ext cx="2397897" cy="367"/>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29" name="Соединительная линия уступом 428"/>
          <p:cNvCxnSpPr>
            <a:stCxn id="352" idx="2"/>
            <a:endCxn id="424" idx="0"/>
          </p:cNvCxnSpPr>
          <p:nvPr/>
        </p:nvCxnSpPr>
        <p:spPr>
          <a:xfrm rot="16200000" flipH="1">
            <a:off x="10103906" y="11925254"/>
            <a:ext cx="1776347" cy="1113944"/>
          </a:xfrm>
          <a:prstGeom prst="bentConnector3">
            <a:avLst>
              <a:gd name="adj1" fmla="val 5925"/>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33" name="Соединительная линия уступом 432"/>
          <p:cNvCxnSpPr>
            <a:stCxn id="249" idx="2"/>
            <a:endCxn id="425" idx="0"/>
          </p:cNvCxnSpPr>
          <p:nvPr/>
        </p:nvCxnSpPr>
        <p:spPr>
          <a:xfrm rot="5400000">
            <a:off x="7890756" y="11930581"/>
            <a:ext cx="1773525" cy="1105378"/>
          </a:xfrm>
          <a:prstGeom prst="bentConnector3">
            <a:avLst>
              <a:gd name="adj1" fmla="val 5855"/>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37" name="Прямоугольник 436"/>
          <p:cNvSpPr/>
          <p:nvPr/>
        </p:nvSpPr>
        <p:spPr>
          <a:xfrm>
            <a:off x="7761666" y="14919637"/>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Поддержать «Поколение </a:t>
            </a:r>
            <a:r>
              <a:rPr lang="ru-RU" sz="700" dirty="0" err="1" smtClean="0"/>
              <a:t>Чако</a:t>
            </a:r>
            <a:r>
              <a:rPr lang="ru-RU" sz="700" dirty="0" smtClean="0"/>
              <a:t>» в Боливии</a:t>
            </a:r>
            <a:endParaRPr lang="ru-RU" sz="700" dirty="0"/>
          </a:p>
        </p:txBody>
      </p:sp>
      <p:sp>
        <p:nvSpPr>
          <p:cNvPr id="438" name="Прямоугольник 437"/>
          <p:cNvSpPr/>
          <p:nvPr/>
        </p:nvSpPr>
        <p:spPr>
          <a:xfrm>
            <a:off x="11085888" y="14919637"/>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Достигнуть консенсуса с Боливийской социалистической фалангой</a:t>
            </a:r>
            <a:endParaRPr lang="ru-RU" sz="700" dirty="0"/>
          </a:p>
        </p:txBody>
      </p:sp>
      <p:sp>
        <p:nvSpPr>
          <p:cNvPr id="439" name="Прямоугольник 438"/>
          <p:cNvSpPr/>
          <p:nvPr/>
        </p:nvSpPr>
        <p:spPr>
          <a:xfrm>
            <a:off x="9971943" y="1413980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Перетянуть Кубу на свою сторону</a:t>
            </a:r>
            <a:endParaRPr lang="ru-RU" sz="700" dirty="0"/>
          </a:p>
        </p:txBody>
      </p:sp>
      <p:sp>
        <p:nvSpPr>
          <p:cNvPr id="440" name="Прямоугольник 439"/>
          <p:cNvSpPr/>
          <p:nvPr/>
        </p:nvSpPr>
        <p:spPr>
          <a:xfrm>
            <a:off x="8867043" y="1414063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Поставить фалангу во главе Кубы</a:t>
            </a:r>
            <a:endParaRPr lang="ru-RU" sz="700" dirty="0"/>
          </a:p>
        </p:txBody>
      </p:sp>
      <p:cxnSp>
        <p:nvCxnSpPr>
          <p:cNvPr id="441" name="Прямая соединительная линия 440"/>
          <p:cNvCxnSpPr>
            <a:stCxn id="440" idx="3"/>
            <a:endCxn id="439" idx="1"/>
          </p:cNvCxnSpPr>
          <p:nvPr/>
        </p:nvCxnSpPr>
        <p:spPr>
          <a:xfrm flipV="1">
            <a:off x="9793368" y="14409808"/>
            <a:ext cx="178575" cy="826"/>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44" name="Соединительная линия уступом 443"/>
          <p:cNvCxnSpPr>
            <a:stCxn id="312" idx="2"/>
            <a:endCxn id="439" idx="0"/>
          </p:cNvCxnSpPr>
          <p:nvPr/>
        </p:nvCxnSpPr>
        <p:spPr>
          <a:xfrm rot="16200000" flipH="1">
            <a:off x="8996150" y="12700851"/>
            <a:ext cx="1776189" cy="1101724"/>
          </a:xfrm>
          <a:prstGeom prst="bentConnector3">
            <a:avLst>
              <a:gd name="adj1" fmla="val 6258"/>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48" name="Соединительная линия уступом 447"/>
          <p:cNvCxnSpPr>
            <a:stCxn id="313" idx="2"/>
            <a:endCxn id="440" idx="0"/>
          </p:cNvCxnSpPr>
          <p:nvPr/>
        </p:nvCxnSpPr>
        <p:spPr>
          <a:xfrm rot="5400000">
            <a:off x="8994150" y="12699676"/>
            <a:ext cx="1777015" cy="1104901"/>
          </a:xfrm>
          <a:prstGeom prst="bentConnector3">
            <a:avLst>
              <a:gd name="adj1" fmla="val 6278"/>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52" name="Прямая со стрелкой 451"/>
          <p:cNvCxnSpPr>
            <a:stCxn id="312" idx="2"/>
            <a:endCxn id="440" idx="0"/>
          </p:cNvCxnSpPr>
          <p:nvPr/>
        </p:nvCxnSpPr>
        <p:spPr>
          <a:xfrm flipH="1">
            <a:off x="9330206" y="12363619"/>
            <a:ext cx="3176" cy="1777015"/>
          </a:xfrm>
          <a:prstGeom prst="straightConnector1">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55" name="Прямая со стрелкой 454"/>
          <p:cNvCxnSpPr>
            <a:stCxn id="313" idx="2"/>
            <a:endCxn id="439" idx="0"/>
          </p:cNvCxnSpPr>
          <p:nvPr/>
        </p:nvCxnSpPr>
        <p:spPr>
          <a:xfrm flipH="1">
            <a:off x="10435106" y="12363619"/>
            <a:ext cx="1" cy="1776189"/>
          </a:xfrm>
          <a:prstGeom prst="straightConnector1">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58" name="Соединительная линия уступом 457"/>
          <p:cNvCxnSpPr>
            <a:stCxn id="424" idx="2"/>
            <a:endCxn id="437" idx="0"/>
          </p:cNvCxnSpPr>
          <p:nvPr/>
        </p:nvCxnSpPr>
        <p:spPr>
          <a:xfrm rot="5400000">
            <a:off x="9382322" y="12752907"/>
            <a:ext cx="1009237" cy="3324222"/>
          </a:xfrm>
          <a:prstGeom prst="bentConnector3">
            <a:avLst>
              <a:gd name="adj1" fmla="val 6771"/>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62" name="Соединительная линия уступом 461"/>
          <p:cNvCxnSpPr>
            <a:stCxn id="425" idx="2"/>
            <a:endCxn id="438" idx="0"/>
          </p:cNvCxnSpPr>
          <p:nvPr/>
        </p:nvCxnSpPr>
        <p:spPr>
          <a:xfrm rot="16200000" flipH="1">
            <a:off x="9382138" y="12752724"/>
            <a:ext cx="1009604" cy="3324222"/>
          </a:xfrm>
          <a:prstGeom prst="bentConnector3">
            <a:avLst>
              <a:gd name="adj1" fmla="val 6195"/>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67" name="Прямая со стрелкой 466"/>
          <p:cNvCxnSpPr>
            <a:stCxn id="425" idx="2"/>
            <a:endCxn id="437" idx="0"/>
          </p:cNvCxnSpPr>
          <p:nvPr/>
        </p:nvCxnSpPr>
        <p:spPr>
          <a:xfrm>
            <a:off x="8224829" y="13910033"/>
            <a:ext cx="0" cy="1009604"/>
          </a:xfrm>
          <a:prstGeom prst="straightConnector1">
            <a:avLst/>
          </a:prstGeom>
          <a:ln w="19050">
            <a:prstDash val="sysDash"/>
            <a:tailEnd type="arrow"/>
          </a:ln>
        </p:spPr>
        <p:style>
          <a:lnRef idx="1">
            <a:schemeClr val="accent1"/>
          </a:lnRef>
          <a:fillRef idx="0">
            <a:schemeClr val="accent1"/>
          </a:fillRef>
          <a:effectRef idx="0">
            <a:schemeClr val="accent1"/>
          </a:effectRef>
          <a:fontRef idx="minor">
            <a:schemeClr val="tx1"/>
          </a:fontRef>
        </p:style>
      </p:cxnSp>
      <p:cxnSp>
        <p:nvCxnSpPr>
          <p:cNvPr id="470" name="Прямая со стрелкой 469"/>
          <p:cNvCxnSpPr>
            <a:stCxn id="424" idx="2"/>
            <a:endCxn id="438" idx="0"/>
          </p:cNvCxnSpPr>
          <p:nvPr/>
        </p:nvCxnSpPr>
        <p:spPr>
          <a:xfrm>
            <a:off x="11549051" y="13910400"/>
            <a:ext cx="0" cy="1009237"/>
          </a:xfrm>
          <a:prstGeom prst="straightConnector1">
            <a:avLst/>
          </a:prstGeom>
          <a:ln w="19050">
            <a:prstDash val="sysDash"/>
            <a:tailEnd type="arrow"/>
          </a:ln>
        </p:spPr>
        <p:style>
          <a:lnRef idx="1">
            <a:schemeClr val="accent1"/>
          </a:lnRef>
          <a:fillRef idx="0">
            <a:schemeClr val="accent1"/>
          </a:fillRef>
          <a:effectRef idx="0">
            <a:schemeClr val="accent1"/>
          </a:effectRef>
          <a:fontRef idx="minor">
            <a:schemeClr val="tx1"/>
          </a:fontRef>
        </p:style>
      </p:cxnSp>
      <p:cxnSp>
        <p:nvCxnSpPr>
          <p:cNvPr id="473" name="Прямая соединительная линия 472"/>
          <p:cNvCxnSpPr>
            <a:stCxn id="437" idx="3"/>
            <a:endCxn id="438" idx="1"/>
          </p:cNvCxnSpPr>
          <p:nvPr/>
        </p:nvCxnSpPr>
        <p:spPr>
          <a:xfrm>
            <a:off x="8687991" y="15189637"/>
            <a:ext cx="2397897"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476" name="Прямоугольник 475"/>
          <p:cNvSpPr/>
          <p:nvPr/>
        </p:nvSpPr>
        <p:spPr>
          <a:xfrm>
            <a:off x="8314593" y="1570830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Оказать поддержку аргентинским филиалам фаланги</a:t>
            </a:r>
            <a:endParaRPr lang="ru-RU" sz="700" dirty="0"/>
          </a:p>
        </p:txBody>
      </p:sp>
      <p:sp>
        <p:nvSpPr>
          <p:cNvPr id="477" name="Прямоугольник 476"/>
          <p:cNvSpPr/>
          <p:nvPr/>
        </p:nvSpPr>
        <p:spPr>
          <a:xfrm>
            <a:off x="10524392" y="1570830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Союз с Аргентиной</a:t>
            </a:r>
            <a:endParaRPr lang="ru-RU" sz="700" dirty="0"/>
          </a:p>
        </p:txBody>
      </p:sp>
      <p:cxnSp>
        <p:nvCxnSpPr>
          <p:cNvPr id="478" name="Соединительная линия уступом 477"/>
          <p:cNvCxnSpPr>
            <a:stCxn id="425" idx="2"/>
            <a:endCxn id="476" idx="0"/>
          </p:cNvCxnSpPr>
          <p:nvPr/>
        </p:nvCxnSpPr>
        <p:spPr>
          <a:xfrm rot="16200000" flipH="1">
            <a:off x="7602154" y="14532707"/>
            <a:ext cx="1798276" cy="552927"/>
          </a:xfrm>
          <a:prstGeom prst="bentConnector3">
            <a:avLst>
              <a:gd name="adj1" fmla="val 4136"/>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82" name="Соединительная линия уступом 481"/>
          <p:cNvCxnSpPr>
            <a:stCxn id="425" idx="2"/>
            <a:endCxn id="477" idx="0"/>
          </p:cNvCxnSpPr>
          <p:nvPr/>
        </p:nvCxnSpPr>
        <p:spPr>
          <a:xfrm rot="16200000" flipH="1">
            <a:off x="8707054" y="13427808"/>
            <a:ext cx="1798276" cy="2762726"/>
          </a:xfrm>
          <a:prstGeom prst="bentConnector3">
            <a:avLst>
              <a:gd name="adj1" fmla="val 3804"/>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87" name="Соединительная линия уступом 486"/>
          <p:cNvCxnSpPr>
            <a:stCxn id="424" idx="2"/>
            <a:endCxn id="477" idx="0"/>
          </p:cNvCxnSpPr>
          <p:nvPr/>
        </p:nvCxnSpPr>
        <p:spPr>
          <a:xfrm rot="5400000">
            <a:off x="10369349" y="14528606"/>
            <a:ext cx="1797909" cy="561496"/>
          </a:xfrm>
          <a:prstGeom prst="bentConnector3">
            <a:avLst>
              <a:gd name="adj1" fmla="val 4127"/>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92" name="Соединительная линия уступом 491"/>
          <p:cNvCxnSpPr>
            <a:stCxn id="424" idx="2"/>
            <a:endCxn id="476" idx="0"/>
          </p:cNvCxnSpPr>
          <p:nvPr/>
        </p:nvCxnSpPr>
        <p:spPr>
          <a:xfrm rot="5400000">
            <a:off x="9264450" y="13423707"/>
            <a:ext cx="1797909" cy="2771295"/>
          </a:xfrm>
          <a:prstGeom prst="bentConnector3">
            <a:avLst>
              <a:gd name="adj1" fmla="val 3462"/>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96" name="Прямая соединительная линия 495"/>
          <p:cNvCxnSpPr>
            <a:stCxn id="476" idx="3"/>
            <a:endCxn id="477" idx="1"/>
          </p:cNvCxnSpPr>
          <p:nvPr/>
        </p:nvCxnSpPr>
        <p:spPr>
          <a:xfrm>
            <a:off x="9240918" y="15978309"/>
            <a:ext cx="1283474"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499" name="Прямоугольник 498"/>
          <p:cNvSpPr/>
          <p:nvPr/>
        </p:nvSpPr>
        <p:spPr>
          <a:xfrm>
            <a:off x="9419491" y="16524097"/>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Объединить Испаноязычные страны</a:t>
            </a:r>
            <a:endParaRPr lang="ru-RU" sz="700" dirty="0"/>
          </a:p>
        </p:txBody>
      </p:sp>
      <p:cxnSp>
        <p:nvCxnSpPr>
          <p:cNvPr id="500" name="Соединительная линия уступом 499"/>
          <p:cNvCxnSpPr>
            <a:stCxn id="477" idx="2"/>
            <a:endCxn id="499" idx="0"/>
          </p:cNvCxnSpPr>
          <p:nvPr/>
        </p:nvCxnSpPr>
        <p:spPr>
          <a:xfrm rot="5400000">
            <a:off x="10297211" y="15833753"/>
            <a:ext cx="275788" cy="1104901"/>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03" name="Соединительная линия уступом 502"/>
          <p:cNvCxnSpPr>
            <a:stCxn id="476" idx="2"/>
            <a:endCxn id="499" idx="0"/>
          </p:cNvCxnSpPr>
          <p:nvPr/>
        </p:nvCxnSpPr>
        <p:spPr>
          <a:xfrm rot="16200000" flipH="1">
            <a:off x="9192311" y="15833754"/>
            <a:ext cx="275788" cy="1104898"/>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06" name="Соединительная линия уступом 505"/>
          <p:cNvCxnSpPr>
            <a:stCxn id="439" idx="2"/>
            <a:endCxn id="499" idx="0"/>
          </p:cNvCxnSpPr>
          <p:nvPr/>
        </p:nvCxnSpPr>
        <p:spPr>
          <a:xfrm rot="5400000">
            <a:off x="9236736" y="15325726"/>
            <a:ext cx="1844289" cy="552452"/>
          </a:xfrm>
          <a:prstGeom prst="bentConnector3">
            <a:avLst>
              <a:gd name="adj1" fmla="val 7549"/>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09" name="Соединительная линия уступом 508"/>
          <p:cNvCxnSpPr>
            <a:stCxn id="440" idx="2"/>
            <a:endCxn id="499" idx="0"/>
          </p:cNvCxnSpPr>
          <p:nvPr/>
        </p:nvCxnSpPr>
        <p:spPr>
          <a:xfrm rot="16200000" flipH="1">
            <a:off x="8684699" y="15326141"/>
            <a:ext cx="1843463" cy="552448"/>
          </a:xfrm>
          <a:prstGeom prst="bentConnector3">
            <a:avLst>
              <a:gd name="adj1" fmla="val 753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14" name="Соединительная линия уступом 513"/>
          <p:cNvCxnSpPr>
            <a:stCxn id="360" idx="2"/>
            <a:endCxn id="499" idx="0"/>
          </p:cNvCxnSpPr>
          <p:nvPr/>
        </p:nvCxnSpPr>
        <p:spPr>
          <a:xfrm rot="5400000">
            <a:off x="8745497" y="14282038"/>
            <a:ext cx="3379216" cy="1104902"/>
          </a:xfrm>
          <a:prstGeom prst="bentConnector3">
            <a:avLst>
              <a:gd name="adj1" fmla="val 294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18" name="Соединительная линия уступом 517"/>
          <p:cNvCxnSpPr>
            <a:stCxn id="359" idx="2"/>
            <a:endCxn id="499" idx="0"/>
          </p:cNvCxnSpPr>
          <p:nvPr/>
        </p:nvCxnSpPr>
        <p:spPr>
          <a:xfrm rot="16200000" flipH="1">
            <a:off x="7641945" y="14283387"/>
            <a:ext cx="3376521" cy="1104898"/>
          </a:xfrm>
          <a:prstGeom prst="bentConnector3">
            <a:avLst>
              <a:gd name="adj1" fmla="val 2826"/>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22" name="Прямая со стрелкой 521"/>
          <p:cNvCxnSpPr>
            <a:stCxn id="319" idx="2"/>
            <a:endCxn id="387" idx="0"/>
          </p:cNvCxnSpPr>
          <p:nvPr/>
        </p:nvCxnSpPr>
        <p:spPr>
          <a:xfrm flipH="1">
            <a:off x="8224829" y="8513128"/>
            <a:ext cx="2689" cy="22804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23" name="Прямоугольник 322"/>
          <p:cNvSpPr/>
          <p:nvPr/>
        </p:nvSpPr>
        <p:spPr>
          <a:xfrm>
            <a:off x="11072581" y="1105799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Все должны служить</a:t>
            </a:r>
          </a:p>
        </p:txBody>
      </p:sp>
      <p:sp>
        <p:nvSpPr>
          <p:cNvPr id="331" name="Прямоугольник 330"/>
          <p:cNvSpPr/>
          <p:nvPr/>
        </p:nvSpPr>
        <p:spPr>
          <a:xfrm>
            <a:off x="12180324" y="11053450"/>
            <a:ext cx="926325" cy="540000"/>
          </a:xfrm>
          <a:prstGeom prst="rect">
            <a:avLst/>
          </a:prstGeom>
          <a:no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Расширить призыв в армию (ваниль)</a:t>
            </a:r>
          </a:p>
        </p:txBody>
      </p:sp>
      <p:cxnSp>
        <p:nvCxnSpPr>
          <p:cNvPr id="334" name="Соединительная линия уступом 333"/>
          <p:cNvCxnSpPr>
            <a:stCxn id="352" idx="2"/>
            <a:endCxn id="423" idx="0"/>
          </p:cNvCxnSpPr>
          <p:nvPr/>
        </p:nvCxnSpPr>
        <p:spPr>
          <a:xfrm rot="16200000" flipH="1">
            <a:off x="11158400" y="10870759"/>
            <a:ext cx="211271" cy="165785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42" name="Соединительная линия уступом 341"/>
          <p:cNvCxnSpPr>
            <a:stCxn id="241" idx="2"/>
            <a:endCxn id="323" idx="0"/>
          </p:cNvCxnSpPr>
          <p:nvPr/>
        </p:nvCxnSpPr>
        <p:spPr>
          <a:xfrm rot="16200000" flipH="1">
            <a:off x="11151788" y="10674043"/>
            <a:ext cx="219726" cy="548186"/>
          </a:xfrm>
          <a:prstGeom prst="bentConnector3">
            <a:avLst>
              <a:gd name="adj1" fmla="val 50000"/>
            </a:avLst>
          </a:prstGeom>
          <a:ln w="19050">
            <a:prstDash val="solid"/>
            <a:tailEnd type="arrow"/>
          </a:ln>
        </p:spPr>
        <p:style>
          <a:lnRef idx="1">
            <a:schemeClr val="accent1"/>
          </a:lnRef>
          <a:fillRef idx="0">
            <a:schemeClr val="accent1"/>
          </a:fillRef>
          <a:effectRef idx="0">
            <a:schemeClr val="accent1"/>
          </a:effectRef>
          <a:fontRef idx="minor">
            <a:schemeClr val="tx1"/>
          </a:fontRef>
        </p:style>
      </p:cxnSp>
      <p:cxnSp>
        <p:nvCxnSpPr>
          <p:cNvPr id="346" name="Соединительная линия уступом 345"/>
          <p:cNvCxnSpPr>
            <a:stCxn id="241" idx="2"/>
            <a:endCxn id="331" idx="0"/>
          </p:cNvCxnSpPr>
          <p:nvPr/>
        </p:nvCxnSpPr>
        <p:spPr>
          <a:xfrm rot="16200000" flipH="1">
            <a:off x="11707934" y="10117896"/>
            <a:ext cx="215177" cy="1655929"/>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355" name="Соединительная линия уступом 354"/>
          <p:cNvCxnSpPr>
            <a:stCxn id="331" idx="2"/>
            <a:endCxn id="423" idx="0"/>
          </p:cNvCxnSpPr>
          <p:nvPr/>
        </p:nvCxnSpPr>
        <p:spPr>
          <a:xfrm rot="5400000">
            <a:off x="12262289" y="11424126"/>
            <a:ext cx="211874" cy="55052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71" name="Прямоугольник 370"/>
          <p:cNvSpPr/>
          <p:nvPr/>
        </p:nvSpPr>
        <p:spPr>
          <a:xfrm>
            <a:off x="13260772" y="11048900"/>
            <a:ext cx="926325" cy="540000"/>
          </a:xfrm>
          <a:prstGeom prst="rect">
            <a:avLst/>
          </a:prstGeom>
          <a:no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Национальная и народная армия Испании (ваниль)</a:t>
            </a:r>
          </a:p>
        </p:txBody>
      </p:sp>
      <p:cxnSp>
        <p:nvCxnSpPr>
          <p:cNvPr id="372" name="Соединительная линия уступом 371"/>
          <p:cNvCxnSpPr>
            <a:stCxn id="241" idx="2"/>
            <a:endCxn id="371" idx="0"/>
          </p:cNvCxnSpPr>
          <p:nvPr/>
        </p:nvCxnSpPr>
        <p:spPr>
          <a:xfrm rot="16200000" flipH="1">
            <a:off x="12250433" y="9575397"/>
            <a:ext cx="210627" cy="2736377"/>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377" name="Прямоугольник 376"/>
          <p:cNvSpPr/>
          <p:nvPr/>
        </p:nvSpPr>
        <p:spPr>
          <a:xfrm>
            <a:off x="12721685" y="11813175"/>
            <a:ext cx="926325" cy="540000"/>
          </a:xfrm>
          <a:prstGeom prst="rect">
            <a:avLst/>
          </a:prstGeom>
          <a:no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Подготовить оборону Пиренеев (ваниль)</a:t>
            </a:r>
          </a:p>
        </p:txBody>
      </p:sp>
      <p:cxnSp>
        <p:nvCxnSpPr>
          <p:cNvPr id="378" name="Соединительная линия уступом 377"/>
          <p:cNvCxnSpPr>
            <a:stCxn id="241" idx="2"/>
            <a:endCxn id="377" idx="0"/>
          </p:cNvCxnSpPr>
          <p:nvPr/>
        </p:nvCxnSpPr>
        <p:spPr>
          <a:xfrm rot="16200000" flipH="1">
            <a:off x="11598752" y="10227079"/>
            <a:ext cx="974902" cy="2197290"/>
          </a:xfrm>
          <a:prstGeom prst="bentConnector3">
            <a:avLst>
              <a:gd name="adj1" fmla="val 11502"/>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382" name="Прямоугольник 381"/>
          <p:cNvSpPr/>
          <p:nvPr/>
        </p:nvSpPr>
        <p:spPr>
          <a:xfrm>
            <a:off x="6092761" y="1182455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Слава и богатство на морях (ваниль)</a:t>
            </a:r>
            <a:endParaRPr lang="ru-RU" sz="700" dirty="0"/>
          </a:p>
        </p:txBody>
      </p:sp>
      <p:sp>
        <p:nvSpPr>
          <p:cNvPr id="389" name="Прямоугольник 388"/>
          <p:cNvSpPr/>
          <p:nvPr/>
        </p:nvSpPr>
        <p:spPr>
          <a:xfrm>
            <a:off x="6093367" y="12599643"/>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Улучшить внутренние морские базы (ваниль)</a:t>
            </a:r>
            <a:endParaRPr lang="ru-RU" sz="700" dirty="0"/>
          </a:p>
        </p:txBody>
      </p:sp>
      <p:sp>
        <p:nvSpPr>
          <p:cNvPr id="390" name="Прямоугольник 389"/>
          <p:cNvSpPr/>
          <p:nvPr/>
        </p:nvSpPr>
        <p:spPr>
          <a:xfrm>
            <a:off x="5005720" y="1259964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Защита коммерции (ваниль)</a:t>
            </a:r>
          </a:p>
        </p:txBody>
      </p:sp>
      <p:sp>
        <p:nvSpPr>
          <p:cNvPr id="391" name="Прямоугольник 390"/>
          <p:cNvSpPr/>
          <p:nvPr/>
        </p:nvSpPr>
        <p:spPr>
          <a:xfrm>
            <a:off x="6098744" y="1334014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Великая морская держава (ваниль)</a:t>
            </a:r>
            <a:endParaRPr lang="ru-RU" sz="700" dirty="0"/>
          </a:p>
        </p:txBody>
      </p:sp>
      <p:cxnSp>
        <p:nvCxnSpPr>
          <p:cNvPr id="392" name="Соединительная линия уступом 391"/>
          <p:cNvCxnSpPr>
            <a:stCxn id="382" idx="2"/>
            <a:endCxn id="390" idx="0"/>
          </p:cNvCxnSpPr>
          <p:nvPr/>
        </p:nvCxnSpPr>
        <p:spPr>
          <a:xfrm rot="5400000">
            <a:off x="5894859" y="11938579"/>
            <a:ext cx="235090" cy="108704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95" name="Прямая со стрелкой 394"/>
          <p:cNvCxnSpPr>
            <a:stCxn id="382" idx="2"/>
            <a:endCxn id="389" idx="0"/>
          </p:cNvCxnSpPr>
          <p:nvPr/>
        </p:nvCxnSpPr>
        <p:spPr>
          <a:xfrm>
            <a:off x="6555924" y="12364554"/>
            <a:ext cx="606" cy="235089"/>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00" name="Прямая со стрелкой 399"/>
          <p:cNvCxnSpPr>
            <a:stCxn id="389" idx="2"/>
            <a:endCxn id="391" idx="0"/>
          </p:cNvCxnSpPr>
          <p:nvPr/>
        </p:nvCxnSpPr>
        <p:spPr>
          <a:xfrm>
            <a:off x="6556530" y="13139643"/>
            <a:ext cx="5377" cy="20049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11" name="Прямая со стрелкой 410"/>
          <p:cNvCxnSpPr>
            <a:stCxn id="227" idx="2"/>
            <a:endCxn id="382" idx="0"/>
          </p:cNvCxnSpPr>
          <p:nvPr/>
        </p:nvCxnSpPr>
        <p:spPr>
          <a:xfrm>
            <a:off x="6554304" y="11616752"/>
            <a:ext cx="1620" cy="207802"/>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14" name="Прямая со стрелкой 413"/>
          <p:cNvCxnSpPr>
            <a:stCxn id="232" idx="2"/>
            <a:endCxn id="256" idx="0"/>
          </p:cNvCxnSpPr>
          <p:nvPr/>
        </p:nvCxnSpPr>
        <p:spPr>
          <a:xfrm>
            <a:off x="7681139" y="11616276"/>
            <a:ext cx="2505" cy="21295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41" name="Прямоугольник 340"/>
          <p:cNvSpPr/>
          <p:nvPr/>
        </p:nvSpPr>
        <p:spPr>
          <a:xfrm>
            <a:off x="15501192" y="7978574"/>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Отмена статуса автономии </a:t>
            </a:r>
            <a:r>
              <a:rPr lang="ru-RU" sz="700" dirty="0"/>
              <a:t>1932 года </a:t>
            </a:r>
            <a:r>
              <a:rPr lang="ru-RU" sz="300" dirty="0"/>
              <a:t>(принятие ряда постановлений и указов, запрещающих использование каталонского </a:t>
            </a:r>
            <a:r>
              <a:rPr lang="ru-RU" sz="300" dirty="0" err="1"/>
              <a:t>языка.в</a:t>
            </a:r>
            <a:r>
              <a:rPr lang="ru-RU" sz="300" dirty="0"/>
              <a:t> публичных документах и ​​в частной </a:t>
            </a:r>
            <a:r>
              <a:rPr lang="ru-RU" sz="300" dirty="0" smtClean="0"/>
              <a:t>беседе) (</a:t>
            </a:r>
            <a:endParaRPr lang="ru-RU" sz="300" dirty="0"/>
          </a:p>
        </p:txBody>
      </p:sp>
      <p:sp>
        <p:nvSpPr>
          <p:cNvPr id="343" name="Прямоугольник 342"/>
          <p:cNvSpPr/>
          <p:nvPr/>
        </p:nvSpPr>
        <p:spPr>
          <a:xfrm>
            <a:off x="14409007" y="954598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Закон </a:t>
            </a:r>
            <a:r>
              <a:rPr lang="ru-RU" sz="700" dirty="0"/>
              <a:t>о труде  </a:t>
            </a:r>
            <a:r>
              <a:rPr lang="ru-RU" sz="200" dirty="0"/>
              <a:t>(процесс институционализации «Нового государства» с обнародования « Закона о труде », основанного на Хартии итальянского фашизма </a:t>
            </a:r>
            <a:r>
              <a:rPr lang="ru-RU" sz="200" dirty="0" err="1"/>
              <a:t>lavoro</a:t>
            </a:r>
            <a:r>
              <a:rPr lang="ru-RU" sz="200" dirty="0"/>
              <a:t> [ 208 ], который составляет первую из семи основных Законы о диктатуре Франко , который функционировал в качестве «конституции» нового режима) (получили одобрение в 1938 интервенционистский закон , который регулирует рабочие и экономическую жизнь, в частности , в вопросах , касающиеся рабочего время, отпуска, минимальная заработную плату и цены. Такие уступки были не чем иным, как регулированием экономической жизни и подчинялись интересам нации, так что даже признавая частную инициативу , государство могло заменить ее в двух случаях: когда она терпела неудачу или когда этого требовали общественные интересы </a:t>
            </a:r>
            <a:r>
              <a:rPr lang="ru-RU" sz="200" dirty="0" smtClean="0"/>
              <a:t>.)</a:t>
            </a:r>
            <a:endParaRPr lang="ru-RU" sz="200" dirty="0"/>
          </a:p>
        </p:txBody>
      </p:sp>
      <p:sp>
        <p:nvSpPr>
          <p:cNvPr id="345" name="Прямоугольник 344"/>
          <p:cNvSpPr/>
          <p:nvPr/>
        </p:nvSpPr>
        <p:spPr>
          <a:xfrm>
            <a:off x="16593383" y="954598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Закон </a:t>
            </a:r>
            <a:r>
              <a:rPr lang="ru-RU" sz="700" dirty="0"/>
              <a:t>о печати </a:t>
            </a:r>
            <a:r>
              <a:rPr lang="ru-RU" sz="300" dirty="0"/>
              <a:t>(которые подвергаются газетам в предварительную цензуру и приписано правительству назначения директоров </a:t>
            </a:r>
            <a:r>
              <a:rPr lang="ru-RU" sz="300" dirty="0" smtClean="0"/>
              <a:t>газеты)</a:t>
            </a:r>
            <a:endParaRPr lang="ru-RU" sz="300" dirty="0"/>
          </a:p>
        </p:txBody>
      </p:sp>
      <p:sp>
        <p:nvSpPr>
          <p:cNvPr id="348" name="Прямоугольник 347"/>
          <p:cNvSpPr/>
          <p:nvPr/>
        </p:nvSpPr>
        <p:spPr>
          <a:xfrm>
            <a:off x="15501195" y="9552806"/>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Закон о </a:t>
            </a:r>
            <a:r>
              <a:rPr lang="ru-RU" sz="700" dirty="0"/>
              <a:t>среднем образовании </a:t>
            </a:r>
            <a:r>
              <a:rPr lang="ru-RU" sz="300" dirty="0"/>
              <a:t>(который гарантировал Католической церкви абсолютную автономию в области среднего образования</a:t>
            </a:r>
            <a:r>
              <a:rPr lang="ru-RU" sz="300" dirty="0" smtClean="0"/>
              <a:t>.)</a:t>
            </a:r>
            <a:endParaRPr lang="ru-RU" sz="300" dirty="0"/>
          </a:p>
        </p:txBody>
      </p:sp>
      <p:sp>
        <p:nvSpPr>
          <p:cNvPr id="357" name="Прямоугольник 356"/>
          <p:cNvSpPr/>
          <p:nvPr/>
        </p:nvSpPr>
        <p:spPr>
          <a:xfrm>
            <a:off x="15501194" y="874494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Репрессировать оппозицию </a:t>
            </a:r>
            <a:r>
              <a:rPr lang="ru-RU" sz="100" dirty="0"/>
              <a:t>(В 1940-х годах военная диктатура была укреплена путем политических и экономических репрессий против оппонентов . Около 485 000 человек бежали в изгнание . [ 16 ] Некоторые авторы утверждают, что от 9 000 до 15 000 были испанскими изгнанниками, попавшими в нацистские концентрационные лагеря , половина из которых выжила. [ 17 ] [ 18 ] Другие закончились во </a:t>
            </a:r>
            <a:r>
              <a:rPr lang="ru-RU" sz="100" dirty="0" err="1"/>
              <a:t>франкистских</a:t>
            </a:r>
            <a:r>
              <a:rPr lang="ru-RU" sz="100" dirty="0"/>
              <a:t> концентрационных лагерях - студии отчитываются перед минимум 367 000 заключенных и между 150 и 188 полями-. [ 17 ]К ноябрю 1940 года в государственных тюрьмах содержалось 280 000 мужчин и женщин. [ 19 ] [ 20 ] По оценкам историографии, от 23 000 до 46 000 человек были казнены после войны; [ 21 ] другие, около 50 000</a:t>
            </a:r>
            <a:r>
              <a:rPr lang="ru-RU" sz="100" dirty="0" smtClean="0"/>
              <a:t>.)</a:t>
            </a:r>
            <a:endParaRPr lang="ru-RU" sz="100" dirty="0"/>
          </a:p>
        </p:txBody>
      </p:sp>
      <p:sp>
        <p:nvSpPr>
          <p:cNvPr id="358" name="Прямоугольник 357"/>
          <p:cNvSpPr/>
          <p:nvPr/>
        </p:nvSpPr>
        <p:spPr>
          <a:xfrm>
            <a:off x="16047288" y="10292034"/>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Формирование </a:t>
            </a:r>
            <a:r>
              <a:rPr lang="ru-RU" sz="700" dirty="0"/>
              <a:t>подконтрольных кортесов </a:t>
            </a:r>
            <a:r>
              <a:rPr lang="ru-RU" sz="100" dirty="0"/>
              <a:t>(Закон Учредительного парламента или просто закон Кортеса от 17 июля в 1942 году является восьмилетним Основными Законами Королевства . Он был провозглашен во время первого режима Франко , чтобы придать диктатуре вид парламентаризма. Он учредил кортесы как однопалатную ассамблею непрямых выборов без законной инициативы, поскольку в ней находился глава государства Франсиско Франко . Это был первый шаг в процессе институционализации режима Франко </a:t>
            </a:r>
            <a:r>
              <a:rPr lang="ru-RU" sz="100" dirty="0" smtClean="0"/>
              <a:t>.)</a:t>
            </a:r>
            <a:endParaRPr lang="ru-RU" sz="100" dirty="0"/>
          </a:p>
        </p:txBody>
      </p:sp>
      <p:sp>
        <p:nvSpPr>
          <p:cNvPr id="362" name="Прямоугольник 361"/>
          <p:cNvSpPr/>
          <p:nvPr/>
        </p:nvSpPr>
        <p:spPr>
          <a:xfrm>
            <a:off x="13295061" y="7219203"/>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800" dirty="0"/>
              <a:t>Директор  Эмилия Мола </a:t>
            </a:r>
            <a:r>
              <a:rPr lang="ru-RU" sz="700" dirty="0"/>
              <a:t>(страна станет называться Испанская директория</a:t>
            </a:r>
            <a:r>
              <a:rPr lang="ru-RU" sz="700" dirty="0" smtClean="0"/>
              <a:t>)</a:t>
            </a:r>
            <a:endParaRPr lang="ru-RU" sz="700" dirty="0"/>
          </a:p>
        </p:txBody>
      </p:sp>
      <p:sp>
        <p:nvSpPr>
          <p:cNvPr id="363" name="Прямоугольник 362"/>
          <p:cNvSpPr/>
          <p:nvPr/>
        </p:nvSpPr>
        <p:spPr>
          <a:xfrm>
            <a:off x="16593383" y="7219203"/>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 dirty="0" smtClean="0"/>
              <a:t>Генералиссимус Франсиско </a:t>
            </a:r>
            <a:r>
              <a:rPr lang="ru-RU" sz="600" dirty="0"/>
              <a:t>Франко</a:t>
            </a:r>
          </a:p>
        </p:txBody>
      </p:sp>
      <p:cxnSp>
        <p:nvCxnSpPr>
          <p:cNvPr id="364" name="Прямая соединительная линия 363"/>
          <p:cNvCxnSpPr>
            <a:stCxn id="362" idx="3"/>
            <a:endCxn id="363" idx="1"/>
          </p:cNvCxnSpPr>
          <p:nvPr/>
        </p:nvCxnSpPr>
        <p:spPr>
          <a:xfrm>
            <a:off x="14221386" y="7489203"/>
            <a:ext cx="2371997"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6" name="Прямая со стрелкой 365"/>
          <p:cNvCxnSpPr>
            <a:stCxn id="192" idx="2"/>
            <a:endCxn id="341" idx="0"/>
          </p:cNvCxnSpPr>
          <p:nvPr/>
        </p:nvCxnSpPr>
        <p:spPr>
          <a:xfrm flipH="1">
            <a:off x="15964355" y="6974901"/>
            <a:ext cx="6" cy="100367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67" name="Соединительная линия уступом 366"/>
          <p:cNvCxnSpPr>
            <a:stCxn id="192" idx="2"/>
            <a:endCxn id="362" idx="0"/>
          </p:cNvCxnSpPr>
          <p:nvPr/>
        </p:nvCxnSpPr>
        <p:spPr>
          <a:xfrm rot="5400000">
            <a:off x="14739142" y="5993984"/>
            <a:ext cx="244302" cy="220613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68" name="Соединительная линия уступом 367"/>
          <p:cNvCxnSpPr>
            <a:stCxn id="192" idx="2"/>
            <a:endCxn id="363" idx="0"/>
          </p:cNvCxnSpPr>
          <p:nvPr/>
        </p:nvCxnSpPr>
        <p:spPr>
          <a:xfrm rot="16200000" flipH="1">
            <a:off x="16388302" y="6550959"/>
            <a:ext cx="244302" cy="109218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70" name="Прямая со стрелкой 369"/>
          <p:cNvCxnSpPr>
            <a:stCxn id="341" idx="2"/>
            <a:endCxn id="357" idx="0"/>
          </p:cNvCxnSpPr>
          <p:nvPr/>
        </p:nvCxnSpPr>
        <p:spPr>
          <a:xfrm>
            <a:off x="15964355" y="8518574"/>
            <a:ext cx="2" cy="22637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74" name="Прямая со стрелкой 373"/>
          <p:cNvCxnSpPr>
            <a:stCxn id="357" idx="2"/>
            <a:endCxn id="348" idx="0"/>
          </p:cNvCxnSpPr>
          <p:nvPr/>
        </p:nvCxnSpPr>
        <p:spPr>
          <a:xfrm>
            <a:off x="15964357" y="9284948"/>
            <a:ext cx="1" cy="26785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75" name="Соединительная линия уступом 374"/>
          <p:cNvCxnSpPr>
            <a:stCxn id="357" idx="2"/>
            <a:endCxn id="345" idx="0"/>
          </p:cNvCxnSpPr>
          <p:nvPr/>
        </p:nvCxnSpPr>
        <p:spPr>
          <a:xfrm rot="16200000" flipH="1">
            <a:off x="16379935" y="8869369"/>
            <a:ext cx="261032" cy="109218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79" name="Соединительная линия уступом 378"/>
          <p:cNvCxnSpPr>
            <a:stCxn id="357" idx="2"/>
            <a:endCxn id="343" idx="0"/>
          </p:cNvCxnSpPr>
          <p:nvPr/>
        </p:nvCxnSpPr>
        <p:spPr>
          <a:xfrm rot="5400000">
            <a:off x="15287748" y="8869371"/>
            <a:ext cx="261032" cy="109218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81" name="Прямоугольник 380"/>
          <p:cNvSpPr/>
          <p:nvPr/>
        </p:nvSpPr>
        <p:spPr>
          <a:xfrm>
            <a:off x="13295062" y="798047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Новые инструкции </a:t>
            </a:r>
            <a:r>
              <a:rPr lang="ru-RU" sz="600" dirty="0" smtClean="0"/>
              <a:t>(устранение оппозиционных генералов (</a:t>
            </a:r>
            <a:r>
              <a:rPr lang="ru-RU" sz="600" dirty="0" err="1" smtClean="0"/>
              <a:t>франко</a:t>
            </a:r>
            <a:r>
              <a:rPr lang="ru-RU" sz="600" dirty="0" smtClean="0"/>
              <a:t>))</a:t>
            </a:r>
            <a:endParaRPr lang="ru-RU" sz="500" dirty="0"/>
          </a:p>
        </p:txBody>
      </p:sp>
      <p:sp>
        <p:nvSpPr>
          <p:cNvPr id="385" name="Прямоугольник 384"/>
          <p:cNvSpPr/>
          <p:nvPr/>
        </p:nvSpPr>
        <p:spPr>
          <a:xfrm>
            <a:off x="14409007" y="7983114"/>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Основать Испанскую </a:t>
            </a:r>
            <a:r>
              <a:rPr lang="ru-RU" sz="700" dirty="0"/>
              <a:t>директорию </a:t>
            </a:r>
            <a:r>
              <a:rPr lang="ru-RU" sz="100" dirty="0"/>
              <a:t>(</a:t>
            </a:r>
            <a:r>
              <a:rPr lang="ru-RU" sz="100" dirty="0" err="1"/>
              <a:t>олжна</a:t>
            </a:r>
            <a:r>
              <a:rPr lang="ru-RU" sz="100" dirty="0"/>
              <a:t> быть создана «Директория», включающая президента и четырех других членов. Все в ее составе должны быть </a:t>
            </a:r>
            <a:r>
              <a:rPr lang="ru-RU" sz="100" dirty="0" err="1"/>
              <a:t>офицерами.Они</a:t>
            </a:r>
            <a:r>
              <a:rPr lang="ru-RU" sz="100" dirty="0"/>
              <a:t> будут наделены правом издавать законы, которые будут ратифицированы законодатель- ной ассамблеей. Последняя станет избранной «в соответствии с избирательным правом, кото- рое будет сочтено наиболее подходящим». Действие кортесов и Конституции 1931 года, без сомнения, будет приостановлено. Законы, не соответствующие «новой органической системе» государства, отменяются, а тех, кто «черпает идеи из-за границы», объявят вне закона</a:t>
            </a:r>
            <a:r>
              <a:rPr lang="ru-RU" sz="100" dirty="0" smtClean="0"/>
              <a:t>.)</a:t>
            </a:r>
            <a:endParaRPr lang="ru-RU" sz="100" dirty="0"/>
          </a:p>
        </p:txBody>
      </p:sp>
      <p:cxnSp>
        <p:nvCxnSpPr>
          <p:cNvPr id="393" name="Соединительная линия уступом 392"/>
          <p:cNvCxnSpPr>
            <a:stCxn id="362" idx="2"/>
            <a:endCxn id="405" idx="0"/>
          </p:cNvCxnSpPr>
          <p:nvPr/>
        </p:nvCxnSpPr>
        <p:spPr>
          <a:xfrm rot="5400000">
            <a:off x="13092510" y="7307931"/>
            <a:ext cx="214443" cy="1116987"/>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394" name="Соединительная линия уступом 393"/>
          <p:cNvCxnSpPr>
            <a:stCxn id="296" idx="2"/>
            <a:endCxn id="405" idx="0"/>
          </p:cNvCxnSpPr>
          <p:nvPr/>
        </p:nvCxnSpPr>
        <p:spPr>
          <a:xfrm rot="16200000" flipH="1">
            <a:off x="11986341" y="7318750"/>
            <a:ext cx="217606" cy="109218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397" name="Соединительная линия уступом 396"/>
          <p:cNvCxnSpPr>
            <a:stCxn id="362" idx="2"/>
            <a:endCxn id="385" idx="0"/>
          </p:cNvCxnSpPr>
          <p:nvPr/>
        </p:nvCxnSpPr>
        <p:spPr>
          <a:xfrm rot="16200000" flipH="1">
            <a:off x="14203242" y="7314185"/>
            <a:ext cx="223911" cy="111394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01" name="Прямая со стрелкой 400"/>
          <p:cNvCxnSpPr>
            <a:stCxn id="362" idx="2"/>
            <a:endCxn id="381" idx="0"/>
          </p:cNvCxnSpPr>
          <p:nvPr/>
        </p:nvCxnSpPr>
        <p:spPr>
          <a:xfrm>
            <a:off x="13758224" y="7759203"/>
            <a:ext cx="1" cy="22126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03" name="Прямоугольник 402"/>
          <p:cNvSpPr/>
          <p:nvPr/>
        </p:nvSpPr>
        <p:spPr>
          <a:xfrm>
            <a:off x="1369985" y="6430055"/>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Перехватить контроль над  Панамским перешейком </a:t>
            </a:r>
            <a:r>
              <a:rPr lang="ru-RU" sz="500" dirty="0" smtClean="0"/>
              <a:t>(клейм на страны перешейка)</a:t>
            </a:r>
            <a:endParaRPr lang="ru-RU" sz="500" dirty="0"/>
          </a:p>
        </p:txBody>
      </p:sp>
      <p:cxnSp>
        <p:nvCxnSpPr>
          <p:cNvPr id="427" name="Соединительная линия уступом 426"/>
          <p:cNvCxnSpPr>
            <a:stCxn id="44" idx="2"/>
            <a:endCxn id="445" idx="0"/>
          </p:cNvCxnSpPr>
          <p:nvPr/>
        </p:nvCxnSpPr>
        <p:spPr>
          <a:xfrm rot="5400000">
            <a:off x="2489482" y="6837718"/>
            <a:ext cx="256141" cy="51586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31" name="Соединительная линия уступом 430"/>
          <p:cNvCxnSpPr>
            <a:stCxn id="403" idx="2"/>
            <a:endCxn id="445" idx="0"/>
          </p:cNvCxnSpPr>
          <p:nvPr/>
        </p:nvCxnSpPr>
        <p:spPr>
          <a:xfrm rot="16200000" flipH="1">
            <a:off x="1969550" y="6833652"/>
            <a:ext cx="253666" cy="52647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43" name="Прямоугольник 442"/>
          <p:cNvSpPr/>
          <p:nvPr/>
        </p:nvSpPr>
        <p:spPr>
          <a:xfrm>
            <a:off x="2405094" y="8727157"/>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Золотые берега</a:t>
            </a:r>
            <a:endParaRPr lang="ru-RU" sz="700" dirty="0"/>
          </a:p>
        </p:txBody>
      </p:sp>
      <p:sp>
        <p:nvSpPr>
          <p:cNvPr id="445" name="Прямоугольник 444"/>
          <p:cNvSpPr/>
          <p:nvPr/>
        </p:nvSpPr>
        <p:spPr>
          <a:xfrm>
            <a:off x="1896456" y="722372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Восстановить серебряный </a:t>
            </a:r>
            <a:r>
              <a:rPr lang="ru-RU" sz="700" dirty="0" smtClean="0"/>
              <a:t>флот</a:t>
            </a:r>
            <a:endParaRPr lang="ru-RU" sz="700" dirty="0"/>
          </a:p>
        </p:txBody>
      </p:sp>
      <p:sp>
        <p:nvSpPr>
          <p:cNvPr id="449" name="Прямоугольник 448"/>
          <p:cNvSpPr/>
          <p:nvPr/>
        </p:nvSpPr>
        <p:spPr>
          <a:xfrm>
            <a:off x="1894477" y="7940199"/>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Расширение</a:t>
            </a:r>
          </a:p>
          <a:p>
            <a:pPr algn="ctr"/>
            <a:r>
              <a:rPr lang="ru-RU" sz="700" dirty="0" smtClean="0"/>
              <a:t>морской </a:t>
            </a:r>
            <a:r>
              <a:rPr lang="ru-RU" sz="700" dirty="0"/>
              <a:t>инфраструктуры  Карибского моря</a:t>
            </a:r>
          </a:p>
        </p:txBody>
      </p:sp>
      <p:cxnSp>
        <p:nvCxnSpPr>
          <p:cNvPr id="450" name="Прямая со стрелкой 449"/>
          <p:cNvCxnSpPr>
            <a:stCxn id="445" idx="2"/>
            <a:endCxn id="449" idx="0"/>
          </p:cNvCxnSpPr>
          <p:nvPr/>
        </p:nvCxnSpPr>
        <p:spPr>
          <a:xfrm flipH="1">
            <a:off x="2357640" y="7763721"/>
            <a:ext cx="1979" cy="17647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60" name="Прямоугольник 459"/>
          <p:cNvSpPr/>
          <p:nvPr/>
        </p:nvSpPr>
        <p:spPr>
          <a:xfrm>
            <a:off x="2409075" y="4910052"/>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Сохранить личную диктатуру</a:t>
            </a:r>
          </a:p>
        </p:txBody>
      </p:sp>
      <p:sp>
        <p:nvSpPr>
          <p:cNvPr id="461" name="Прямоугольник 460"/>
          <p:cNvSpPr/>
          <p:nvPr/>
        </p:nvSpPr>
        <p:spPr>
          <a:xfrm>
            <a:off x="1368005" y="4908072"/>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испанский трон</a:t>
            </a:r>
            <a:endParaRPr lang="ru-RU" sz="700" dirty="0"/>
          </a:p>
        </p:txBody>
      </p:sp>
      <p:cxnSp>
        <p:nvCxnSpPr>
          <p:cNvPr id="464" name="Соединительная линия уступом 463"/>
          <p:cNvCxnSpPr>
            <a:stCxn id="26" idx="2"/>
            <a:endCxn id="460" idx="0"/>
          </p:cNvCxnSpPr>
          <p:nvPr/>
        </p:nvCxnSpPr>
        <p:spPr>
          <a:xfrm rot="16200000" flipH="1">
            <a:off x="2485013" y="4522827"/>
            <a:ext cx="257214" cy="51723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69" name="Соединительная линия уступом 124"/>
          <p:cNvCxnSpPr>
            <a:stCxn id="461" idx="2"/>
            <a:endCxn id="35" idx="0"/>
          </p:cNvCxnSpPr>
          <p:nvPr/>
        </p:nvCxnSpPr>
        <p:spPr>
          <a:xfrm rot="16200000" flipH="1">
            <a:off x="1996998" y="5282241"/>
            <a:ext cx="188436" cy="520097"/>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80" name="Соединительная линия уступом 124"/>
          <p:cNvCxnSpPr>
            <a:stCxn id="460" idx="2"/>
            <a:endCxn id="35" idx="0"/>
          </p:cNvCxnSpPr>
          <p:nvPr/>
        </p:nvCxnSpPr>
        <p:spPr>
          <a:xfrm rot="5400000">
            <a:off x="2518524" y="5282794"/>
            <a:ext cx="186456" cy="520973"/>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84" name="Прямая соединительная линия 483"/>
          <p:cNvCxnSpPr>
            <a:stCxn id="460" idx="1"/>
            <a:endCxn id="461" idx="3"/>
          </p:cNvCxnSpPr>
          <p:nvPr/>
        </p:nvCxnSpPr>
        <p:spPr>
          <a:xfrm flipH="1" flipV="1">
            <a:off x="2294330" y="5178072"/>
            <a:ext cx="114745" cy="198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488" name="Прямоугольник 487"/>
          <p:cNvSpPr/>
          <p:nvPr/>
        </p:nvSpPr>
        <p:spPr>
          <a:xfrm>
            <a:off x="4017055" y="7225289"/>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Армия как основа Испании</a:t>
            </a:r>
            <a:endParaRPr lang="ru-RU" sz="700" dirty="0"/>
          </a:p>
        </p:txBody>
      </p:sp>
      <p:sp>
        <p:nvSpPr>
          <p:cNvPr id="490" name="Прямоугольник 489"/>
          <p:cNvSpPr/>
          <p:nvPr/>
        </p:nvSpPr>
        <p:spPr>
          <a:xfrm>
            <a:off x="2947420" y="7223723"/>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Модернизация  верфей</a:t>
            </a:r>
            <a:endParaRPr lang="ru-RU" sz="700" dirty="0"/>
          </a:p>
        </p:txBody>
      </p:sp>
      <p:cxnSp>
        <p:nvCxnSpPr>
          <p:cNvPr id="494" name="Прямая соединительная линия 493"/>
          <p:cNvCxnSpPr>
            <a:stCxn id="22" idx="1"/>
            <a:endCxn id="41" idx="3"/>
          </p:cNvCxnSpPr>
          <p:nvPr/>
        </p:nvCxnSpPr>
        <p:spPr>
          <a:xfrm flipH="1" flipV="1">
            <a:off x="4399096" y="5910180"/>
            <a:ext cx="1245239" cy="10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98" name="Соединительная линия уступом 497"/>
          <p:cNvCxnSpPr>
            <a:stCxn id="714" idx="2"/>
            <a:endCxn id="22" idx="0"/>
          </p:cNvCxnSpPr>
          <p:nvPr/>
        </p:nvCxnSpPr>
        <p:spPr>
          <a:xfrm rot="16200000" flipH="1">
            <a:off x="4921695" y="4454477"/>
            <a:ext cx="200042" cy="217156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04" name="Соединительная линия уступом 124"/>
          <p:cNvCxnSpPr>
            <a:stCxn id="41" idx="2"/>
            <a:endCxn id="403" idx="0"/>
          </p:cNvCxnSpPr>
          <p:nvPr/>
        </p:nvCxnSpPr>
        <p:spPr>
          <a:xfrm rot="5400000">
            <a:off x="2759604" y="5253724"/>
            <a:ext cx="249875" cy="2102786"/>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08" name="Соединительная линия уступом 124"/>
          <p:cNvCxnSpPr>
            <a:stCxn id="41" idx="2"/>
            <a:endCxn id="44" idx="0"/>
          </p:cNvCxnSpPr>
          <p:nvPr/>
        </p:nvCxnSpPr>
        <p:spPr>
          <a:xfrm rot="5400000">
            <a:off x="3282009" y="5773655"/>
            <a:ext cx="247400" cy="1060450"/>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12" name="Соединительная линия уступом 124"/>
          <p:cNvCxnSpPr>
            <a:stCxn id="22" idx="2"/>
            <a:endCxn id="403" idx="0"/>
          </p:cNvCxnSpPr>
          <p:nvPr/>
        </p:nvCxnSpPr>
        <p:spPr>
          <a:xfrm rot="5400000">
            <a:off x="3845436" y="4167992"/>
            <a:ext cx="249775" cy="4274350"/>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16" name="Соединительная линия уступом 124"/>
          <p:cNvCxnSpPr>
            <a:stCxn id="22" idx="2"/>
            <a:endCxn id="44" idx="0"/>
          </p:cNvCxnSpPr>
          <p:nvPr/>
        </p:nvCxnSpPr>
        <p:spPr>
          <a:xfrm rot="5400000">
            <a:off x="4367841" y="4687923"/>
            <a:ext cx="247300" cy="323201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520" name="Прямоугольник 519"/>
          <p:cNvSpPr/>
          <p:nvPr/>
        </p:nvSpPr>
        <p:spPr>
          <a:xfrm>
            <a:off x="3475875" y="642217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Милитаризация режима</a:t>
            </a:r>
          </a:p>
        </p:txBody>
      </p:sp>
      <p:sp>
        <p:nvSpPr>
          <p:cNvPr id="521" name="Прямоугольник 520"/>
          <p:cNvSpPr/>
          <p:nvPr/>
        </p:nvSpPr>
        <p:spPr>
          <a:xfrm>
            <a:off x="2945441" y="7946139"/>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Улучшение логистики флота (дальность флота)</a:t>
            </a:r>
            <a:endParaRPr lang="ru-RU" sz="700" dirty="0"/>
          </a:p>
        </p:txBody>
      </p:sp>
      <p:cxnSp>
        <p:nvCxnSpPr>
          <p:cNvPr id="523" name="Соединительная линия уступом 522"/>
          <p:cNvCxnSpPr>
            <a:stCxn id="520" idx="2"/>
            <a:endCxn id="490" idx="0"/>
          </p:cNvCxnSpPr>
          <p:nvPr/>
        </p:nvCxnSpPr>
        <p:spPr>
          <a:xfrm rot="5400000">
            <a:off x="3544038" y="6828723"/>
            <a:ext cx="261546" cy="52845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26" name="Прямая со стрелкой 525"/>
          <p:cNvCxnSpPr>
            <a:stCxn id="490" idx="2"/>
            <a:endCxn id="521" idx="0"/>
          </p:cNvCxnSpPr>
          <p:nvPr/>
        </p:nvCxnSpPr>
        <p:spPr>
          <a:xfrm flipH="1">
            <a:off x="3408604" y="7763723"/>
            <a:ext cx="1979" cy="18241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29" name="Прямоугольник 528"/>
          <p:cNvSpPr/>
          <p:nvPr/>
        </p:nvSpPr>
        <p:spPr>
          <a:xfrm>
            <a:off x="5647080" y="6426135"/>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Использовать национализм в свою </a:t>
            </a:r>
            <a:r>
              <a:rPr lang="ru-RU" sz="700" dirty="0" smtClean="0"/>
              <a:t>пользу</a:t>
            </a:r>
            <a:endParaRPr lang="ru-RU" sz="700" dirty="0"/>
          </a:p>
        </p:txBody>
      </p:sp>
      <p:sp>
        <p:nvSpPr>
          <p:cNvPr id="530" name="Прямоугольник 529"/>
          <p:cNvSpPr/>
          <p:nvPr/>
        </p:nvSpPr>
        <p:spPr>
          <a:xfrm>
            <a:off x="5098836" y="7231678"/>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a:t>Бывшие земли Арагона</a:t>
            </a:r>
            <a:endParaRPr lang="ru-RU" sz="700" dirty="0"/>
          </a:p>
        </p:txBody>
      </p:sp>
      <p:cxnSp>
        <p:nvCxnSpPr>
          <p:cNvPr id="532" name="Соединительная линия уступом 531"/>
          <p:cNvCxnSpPr>
            <a:stCxn id="520" idx="2"/>
            <a:endCxn id="488" idx="0"/>
          </p:cNvCxnSpPr>
          <p:nvPr/>
        </p:nvCxnSpPr>
        <p:spPr>
          <a:xfrm rot="16200000" flipH="1">
            <a:off x="4078072" y="6823143"/>
            <a:ext cx="263112" cy="54118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38" name="Соединительная линия уступом 124"/>
          <p:cNvCxnSpPr>
            <a:stCxn id="22" idx="2"/>
            <a:endCxn id="520" idx="0"/>
          </p:cNvCxnSpPr>
          <p:nvPr/>
        </p:nvCxnSpPr>
        <p:spPr>
          <a:xfrm rot="5400000">
            <a:off x="4902320" y="5216998"/>
            <a:ext cx="241897" cy="2168460"/>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44" name="Соединительная линия уступом 124"/>
          <p:cNvCxnSpPr>
            <a:stCxn id="22" idx="2"/>
            <a:endCxn id="43" idx="0"/>
          </p:cNvCxnSpPr>
          <p:nvPr/>
        </p:nvCxnSpPr>
        <p:spPr>
          <a:xfrm rot="5400000">
            <a:off x="5439011" y="5757859"/>
            <a:ext cx="246067" cy="1090909"/>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47" name="Соединительная линия уступом 124"/>
          <p:cNvCxnSpPr>
            <a:stCxn id="22" idx="2"/>
            <a:endCxn id="529" idx="0"/>
          </p:cNvCxnSpPr>
          <p:nvPr/>
        </p:nvCxnSpPr>
        <p:spPr>
          <a:xfrm rot="16200000" flipH="1">
            <a:off x="5985943" y="6301834"/>
            <a:ext cx="245855" cy="274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50" name="Соединительная линия уступом 124"/>
          <p:cNvCxnSpPr>
            <a:stCxn id="41" idx="2"/>
            <a:endCxn id="520" idx="0"/>
          </p:cNvCxnSpPr>
          <p:nvPr/>
        </p:nvCxnSpPr>
        <p:spPr>
          <a:xfrm rot="16200000" flipH="1">
            <a:off x="3816488" y="6299626"/>
            <a:ext cx="241997" cy="310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53" name="Соединительная линия уступом 124"/>
          <p:cNvCxnSpPr>
            <a:stCxn id="41" idx="2"/>
            <a:endCxn id="43" idx="0"/>
          </p:cNvCxnSpPr>
          <p:nvPr/>
        </p:nvCxnSpPr>
        <p:spPr>
          <a:xfrm rot="16200000" flipH="1">
            <a:off x="4353178" y="5762935"/>
            <a:ext cx="246167" cy="108065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56" name="Соединительная линия уступом 124"/>
          <p:cNvCxnSpPr>
            <a:stCxn id="41" idx="2"/>
            <a:endCxn id="529" idx="0"/>
          </p:cNvCxnSpPr>
          <p:nvPr/>
        </p:nvCxnSpPr>
        <p:spPr>
          <a:xfrm rot="16200000" flipH="1">
            <a:off x="4900111" y="5216002"/>
            <a:ext cx="245955" cy="2174309"/>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587" name="Прямоугольник 586"/>
          <p:cNvSpPr/>
          <p:nvPr/>
        </p:nvSpPr>
        <p:spPr>
          <a:xfrm>
            <a:off x="5656975" y="796201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a:t>Возвращение Бакских и Каталонских земель</a:t>
            </a:r>
            <a:endParaRPr lang="ru-RU" sz="700" dirty="0"/>
          </a:p>
        </p:txBody>
      </p:sp>
      <p:cxnSp>
        <p:nvCxnSpPr>
          <p:cNvPr id="588" name="Прямая со стрелкой 587"/>
          <p:cNvCxnSpPr>
            <a:stCxn id="529" idx="2"/>
            <a:endCxn id="587" idx="0"/>
          </p:cNvCxnSpPr>
          <p:nvPr/>
        </p:nvCxnSpPr>
        <p:spPr>
          <a:xfrm>
            <a:off x="6110243" y="6966135"/>
            <a:ext cx="9895" cy="99587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98" name="Прямоугольник 397"/>
          <p:cNvSpPr/>
          <p:nvPr/>
        </p:nvSpPr>
        <p:spPr>
          <a:xfrm>
            <a:off x="10205685" y="1876167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Создание </a:t>
            </a:r>
            <a:r>
              <a:rPr lang="en-US" sz="700" dirty="0" err="1"/>
              <a:t>Naviera</a:t>
            </a:r>
            <a:r>
              <a:rPr lang="en-US" sz="700" dirty="0"/>
              <a:t> </a:t>
            </a:r>
            <a:r>
              <a:rPr lang="en-US" sz="700" dirty="0" err="1" smtClean="0"/>
              <a:t>Armas</a:t>
            </a:r>
            <a:r>
              <a:rPr lang="ru-RU" sz="700" dirty="0"/>
              <a:t> (1941</a:t>
            </a:r>
            <a:r>
              <a:rPr lang="ru-RU" sz="700" dirty="0" smtClean="0"/>
              <a:t>)</a:t>
            </a:r>
            <a:endParaRPr lang="ru-RU" sz="100" dirty="0" smtClean="0"/>
          </a:p>
        </p:txBody>
      </p:sp>
      <p:sp>
        <p:nvSpPr>
          <p:cNvPr id="402" name="Прямоугольник 401"/>
          <p:cNvSpPr/>
          <p:nvPr/>
        </p:nvSpPr>
        <p:spPr>
          <a:xfrm>
            <a:off x="10204398" y="1803925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en-US" sz="700" dirty="0" err="1" smtClean="0"/>
              <a:t>Trasmediterránea</a:t>
            </a:r>
            <a:endParaRPr lang="ru-RU" sz="100" dirty="0" smtClean="0"/>
          </a:p>
        </p:txBody>
      </p:sp>
      <p:sp>
        <p:nvSpPr>
          <p:cNvPr id="409" name="Прямоугольник 408"/>
          <p:cNvSpPr/>
          <p:nvPr/>
        </p:nvSpPr>
        <p:spPr>
          <a:xfrm>
            <a:off x="12817756" y="17306211"/>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Регламент реорганизации </a:t>
            </a:r>
            <a:r>
              <a:rPr lang="ru-RU" sz="700" dirty="0" smtClean="0"/>
              <a:t>флота</a:t>
            </a:r>
            <a:r>
              <a:rPr lang="ru-RU" sz="500" dirty="0" smtClean="0"/>
              <a:t> (</a:t>
            </a:r>
            <a:r>
              <a:rPr lang="ru-RU" sz="500" dirty="0" err="1" smtClean="0"/>
              <a:t>ист</a:t>
            </a:r>
            <a:r>
              <a:rPr lang="ru-RU" sz="500" dirty="0"/>
              <a:t> 11 мая 1937 </a:t>
            </a:r>
            <a:r>
              <a:rPr lang="ru-RU" sz="500" dirty="0" smtClean="0"/>
              <a:t>года)</a:t>
            </a:r>
            <a:endParaRPr lang="ru-RU" sz="100" dirty="0" smtClean="0"/>
          </a:p>
        </p:txBody>
      </p:sp>
      <p:sp>
        <p:nvSpPr>
          <p:cNvPr id="419" name="Прямоугольник 418"/>
          <p:cNvSpPr/>
          <p:nvPr/>
        </p:nvSpPr>
        <p:spPr>
          <a:xfrm>
            <a:off x="11780297" y="17306211"/>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Народное военно-морское училище </a:t>
            </a:r>
            <a:r>
              <a:rPr lang="ru-RU" sz="600" dirty="0"/>
              <a:t>(</a:t>
            </a:r>
            <a:r>
              <a:rPr lang="ru-RU" sz="600" dirty="0" err="1"/>
              <a:t>ист</a:t>
            </a:r>
            <a:r>
              <a:rPr lang="ru-RU" sz="600" dirty="0"/>
              <a:t> октябрь 1937 года</a:t>
            </a:r>
            <a:r>
              <a:rPr lang="ru-RU" sz="600" dirty="0" smtClean="0"/>
              <a:t>)</a:t>
            </a:r>
            <a:endParaRPr lang="ru-RU" sz="200" dirty="0"/>
          </a:p>
        </p:txBody>
      </p:sp>
      <p:sp>
        <p:nvSpPr>
          <p:cNvPr id="420" name="Прямоугольник 419"/>
          <p:cNvSpPr/>
          <p:nvPr/>
        </p:nvSpPr>
        <p:spPr>
          <a:xfrm>
            <a:off x="12296578" y="18039254"/>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Избавиться от пятой колонны националистов во флоте </a:t>
            </a:r>
            <a:r>
              <a:rPr lang="ru-RU" sz="500" dirty="0" smtClean="0"/>
              <a:t>(не исторический)</a:t>
            </a:r>
            <a:endParaRPr lang="ru-RU" sz="100" dirty="0" smtClean="0"/>
          </a:p>
        </p:txBody>
      </p:sp>
      <p:sp>
        <p:nvSpPr>
          <p:cNvPr id="421" name="Прямоугольник 420"/>
          <p:cNvSpPr/>
          <p:nvPr/>
        </p:nvSpPr>
        <p:spPr>
          <a:xfrm>
            <a:off x="13352701" y="18039254"/>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Создание военно-морской базы в Малаге </a:t>
            </a:r>
            <a:r>
              <a:rPr lang="ru-RU" sz="500" dirty="0" smtClean="0"/>
              <a:t>(исторический)</a:t>
            </a:r>
            <a:endParaRPr lang="ru-RU" sz="100" dirty="0" smtClean="0"/>
          </a:p>
        </p:txBody>
      </p:sp>
      <p:sp>
        <p:nvSpPr>
          <p:cNvPr id="422" name="Прямоугольник 421"/>
          <p:cNvSpPr/>
          <p:nvPr/>
        </p:nvSpPr>
        <p:spPr>
          <a:xfrm>
            <a:off x="8665469" y="1728241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Спустить со стапелей </a:t>
            </a:r>
            <a:r>
              <a:rPr lang="en-US" sz="700" dirty="0" smtClean="0"/>
              <a:t>Canarias</a:t>
            </a:r>
            <a:r>
              <a:rPr lang="ru-RU" sz="700" dirty="0" smtClean="0"/>
              <a:t> (</a:t>
            </a:r>
            <a:r>
              <a:rPr lang="ru-RU" sz="700" dirty="0" err="1" smtClean="0"/>
              <a:t>ист</a:t>
            </a:r>
            <a:r>
              <a:rPr lang="ru-RU" sz="700" dirty="0" smtClean="0"/>
              <a:t> сентябрь 1936)</a:t>
            </a:r>
            <a:endParaRPr lang="ru-RU" sz="100" dirty="0" smtClean="0"/>
          </a:p>
        </p:txBody>
      </p:sp>
      <p:sp>
        <p:nvSpPr>
          <p:cNvPr id="428" name="Прямоугольник 427"/>
          <p:cNvSpPr/>
          <p:nvPr/>
        </p:nvSpPr>
        <p:spPr>
          <a:xfrm>
            <a:off x="11242057" y="18039254"/>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Советские командиры подлодок </a:t>
            </a:r>
            <a:r>
              <a:rPr lang="ru-RU" sz="400" dirty="0"/>
              <a:t>(исторический)</a:t>
            </a:r>
            <a:endParaRPr lang="ru-RU" sz="200" dirty="0"/>
          </a:p>
        </p:txBody>
      </p:sp>
      <p:sp>
        <p:nvSpPr>
          <p:cNvPr id="430" name="Прямоугольник 429"/>
          <p:cNvSpPr/>
          <p:nvPr/>
        </p:nvSpPr>
        <p:spPr>
          <a:xfrm>
            <a:off x="11242057" y="18761670"/>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Расширение </a:t>
            </a:r>
            <a:r>
              <a:rPr lang="ru-RU" sz="700" dirty="0"/>
              <a:t>и укрепление </a:t>
            </a:r>
            <a:r>
              <a:rPr lang="ru-RU" sz="700" dirty="0" smtClean="0"/>
              <a:t>военно-морской базы </a:t>
            </a:r>
            <a:r>
              <a:rPr lang="ru-RU" sz="700" dirty="0" err="1"/>
              <a:t>Картахен</a:t>
            </a:r>
            <a:r>
              <a:rPr lang="ru-RU" sz="700" dirty="0"/>
              <a:t> </a:t>
            </a:r>
            <a:r>
              <a:rPr lang="ru-RU" sz="500" dirty="0" smtClean="0"/>
              <a:t>(исторический)</a:t>
            </a:r>
            <a:endParaRPr lang="ru-RU" sz="100" dirty="0" smtClean="0"/>
          </a:p>
        </p:txBody>
      </p:sp>
      <p:sp>
        <p:nvSpPr>
          <p:cNvPr id="434" name="Прямоугольник 433"/>
          <p:cNvSpPr/>
          <p:nvPr/>
        </p:nvSpPr>
        <p:spPr>
          <a:xfrm>
            <a:off x="13887650" y="17306210"/>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Вспомогательный флот </a:t>
            </a:r>
            <a:r>
              <a:rPr lang="ru-RU" sz="700" dirty="0" err="1" smtClean="0"/>
              <a:t>Эузкади</a:t>
            </a:r>
            <a:r>
              <a:rPr lang="ru-RU" sz="700" dirty="0"/>
              <a:t> </a:t>
            </a:r>
            <a:r>
              <a:rPr lang="ru-RU" sz="500" dirty="0" smtClean="0"/>
              <a:t>(январь 1937)</a:t>
            </a:r>
            <a:endParaRPr lang="ru-RU" sz="100" dirty="0" smtClean="0"/>
          </a:p>
        </p:txBody>
      </p:sp>
      <p:cxnSp>
        <p:nvCxnSpPr>
          <p:cNvPr id="435" name="Соединительная линия уступом 124"/>
          <p:cNvCxnSpPr>
            <a:stCxn id="419" idx="2"/>
            <a:endCxn id="420" idx="0"/>
          </p:cNvCxnSpPr>
          <p:nvPr/>
        </p:nvCxnSpPr>
        <p:spPr>
          <a:xfrm rot="16200000" flipH="1">
            <a:off x="12405079" y="17684591"/>
            <a:ext cx="193043" cy="51628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36" name="Соединительная линия уступом 124"/>
          <p:cNvCxnSpPr>
            <a:stCxn id="409" idx="2"/>
            <a:endCxn id="420" idx="0"/>
          </p:cNvCxnSpPr>
          <p:nvPr/>
        </p:nvCxnSpPr>
        <p:spPr>
          <a:xfrm rot="5400000">
            <a:off x="12923809" y="17682143"/>
            <a:ext cx="193043" cy="52117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42" name="Соединительная линия уступом 124"/>
          <p:cNvCxnSpPr>
            <a:stCxn id="419" idx="2"/>
            <a:endCxn id="428" idx="0"/>
          </p:cNvCxnSpPr>
          <p:nvPr/>
        </p:nvCxnSpPr>
        <p:spPr>
          <a:xfrm rot="5400000">
            <a:off x="11877819" y="17673612"/>
            <a:ext cx="193043" cy="53824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46" name="Соединительная линия уступом 124"/>
          <p:cNvCxnSpPr>
            <a:stCxn id="409" idx="2"/>
            <a:endCxn id="421" idx="0"/>
          </p:cNvCxnSpPr>
          <p:nvPr/>
        </p:nvCxnSpPr>
        <p:spPr>
          <a:xfrm rot="16200000" flipH="1">
            <a:off x="13451870" y="17675259"/>
            <a:ext cx="193043" cy="53494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47" name="Прямая со стрелкой 446"/>
          <p:cNvCxnSpPr>
            <a:stCxn id="428" idx="2"/>
            <a:endCxn id="430" idx="0"/>
          </p:cNvCxnSpPr>
          <p:nvPr/>
        </p:nvCxnSpPr>
        <p:spPr>
          <a:xfrm>
            <a:off x="11705220" y="18579254"/>
            <a:ext cx="0" cy="18241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51" name="Прямоугольник 450"/>
          <p:cNvSpPr/>
          <p:nvPr/>
        </p:nvSpPr>
        <p:spPr>
          <a:xfrm>
            <a:off x="7604768" y="29716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en-US" sz="700" dirty="0"/>
              <a:t>Francisco Moreno </a:t>
            </a:r>
            <a:r>
              <a:rPr lang="en-US" sz="700" dirty="0" err="1" smtClean="0"/>
              <a:t>Fernández</a:t>
            </a:r>
            <a:r>
              <a:rPr lang="ru-RU" sz="700" dirty="0"/>
              <a:t> </a:t>
            </a:r>
            <a:r>
              <a:rPr lang="ru-RU" sz="300" dirty="0"/>
              <a:t>Он стал адмиралом национального флота и главнокомандующим сухопутными, морскими и военно-воздушными силами Средиземноморской блокады (1937-1939</a:t>
            </a:r>
            <a:r>
              <a:rPr lang="ru-RU" sz="300" dirty="0" smtClean="0"/>
              <a:t>) </a:t>
            </a:r>
            <a:r>
              <a:rPr lang="en-US" sz="700" dirty="0"/>
              <a:t>Juan </a:t>
            </a:r>
            <a:r>
              <a:rPr lang="en-US" sz="700" dirty="0" err="1"/>
              <a:t>Cervera</a:t>
            </a:r>
            <a:r>
              <a:rPr lang="en-US" sz="700" dirty="0"/>
              <a:t> </a:t>
            </a:r>
            <a:r>
              <a:rPr lang="en-US" sz="700" dirty="0" err="1" smtClean="0"/>
              <a:t>Valderrama</a:t>
            </a:r>
            <a:r>
              <a:rPr lang="ru-RU" sz="700" dirty="0"/>
              <a:t> </a:t>
            </a:r>
            <a:r>
              <a:rPr lang="ru-RU" sz="300" dirty="0"/>
              <a:t>(начальником Генерального штаба Военно-морского </a:t>
            </a:r>
            <a:r>
              <a:rPr lang="ru-RU" sz="300" dirty="0" smtClean="0"/>
              <a:t>флота)</a:t>
            </a:r>
            <a:endParaRPr lang="ru-RU" sz="100" dirty="0" smtClean="0"/>
          </a:p>
        </p:txBody>
      </p:sp>
      <p:sp>
        <p:nvSpPr>
          <p:cNvPr id="454" name="Прямоугольник 453"/>
          <p:cNvSpPr/>
          <p:nvPr/>
        </p:nvSpPr>
        <p:spPr>
          <a:xfrm>
            <a:off x="9681084" y="1728241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Добровольный </a:t>
            </a:r>
            <a:r>
              <a:rPr lang="ru-RU" sz="700" dirty="0"/>
              <a:t>вспомогательный </a:t>
            </a:r>
            <a:r>
              <a:rPr lang="ru-RU" sz="700" dirty="0" smtClean="0"/>
              <a:t>флот</a:t>
            </a:r>
            <a:endParaRPr lang="ru-RU" sz="100" dirty="0" smtClean="0"/>
          </a:p>
        </p:txBody>
      </p:sp>
      <p:sp>
        <p:nvSpPr>
          <p:cNvPr id="456" name="Прямоугольник 455"/>
          <p:cNvSpPr/>
          <p:nvPr/>
        </p:nvSpPr>
        <p:spPr>
          <a:xfrm>
            <a:off x="9166737" y="1803925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Сформировать ш</a:t>
            </a:r>
            <a:r>
              <a:rPr lang="ru-RU" sz="700" dirty="0" smtClean="0"/>
              <a:t>колу </a:t>
            </a:r>
            <a:r>
              <a:rPr lang="ru-RU" sz="700" dirty="0"/>
              <a:t>морского дела и </a:t>
            </a:r>
            <a:r>
              <a:rPr lang="ru-RU" sz="700" dirty="0" smtClean="0"/>
              <a:t>артиллерии</a:t>
            </a:r>
            <a:endParaRPr lang="ru-RU" sz="100" dirty="0" smtClean="0"/>
          </a:p>
        </p:txBody>
      </p:sp>
      <p:sp>
        <p:nvSpPr>
          <p:cNvPr id="457" name="Прямоугольник 456"/>
          <p:cNvSpPr/>
          <p:nvPr/>
        </p:nvSpPr>
        <p:spPr>
          <a:xfrm>
            <a:off x="8123437" y="1803925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Поддержка германского и итальянских флотов</a:t>
            </a:r>
            <a:endParaRPr lang="ru-RU" sz="100" dirty="0" smtClean="0"/>
          </a:p>
        </p:txBody>
      </p:sp>
      <p:sp>
        <p:nvSpPr>
          <p:cNvPr id="459" name="Прямоугольник 458"/>
          <p:cNvSpPr/>
          <p:nvPr/>
        </p:nvSpPr>
        <p:spPr>
          <a:xfrm>
            <a:off x="9163916" y="1876167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Испанские тральщики</a:t>
            </a:r>
            <a:endParaRPr lang="ru-RU" sz="100" dirty="0" smtClean="0"/>
          </a:p>
        </p:txBody>
      </p:sp>
      <p:cxnSp>
        <p:nvCxnSpPr>
          <p:cNvPr id="463" name="Соединительная линия уступом 124"/>
          <p:cNvCxnSpPr>
            <a:stCxn id="434" idx="2"/>
            <a:endCxn id="421" idx="0"/>
          </p:cNvCxnSpPr>
          <p:nvPr/>
        </p:nvCxnSpPr>
        <p:spPr>
          <a:xfrm rot="5400000">
            <a:off x="13986817" y="17675258"/>
            <a:ext cx="193044" cy="53494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65" name="Соединительная линия уступом 124"/>
          <p:cNvCxnSpPr>
            <a:stCxn id="454" idx="2"/>
            <a:endCxn id="402" idx="0"/>
          </p:cNvCxnSpPr>
          <p:nvPr/>
        </p:nvCxnSpPr>
        <p:spPr>
          <a:xfrm rot="16200000" flipH="1">
            <a:off x="10297487" y="17669179"/>
            <a:ext cx="216835" cy="52331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66" name="Соединительная линия уступом 124"/>
          <p:cNvCxnSpPr>
            <a:stCxn id="454" idx="2"/>
            <a:endCxn id="456" idx="0"/>
          </p:cNvCxnSpPr>
          <p:nvPr/>
        </p:nvCxnSpPr>
        <p:spPr>
          <a:xfrm rot="5400000">
            <a:off x="9778657" y="17673663"/>
            <a:ext cx="216835" cy="51434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68" name="Соединительная линия уступом 124"/>
          <p:cNvCxnSpPr>
            <a:stCxn id="422" idx="2"/>
            <a:endCxn id="457" idx="0"/>
          </p:cNvCxnSpPr>
          <p:nvPr/>
        </p:nvCxnSpPr>
        <p:spPr>
          <a:xfrm rot="5400000">
            <a:off x="8749199" y="17659820"/>
            <a:ext cx="216835" cy="54203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71" name="Соединительная линия уступом 124"/>
          <p:cNvCxnSpPr>
            <a:stCxn id="422" idx="2"/>
            <a:endCxn id="456" idx="0"/>
          </p:cNvCxnSpPr>
          <p:nvPr/>
        </p:nvCxnSpPr>
        <p:spPr>
          <a:xfrm rot="16200000" flipH="1">
            <a:off x="9270849" y="17680202"/>
            <a:ext cx="216835" cy="50126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72" name="Соединительная линия уступом 124"/>
          <p:cNvCxnSpPr>
            <a:stCxn id="456" idx="2"/>
            <a:endCxn id="459" idx="0"/>
          </p:cNvCxnSpPr>
          <p:nvPr/>
        </p:nvCxnSpPr>
        <p:spPr>
          <a:xfrm rot="5400000">
            <a:off x="9537282" y="18669052"/>
            <a:ext cx="182416" cy="282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74" name="Соединительная линия уступом 124"/>
          <p:cNvCxnSpPr>
            <a:stCxn id="402" idx="2"/>
            <a:endCxn id="398" idx="0"/>
          </p:cNvCxnSpPr>
          <p:nvPr/>
        </p:nvCxnSpPr>
        <p:spPr>
          <a:xfrm rot="16200000" flipH="1">
            <a:off x="10576996" y="18669818"/>
            <a:ext cx="182416" cy="128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32" name="Прямоугольник 431"/>
          <p:cNvSpPr/>
          <p:nvPr/>
        </p:nvSpPr>
        <p:spPr>
          <a:xfrm>
            <a:off x="3750734" y="1804663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Усиление ВВС в Африке</a:t>
            </a:r>
            <a:endParaRPr lang="ru-RU" sz="100" dirty="0" smtClean="0"/>
          </a:p>
        </p:txBody>
      </p:sp>
      <p:sp>
        <p:nvSpPr>
          <p:cNvPr id="475" name="Прямоугольник 474"/>
          <p:cNvSpPr/>
          <p:nvPr/>
        </p:nvSpPr>
        <p:spPr>
          <a:xfrm>
            <a:off x="2684114" y="1728038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Национальная авиация</a:t>
            </a:r>
            <a:endParaRPr lang="ru-RU" sz="100" dirty="0" smtClean="0"/>
          </a:p>
        </p:txBody>
      </p:sp>
      <p:sp>
        <p:nvSpPr>
          <p:cNvPr id="479" name="Прямоугольник 478"/>
          <p:cNvSpPr/>
          <p:nvPr/>
        </p:nvSpPr>
        <p:spPr>
          <a:xfrm>
            <a:off x="5904862" y="1728038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Восстановить ВВС Республики </a:t>
            </a:r>
            <a:r>
              <a:rPr lang="ru-RU" sz="500" dirty="0" smtClean="0"/>
              <a:t>(исторический)</a:t>
            </a:r>
            <a:endParaRPr lang="ru-RU" sz="100" dirty="0" smtClean="0"/>
          </a:p>
        </p:txBody>
      </p:sp>
      <p:sp>
        <p:nvSpPr>
          <p:cNvPr id="481" name="Прямоугольник 480"/>
          <p:cNvSpPr/>
          <p:nvPr/>
        </p:nvSpPr>
        <p:spPr>
          <a:xfrm>
            <a:off x="2684116" y="1805103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Принять иностранных лётчиков</a:t>
            </a:r>
            <a:endParaRPr lang="ru-RU" sz="100" dirty="0" smtClean="0"/>
          </a:p>
        </p:txBody>
      </p:sp>
      <p:sp>
        <p:nvSpPr>
          <p:cNvPr id="483" name="Прямоугольник 482"/>
          <p:cNvSpPr/>
          <p:nvPr/>
        </p:nvSpPr>
        <p:spPr>
          <a:xfrm>
            <a:off x="5906020" y="18051034"/>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Иностранный авиакорпус</a:t>
            </a:r>
            <a:endParaRPr lang="ru-RU" sz="100" dirty="0" smtClean="0"/>
          </a:p>
        </p:txBody>
      </p:sp>
      <p:sp>
        <p:nvSpPr>
          <p:cNvPr id="485" name="Прямоугольник 484"/>
          <p:cNvSpPr/>
          <p:nvPr/>
        </p:nvSpPr>
        <p:spPr>
          <a:xfrm>
            <a:off x="1627480" y="1804663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Новые истребители</a:t>
            </a:r>
            <a:endParaRPr lang="ru-RU" sz="100" dirty="0" smtClean="0"/>
          </a:p>
        </p:txBody>
      </p:sp>
      <p:sp>
        <p:nvSpPr>
          <p:cNvPr id="486" name="Прямоугольник 485"/>
          <p:cNvSpPr/>
          <p:nvPr/>
        </p:nvSpPr>
        <p:spPr>
          <a:xfrm>
            <a:off x="4850342" y="1804663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Министерства военно-морского флота </a:t>
            </a:r>
            <a:r>
              <a:rPr lang="ru-RU" sz="700" dirty="0" smtClean="0"/>
              <a:t>и авиации (май 1937)</a:t>
            </a:r>
            <a:endParaRPr lang="ru-RU" sz="100" dirty="0" smtClean="0"/>
          </a:p>
        </p:txBody>
      </p:sp>
      <p:sp>
        <p:nvSpPr>
          <p:cNvPr id="489" name="Прямоугольник 488"/>
          <p:cNvSpPr/>
          <p:nvPr/>
        </p:nvSpPr>
        <p:spPr>
          <a:xfrm>
            <a:off x="6960985" y="1804663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Французские истребители</a:t>
            </a:r>
            <a:endParaRPr lang="ru-RU" sz="100" dirty="0" smtClean="0"/>
          </a:p>
        </p:txBody>
      </p:sp>
      <p:sp>
        <p:nvSpPr>
          <p:cNvPr id="493" name="Прямоугольник 492"/>
          <p:cNvSpPr/>
          <p:nvPr/>
        </p:nvSpPr>
        <p:spPr>
          <a:xfrm>
            <a:off x="2684115" y="1882425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Новая тактика </a:t>
            </a:r>
            <a:r>
              <a:rPr lang="ru-RU" sz="700" dirty="0" err="1" smtClean="0"/>
              <a:t>Мёльдирса</a:t>
            </a:r>
            <a:endParaRPr lang="ru-RU" sz="100" dirty="0" smtClean="0"/>
          </a:p>
        </p:txBody>
      </p:sp>
      <p:sp>
        <p:nvSpPr>
          <p:cNvPr id="495" name="Прямоугольник 494"/>
          <p:cNvSpPr/>
          <p:nvPr/>
        </p:nvSpPr>
        <p:spPr>
          <a:xfrm>
            <a:off x="2684993" y="1954666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Использование рации </a:t>
            </a:r>
            <a:r>
              <a:rPr lang="ru-RU" sz="700" dirty="0"/>
              <a:t>в </a:t>
            </a:r>
            <a:r>
              <a:rPr lang="ru-RU" sz="700" dirty="0" smtClean="0"/>
              <a:t>крыльях</a:t>
            </a:r>
            <a:endParaRPr lang="ru-RU" sz="100" dirty="0" smtClean="0"/>
          </a:p>
        </p:txBody>
      </p:sp>
      <p:sp>
        <p:nvSpPr>
          <p:cNvPr id="497" name="Прямоугольник 496"/>
          <p:cNvSpPr/>
          <p:nvPr/>
        </p:nvSpPr>
        <p:spPr>
          <a:xfrm>
            <a:off x="5376612" y="18824250"/>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Опыт использования манёвренной авиации</a:t>
            </a:r>
            <a:endParaRPr lang="ru-RU" sz="100" dirty="0" smtClean="0"/>
          </a:p>
        </p:txBody>
      </p:sp>
      <p:sp>
        <p:nvSpPr>
          <p:cNvPr id="501" name="Прямоугольник 500"/>
          <p:cNvSpPr/>
          <p:nvPr/>
        </p:nvSpPr>
        <p:spPr>
          <a:xfrm>
            <a:off x="6426041" y="18824250"/>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Шторм и пламя</a:t>
            </a:r>
            <a:endParaRPr lang="ru-RU" sz="100" dirty="0" smtClean="0"/>
          </a:p>
        </p:txBody>
      </p:sp>
      <p:sp>
        <p:nvSpPr>
          <p:cNvPr id="502" name="Прямоугольник 501"/>
          <p:cNvSpPr/>
          <p:nvPr/>
        </p:nvSpPr>
        <p:spPr>
          <a:xfrm>
            <a:off x="4298471" y="18826202"/>
            <a:ext cx="926325" cy="540000"/>
          </a:xfrm>
          <a:prstGeom prst="rect">
            <a:avLst/>
          </a:prstGeom>
          <a:no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Создание министерства ВВС Испании </a:t>
            </a:r>
          </a:p>
        </p:txBody>
      </p:sp>
      <p:cxnSp>
        <p:nvCxnSpPr>
          <p:cNvPr id="505" name="Соединительная линия уступом 124"/>
          <p:cNvCxnSpPr>
            <a:stCxn id="486" idx="2"/>
            <a:endCxn id="502" idx="0"/>
          </p:cNvCxnSpPr>
          <p:nvPr/>
        </p:nvCxnSpPr>
        <p:spPr>
          <a:xfrm rot="5400000">
            <a:off x="4917787" y="18430484"/>
            <a:ext cx="239566" cy="551871"/>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07" name="Соединительная линия уступом 124"/>
          <p:cNvCxnSpPr>
            <a:stCxn id="432" idx="2"/>
            <a:endCxn id="502" idx="0"/>
          </p:cNvCxnSpPr>
          <p:nvPr/>
        </p:nvCxnSpPr>
        <p:spPr>
          <a:xfrm rot="16200000" flipH="1">
            <a:off x="4367982" y="18432550"/>
            <a:ext cx="239566" cy="547737"/>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10" name="Соединительная линия уступом 124"/>
          <p:cNvCxnSpPr>
            <a:stCxn id="475" idx="2"/>
            <a:endCxn id="481" idx="0"/>
          </p:cNvCxnSpPr>
          <p:nvPr/>
        </p:nvCxnSpPr>
        <p:spPr>
          <a:xfrm rot="16200000" flipH="1">
            <a:off x="3031954" y="17935709"/>
            <a:ext cx="230648" cy="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11" name="Соединительная линия уступом 124"/>
          <p:cNvCxnSpPr>
            <a:stCxn id="475" idx="2"/>
            <a:endCxn id="485" idx="0"/>
          </p:cNvCxnSpPr>
          <p:nvPr/>
        </p:nvCxnSpPr>
        <p:spPr>
          <a:xfrm rot="5400000">
            <a:off x="2505835" y="17405194"/>
            <a:ext cx="226250" cy="105663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13" name="Соединительная линия уступом 124"/>
          <p:cNvCxnSpPr>
            <a:stCxn id="475" idx="2"/>
            <a:endCxn id="432" idx="0"/>
          </p:cNvCxnSpPr>
          <p:nvPr/>
        </p:nvCxnSpPr>
        <p:spPr>
          <a:xfrm rot="16200000" flipH="1">
            <a:off x="3567462" y="17400201"/>
            <a:ext cx="226250" cy="106662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15" name="Соединительная линия уступом 124"/>
          <p:cNvCxnSpPr>
            <a:stCxn id="481" idx="2"/>
            <a:endCxn id="493" idx="0"/>
          </p:cNvCxnSpPr>
          <p:nvPr/>
        </p:nvCxnSpPr>
        <p:spPr>
          <a:xfrm rot="5400000">
            <a:off x="3030671" y="18707642"/>
            <a:ext cx="233216" cy="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17" name="Соединительная линия уступом 124"/>
          <p:cNvCxnSpPr>
            <a:stCxn id="493" idx="2"/>
            <a:endCxn id="495" idx="0"/>
          </p:cNvCxnSpPr>
          <p:nvPr/>
        </p:nvCxnSpPr>
        <p:spPr>
          <a:xfrm rot="16200000" flipH="1">
            <a:off x="3056509" y="19455019"/>
            <a:ext cx="182416" cy="87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19" name="Соединительная линия уступом 124"/>
          <p:cNvCxnSpPr>
            <a:stCxn id="479" idx="2"/>
            <a:endCxn id="486" idx="0"/>
          </p:cNvCxnSpPr>
          <p:nvPr/>
        </p:nvCxnSpPr>
        <p:spPr>
          <a:xfrm rot="5400000">
            <a:off x="5727640" y="17406251"/>
            <a:ext cx="226250" cy="105452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24" name="Соединительная линия уступом 124"/>
          <p:cNvCxnSpPr>
            <a:stCxn id="479" idx="2"/>
            <a:endCxn id="489" idx="0"/>
          </p:cNvCxnSpPr>
          <p:nvPr/>
        </p:nvCxnSpPr>
        <p:spPr>
          <a:xfrm rot="16200000" flipH="1">
            <a:off x="6782961" y="17405449"/>
            <a:ext cx="226250" cy="105612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25" name="Соединительная линия уступом 124"/>
          <p:cNvCxnSpPr>
            <a:stCxn id="479" idx="2"/>
            <a:endCxn id="483" idx="0"/>
          </p:cNvCxnSpPr>
          <p:nvPr/>
        </p:nvCxnSpPr>
        <p:spPr>
          <a:xfrm rot="16200000" flipH="1">
            <a:off x="6253280" y="17935131"/>
            <a:ext cx="230648" cy="115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27" name="Соединительная линия уступом 124"/>
          <p:cNvCxnSpPr>
            <a:stCxn id="483" idx="2"/>
            <a:endCxn id="497" idx="0"/>
          </p:cNvCxnSpPr>
          <p:nvPr/>
        </p:nvCxnSpPr>
        <p:spPr>
          <a:xfrm rot="5400000">
            <a:off x="5987871" y="18442938"/>
            <a:ext cx="233216" cy="52940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28" name="Соединительная линия уступом 124"/>
          <p:cNvCxnSpPr>
            <a:stCxn id="483" idx="2"/>
            <a:endCxn id="501" idx="0"/>
          </p:cNvCxnSpPr>
          <p:nvPr/>
        </p:nvCxnSpPr>
        <p:spPr>
          <a:xfrm rot="16200000" flipH="1">
            <a:off x="6512585" y="18447631"/>
            <a:ext cx="233216" cy="52002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33" name="Прямоугольник 532"/>
          <p:cNvSpPr/>
          <p:nvPr/>
        </p:nvSpPr>
        <p:spPr>
          <a:xfrm>
            <a:off x="19380248" y="1732087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Регулярная народная армия </a:t>
            </a:r>
            <a:r>
              <a:rPr lang="ru-RU" sz="500" dirty="0" smtClean="0"/>
              <a:t>(исторический)</a:t>
            </a:r>
            <a:endParaRPr lang="ru-RU" sz="100" dirty="0" smtClean="0"/>
          </a:p>
        </p:txBody>
      </p:sp>
      <p:sp>
        <p:nvSpPr>
          <p:cNvPr id="534" name="Прямоугольник 533"/>
          <p:cNvSpPr/>
          <p:nvPr/>
        </p:nvSpPr>
        <p:spPr>
          <a:xfrm>
            <a:off x="20475304" y="1732087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Сохранить армию добровольцев</a:t>
            </a:r>
            <a:endParaRPr lang="ru-RU" sz="100" dirty="0" smtClean="0"/>
          </a:p>
        </p:txBody>
      </p:sp>
      <p:cxnSp>
        <p:nvCxnSpPr>
          <p:cNvPr id="535" name="Прямая соединительная линия 534"/>
          <p:cNvCxnSpPr>
            <a:stCxn id="534" idx="1"/>
            <a:endCxn id="533" idx="3"/>
          </p:cNvCxnSpPr>
          <p:nvPr/>
        </p:nvCxnSpPr>
        <p:spPr>
          <a:xfrm flipH="1">
            <a:off x="20306573" y="17590876"/>
            <a:ext cx="168731"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536" name="Прямоугольник 535"/>
          <p:cNvSpPr/>
          <p:nvPr/>
        </p:nvSpPr>
        <p:spPr>
          <a:xfrm>
            <a:off x="18821352" y="1808577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Министерство национальной обороны</a:t>
            </a:r>
            <a:endParaRPr lang="ru-RU" sz="100" dirty="0" smtClean="0"/>
          </a:p>
        </p:txBody>
      </p:sp>
      <p:cxnSp>
        <p:nvCxnSpPr>
          <p:cNvPr id="537" name="Соединительная линия уступом 124"/>
          <p:cNvCxnSpPr>
            <a:stCxn id="533" idx="2"/>
            <a:endCxn id="536" idx="0"/>
          </p:cNvCxnSpPr>
          <p:nvPr/>
        </p:nvCxnSpPr>
        <p:spPr>
          <a:xfrm rot="5400000">
            <a:off x="19451513" y="17693878"/>
            <a:ext cx="224900" cy="55889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39" name="Прямоугольник 538"/>
          <p:cNvSpPr/>
          <p:nvPr/>
        </p:nvSpPr>
        <p:spPr>
          <a:xfrm>
            <a:off x="19923569" y="1808577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Интернациональные бригады </a:t>
            </a:r>
            <a:r>
              <a:rPr lang="ru-RU" sz="500" dirty="0"/>
              <a:t>(исторический</a:t>
            </a:r>
            <a:r>
              <a:rPr lang="ru-RU" sz="500" dirty="0" smtClean="0"/>
              <a:t>)</a:t>
            </a:r>
            <a:endParaRPr lang="ru-RU" sz="100" dirty="0"/>
          </a:p>
        </p:txBody>
      </p:sp>
      <p:cxnSp>
        <p:nvCxnSpPr>
          <p:cNvPr id="540" name="Соединительная линия уступом 124"/>
          <p:cNvCxnSpPr>
            <a:stCxn id="534" idx="2"/>
            <a:endCxn id="539" idx="0"/>
          </p:cNvCxnSpPr>
          <p:nvPr/>
        </p:nvCxnSpPr>
        <p:spPr>
          <a:xfrm rot="5400000">
            <a:off x="20550150" y="17697459"/>
            <a:ext cx="224900" cy="55173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41" name="Соединительная линия уступом 124"/>
          <p:cNvCxnSpPr>
            <a:stCxn id="533" idx="2"/>
            <a:endCxn id="539" idx="0"/>
          </p:cNvCxnSpPr>
          <p:nvPr/>
        </p:nvCxnSpPr>
        <p:spPr>
          <a:xfrm rot="16200000" flipH="1">
            <a:off x="20002621" y="17701665"/>
            <a:ext cx="224900" cy="543321"/>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542" name="Прямоугольник 541"/>
          <p:cNvSpPr/>
          <p:nvPr/>
        </p:nvSpPr>
        <p:spPr>
          <a:xfrm>
            <a:off x="21025786" y="1808577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Упор на смешанные бригады</a:t>
            </a:r>
            <a:endParaRPr lang="ru-RU" sz="100" dirty="0" smtClean="0"/>
          </a:p>
        </p:txBody>
      </p:sp>
      <p:cxnSp>
        <p:nvCxnSpPr>
          <p:cNvPr id="543" name="Соединительная линия уступом 124"/>
          <p:cNvCxnSpPr>
            <a:stCxn id="534" idx="2"/>
            <a:endCxn id="542" idx="0"/>
          </p:cNvCxnSpPr>
          <p:nvPr/>
        </p:nvCxnSpPr>
        <p:spPr>
          <a:xfrm rot="16200000" flipH="1">
            <a:off x="21101258" y="17698085"/>
            <a:ext cx="224900" cy="55048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45" name="Прямоугольник 544"/>
          <p:cNvSpPr/>
          <p:nvPr/>
        </p:nvSpPr>
        <p:spPr>
          <a:xfrm>
            <a:off x="19923568" y="1885067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Введение политкомиссаров </a:t>
            </a:r>
            <a:r>
              <a:rPr lang="ru-RU" sz="700" dirty="0" smtClean="0"/>
              <a:t>в армейские ряды</a:t>
            </a:r>
            <a:endParaRPr lang="ru-RU" sz="100" dirty="0"/>
          </a:p>
        </p:txBody>
      </p:sp>
      <p:cxnSp>
        <p:nvCxnSpPr>
          <p:cNvPr id="548" name="Соединительная линия уступом 124"/>
          <p:cNvCxnSpPr>
            <a:stCxn id="539" idx="2"/>
            <a:endCxn id="545" idx="0"/>
          </p:cNvCxnSpPr>
          <p:nvPr/>
        </p:nvCxnSpPr>
        <p:spPr>
          <a:xfrm rot="5400000">
            <a:off x="20274282" y="18738226"/>
            <a:ext cx="224900" cy="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49" name="Прямоугольник 548"/>
          <p:cNvSpPr/>
          <p:nvPr/>
        </p:nvSpPr>
        <p:spPr>
          <a:xfrm>
            <a:off x="21028631" y="1885067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Подножные ресурсы</a:t>
            </a:r>
            <a:endParaRPr lang="ru-RU" sz="100" dirty="0" smtClean="0"/>
          </a:p>
        </p:txBody>
      </p:sp>
      <p:cxnSp>
        <p:nvCxnSpPr>
          <p:cNvPr id="551" name="Соединительная линия уступом 124"/>
          <p:cNvCxnSpPr>
            <a:stCxn id="539" idx="2"/>
            <a:endCxn id="549" idx="0"/>
          </p:cNvCxnSpPr>
          <p:nvPr/>
        </p:nvCxnSpPr>
        <p:spPr>
          <a:xfrm rot="16200000" flipH="1">
            <a:off x="20826813" y="18185695"/>
            <a:ext cx="224900" cy="110506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52" name="Прямоугольник 551"/>
          <p:cNvSpPr/>
          <p:nvPr/>
        </p:nvSpPr>
        <p:spPr>
          <a:xfrm>
            <a:off x="18824582" y="1885067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Создание манёвренной армии</a:t>
            </a:r>
            <a:endParaRPr lang="ru-RU" sz="100" dirty="0" smtClean="0"/>
          </a:p>
        </p:txBody>
      </p:sp>
      <p:cxnSp>
        <p:nvCxnSpPr>
          <p:cNvPr id="554" name="Соединительная линия уступом 124"/>
          <p:cNvCxnSpPr>
            <a:stCxn id="539" idx="2"/>
            <a:endCxn id="552" idx="0"/>
          </p:cNvCxnSpPr>
          <p:nvPr/>
        </p:nvCxnSpPr>
        <p:spPr>
          <a:xfrm rot="5400000">
            <a:off x="19724789" y="18188733"/>
            <a:ext cx="224900" cy="109898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55" name="Прямоугольник 554"/>
          <p:cNvSpPr/>
          <p:nvPr/>
        </p:nvSpPr>
        <p:spPr>
          <a:xfrm>
            <a:off x="17754370" y="1885067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Использовать образцы советской техники </a:t>
            </a:r>
            <a:r>
              <a:rPr lang="ru-RU" sz="500" dirty="0" smtClean="0"/>
              <a:t>(исторический)</a:t>
            </a:r>
            <a:endParaRPr lang="ru-RU" sz="100" dirty="0" smtClean="0"/>
          </a:p>
        </p:txBody>
      </p:sp>
      <p:sp>
        <p:nvSpPr>
          <p:cNvPr id="557" name="Прямоугольник 556"/>
          <p:cNvSpPr/>
          <p:nvPr/>
        </p:nvSpPr>
        <p:spPr>
          <a:xfrm>
            <a:off x="16661517" y="18850676"/>
            <a:ext cx="926325" cy="540000"/>
          </a:xfrm>
          <a:prstGeom prst="rect">
            <a:avLst/>
          </a:prstGeom>
          <a:no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Запустить </a:t>
            </a:r>
            <a:r>
              <a:rPr lang="en-US" sz="700" dirty="0" err="1"/>
              <a:t>Trubia</a:t>
            </a:r>
            <a:r>
              <a:rPr lang="en-US" sz="700" dirty="0"/>
              <a:t> </a:t>
            </a:r>
            <a:r>
              <a:rPr lang="en-US" sz="700" dirty="0" smtClean="0"/>
              <a:t>A4</a:t>
            </a:r>
            <a:r>
              <a:rPr lang="ru-RU" sz="700" dirty="0" smtClean="0"/>
              <a:t> в серийное производство</a:t>
            </a:r>
          </a:p>
        </p:txBody>
      </p:sp>
      <p:cxnSp>
        <p:nvCxnSpPr>
          <p:cNvPr id="558" name="Соединительная линия уступом 124"/>
          <p:cNvCxnSpPr>
            <a:stCxn id="539" idx="2"/>
            <a:endCxn id="555" idx="0"/>
          </p:cNvCxnSpPr>
          <p:nvPr/>
        </p:nvCxnSpPr>
        <p:spPr>
          <a:xfrm rot="5400000">
            <a:off x="19189683" y="17653627"/>
            <a:ext cx="224900" cy="216919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59" name="Соединительная линия уступом 124"/>
          <p:cNvCxnSpPr>
            <a:stCxn id="539" idx="2"/>
            <a:endCxn id="557" idx="0"/>
          </p:cNvCxnSpPr>
          <p:nvPr/>
        </p:nvCxnSpPr>
        <p:spPr>
          <a:xfrm rot="5400000">
            <a:off x="18643256" y="17107200"/>
            <a:ext cx="224900" cy="3262052"/>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60" name="Прямая соединительная линия 559"/>
          <p:cNvCxnSpPr>
            <a:stCxn id="555" idx="1"/>
            <a:endCxn id="557" idx="3"/>
          </p:cNvCxnSpPr>
          <p:nvPr/>
        </p:nvCxnSpPr>
        <p:spPr>
          <a:xfrm flipH="1">
            <a:off x="17587842" y="19120676"/>
            <a:ext cx="166528"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561" name="Прямоугольник 560"/>
          <p:cNvSpPr/>
          <p:nvPr/>
        </p:nvSpPr>
        <p:spPr>
          <a:xfrm>
            <a:off x="16662740" y="19615576"/>
            <a:ext cx="926325" cy="540000"/>
          </a:xfrm>
          <a:prstGeom prst="rect">
            <a:avLst/>
          </a:prstGeom>
          <a:no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Запустить </a:t>
            </a:r>
            <a:r>
              <a:rPr lang="en-US" sz="700" dirty="0" err="1"/>
              <a:t>Verdeja</a:t>
            </a:r>
            <a:r>
              <a:rPr lang="ru-RU" sz="700" dirty="0" smtClean="0"/>
              <a:t> в серийное производство</a:t>
            </a:r>
          </a:p>
        </p:txBody>
      </p:sp>
      <p:cxnSp>
        <p:nvCxnSpPr>
          <p:cNvPr id="563" name="Соединительная линия уступом 124"/>
          <p:cNvCxnSpPr>
            <a:stCxn id="557" idx="2"/>
            <a:endCxn id="561" idx="0"/>
          </p:cNvCxnSpPr>
          <p:nvPr/>
        </p:nvCxnSpPr>
        <p:spPr>
          <a:xfrm rot="16200000" flipH="1">
            <a:off x="17012841" y="19502514"/>
            <a:ext cx="224900" cy="122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91" name="Прямоугольник 490"/>
          <p:cNvSpPr/>
          <p:nvPr/>
        </p:nvSpPr>
        <p:spPr>
          <a:xfrm>
            <a:off x="15569887" y="1808577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Советники правых сил</a:t>
            </a:r>
            <a:endParaRPr lang="ru-RU" sz="100" dirty="0" smtClean="0"/>
          </a:p>
        </p:txBody>
      </p:sp>
      <p:sp>
        <p:nvSpPr>
          <p:cNvPr id="564" name="Прямоугольник 563"/>
          <p:cNvSpPr/>
          <p:nvPr/>
        </p:nvSpPr>
        <p:spPr>
          <a:xfrm>
            <a:off x="14981411" y="1730621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Африканская экспедиционная армия</a:t>
            </a:r>
          </a:p>
        </p:txBody>
      </p:sp>
      <p:sp>
        <p:nvSpPr>
          <p:cNvPr id="566" name="Прямоугольник 565"/>
          <p:cNvSpPr/>
          <p:nvPr/>
        </p:nvSpPr>
        <p:spPr>
          <a:xfrm>
            <a:off x="14398814" y="1808577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Формирование </a:t>
            </a:r>
            <a:r>
              <a:rPr lang="ru-RU" sz="700" dirty="0"/>
              <a:t>армейских </a:t>
            </a:r>
            <a:r>
              <a:rPr lang="ru-RU" sz="700" dirty="0" smtClean="0"/>
              <a:t>корпусов</a:t>
            </a:r>
            <a:endParaRPr lang="ru-RU" sz="100" dirty="0" smtClean="0"/>
          </a:p>
        </p:txBody>
      </p:sp>
      <p:sp>
        <p:nvSpPr>
          <p:cNvPr id="567" name="Прямоугольник 566"/>
          <p:cNvSpPr/>
          <p:nvPr/>
        </p:nvSpPr>
        <p:spPr>
          <a:xfrm>
            <a:off x="15568664" y="18850675"/>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Использовать образцы немецкой техники </a:t>
            </a:r>
            <a:r>
              <a:rPr lang="ru-RU" sz="500" dirty="0" smtClean="0"/>
              <a:t>(исторический)</a:t>
            </a:r>
            <a:endParaRPr lang="ru-RU" sz="100" dirty="0" smtClean="0"/>
          </a:p>
        </p:txBody>
      </p:sp>
      <p:sp>
        <p:nvSpPr>
          <p:cNvPr id="569" name="Прямоугольник 568"/>
          <p:cNvSpPr/>
          <p:nvPr/>
        </p:nvSpPr>
        <p:spPr>
          <a:xfrm>
            <a:off x="14398988" y="18840323"/>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Школы и академии для </a:t>
            </a:r>
            <a:r>
              <a:rPr lang="ru-RU" sz="700" dirty="0"/>
              <a:t>временных </a:t>
            </a:r>
            <a:r>
              <a:rPr lang="ru-RU" sz="700" dirty="0" smtClean="0"/>
              <a:t>офицеров</a:t>
            </a:r>
            <a:endParaRPr lang="ru-RU" sz="100" dirty="0" smtClean="0"/>
          </a:p>
        </p:txBody>
      </p:sp>
      <p:cxnSp>
        <p:nvCxnSpPr>
          <p:cNvPr id="570" name="Соединительная линия уступом 124"/>
          <p:cNvCxnSpPr>
            <a:stCxn id="491" idx="2"/>
            <a:endCxn id="557" idx="0"/>
          </p:cNvCxnSpPr>
          <p:nvPr/>
        </p:nvCxnSpPr>
        <p:spPr>
          <a:xfrm rot="16200000" flipH="1">
            <a:off x="16466415" y="18192411"/>
            <a:ext cx="224900" cy="1091630"/>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71" name="Соединительная линия уступом 124"/>
          <p:cNvCxnSpPr>
            <a:stCxn id="491" idx="2"/>
            <a:endCxn id="567" idx="0"/>
          </p:cNvCxnSpPr>
          <p:nvPr/>
        </p:nvCxnSpPr>
        <p:spPr>
          <a:xfrm rot="5400000">
            <a:off x="15919990" y="18737614"/>
            <a:ext cx="224899" cy="122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73" name="Соединительная линия уступом 124"/>
          <p:cNvCxnSpPr>
            <a:stCxn id="564" idx="2"/>
            <a:endCxn id="491" idx="0"/>
          </p:cNvCxnSpPr>
          <p:nvPr/>
        </p:nvCxnSpPr>
        <p:spPr>
          <a:xfrm rot="16200000" flipH="1">
            <a:off x="15619029" y="17671755"/>
            <a:ext cx="239566" cy="58847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74" name="Соединительная линия уступом 124"/>
          <p:cNvCxnSpPr>
            <a:stCxn id="564" idx="2"/>
            <a:endCxn id="566" idx="0"/>
          </p:cNvCxnSpPr>
          <p:nvPr/>
        </p:nvCxnSpPr>
        <p:spPr>
          <a:xfrm rot="5400000">
            <a:off x="15033493" y="17674695"/>
            <a:ext cx="239566" cy="58259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76" name="Соединительная линия уступом 124"/>
          <p:cNvCxnSpPr>
            <a:stCxn id="566" idx="2"/>
            <a:endCxn id="569" idx="0"/>
          </p:cNvCxnSpPr>
          <p:nvPr/>
        </p:nvCxnSpPr>
        <p:spPr>
          <a:xfrm rot="16200000" flipH="1">
            <a:off x="14754791" y="18732962"/>
            <a:ext cx="214547" cy="17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77" name="Прямая соединительная линия 576"/>
          <p:cNvCxnSpPr>
            <a:stCxn id="557" idx="1"/>
            <a:endCxn id="567" idx="3"/>
          </p:cNvCxnSpPr>
          <p:nvPr/>
        </p:nvCxnSpPr>
        <p:spPr>
          <a:xfrm flipH="1" flipV="1">
            <a:off x="16494989" y="19120675"/>
            <a:ext cx="166528" cy="1"/>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578" name="Прямоугольник 577"/>
          <p:cNvSpPr/>
          <p:nvPr/>
        </p:nvSpPr>
        <p:spPr>
          <a:xfrm>
            <a:off x="14983874" y="19591407"/>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Железная дисциплина</a:t>
            </a:r>
          </a:p>
        </p:txBody>
      </p:sp>
      <p:cxnSp>
        <p:nvCxnSpPr>
          <p:cNvPr id="580" name="Соединительная линия уступом 124"/>
          <p:cNvCxnSpPr>
            <a:stCxn id="491" idx="2"/>
            <a:endCxn id="578" idx="0"/>
          </p:cNvCxnSpPr>
          <p:nvPr/>
        </p:nvCxnSpPr>
        <p:spPr>
          <a:xfrm rot="5400000">
            <a:off x="15257229" y="18815585"/>
            <a:ext cx="965631" cy="586013"/>
          </a:xfrm>
          <a:prstGeom prst="bentConnector3">
            <a:avLst>
              <a:gd name="adj1" fmla="val 11133"/>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81" name="Соединительная линия уступом 124"/>
          <p:cNvCxnSpPr>
            <a:stCxn id="569" idx="2"/>
            <a:endCxn id="578" idx="0"/>
          </p:cNvCxnSpPr>
          <p:nvPr/>
        </p:nvCxnSpPr>
        <p:spPr>
          <a:xfrm rot="16200000" flipH="1">
            <a:off x="15049052" y="19193422"/>
            <a:ext cx="211084" cy="58488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85" name="Прямоугольник 584"/>
          <p:cNvSpPr/>
          <p:nvPr/>
        </p:nvSpPr>
        <p:spPr>
          <a:xfrm>
            <a:off x="4362827" y="299617"/>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Послевоенный НД </a:t>
            </a:r>
            <a:r>
              <a:rPr lang="ru-RU" sz="700" dirty="0"/>
              <a:t>«Коррупция фаланги» </a:t>
            </a:r>
            <a:r>
              <a:rPr lang="ru-RU" sz="200" dirty="0"/>
              <a:t>(В послевоенный период усилилась критика верховным командованием коррупции и неэффективности фалангистов в государственной администрации. [ 38 ] Франко, однако, игнорировал как фалангистскую коррупцию, так и коррупцию и непостоянство, которые имели место в армии.[ 38 </a:t>
            </a:r>
            <a:r>
              <a:rPr lang="ru-RU" sz="200" dirty="0" smtClean="0"/>
              <a:t>])</a:t>
            </a:r>
          </a:p>
        </p:txBody>
      </p:sp>
      <p:sp>
        <p:nvSpPr>
          <p:cNvPr id="586" name="Прямоугольник 585"/>
          <p:cNvSpPr/>
          <p:nvPr/>
        </p:nvSpPr>
        <p:spPr>
          <a:xfrm>
            <a:off x="15568663" y="20398827"/>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Программа </a:t>
            </a:r>
            <a:r>
              <a:rPr lang="en-US" sz="700" dirty="0" err="1" smtClean="0"/>
              <a:t>Bär</a:t>
            </a:r>
            <a:endParaRPr lang="ru-RU" sz="100" dirty="0" smtClean="0"/>
          </a:p>
        </p:txBody>
      </p:sp>
      <p:cxnSp>
        <p:nvCxnSpPr>
          <p:cNvPr id="589" name="Соединительная линия уступом 124"/>
          <p:cNvCxnSpPr>
            <a:stCxn id="567" idx="2"/>
            <a:endCxn id="586" idx="0"/>
          </p:cNvCxnSpPr>
          <p:nvPr/>
        </p:nvCxnSpPr>
        <p:spPr>
          <a:xfrm rot="5400000">
            <a:off x="15527751" y="19894751"/>
            <a:ext cx="1008152" cy="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82" name="Прямоугольник 581"/>
          <p:cNvSpPr/>
          <p:nvPr/>
        </p:nvSpPr>
        <p:spPr>
          <a:xfrm>
            <a:off x="15498993" y="262642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Крушение надежд (</a:t>
            </a:r>
            <a:r>
              <a:rPr lang="ru-RU" sz="700" dirty="0" err="1" smtClean="0"/>
              <a:t>Санхуро</a:t>
            </a:r>
            <a:r>
              <a:rPr lang="ru-RU" sz="700" dirty="0" smtClean="0"/>
              <a:t> наебнулся)</a:t>
            </a:r>
            <a:endParaRPr lang="ru-RU" sz="700" dirty="0"/>
          </a:p>
        </p:txBody>
      </p:sp>
      <p:cxnSp>
        <p:nvCxnSpPr>
          <p:cNvPr id="590" name="Прямая соединительная линия 589"/>
          <p:cNvCxnSpPr>
            <a:stCxn id="719" idx="3"/>
            <a:endCxn id="582" idx="1"/>
          </p:cNvCxnSpPr>
          <p:nvPr/>
        </p:nvCxnSpPr>
        <p:spPr>
          <a:xfrm>
            <a:off x="4398220" y="2852488"/>
            <a:ext cx="11100773" cy="4394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591" name="Прямоугольник 590"/>
          <p:cNvSpPr/>
          <p:nvPr/>
        </p:nvSpPr>
        <p:spPr>
          <a:xfrm>
            <a:off x="20405373" y="3236612"/>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Итальянский экспедиционный корпус (ваниль)</a:t>
            </a:r>
            <a:endParaRPr lang="ru-RU" sz="700" dirty="0"/>
          </a:p>
        </p:txBody>
      </p:sp>
      <p:sp>
        <p:nvSpPr>
          <p:cNvPr id="592" name="Прямоугольник 591"/>
          <p:cNvSpPr/>
          <p:nvPr/>
        </p:nvSpPr>
        <p:spPr>
          <a:xfrm>
            <a:off x="21532505" y="324560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Легион Кондор (ваниль)</a:t>
            </a:r>
            <a:endParaRPr lang="ru-RU" sz="700" dirty="0"/>
          </a:p>
        </p:txBody>
      </p:sp>
      <p:sp>
        <p:nvSpPr>
          <p:cNvPr id="593" name="Прямоугольник 592"/>
          <p:cNvSpPr/>
          <p:nvPr/>
        </p:nvSpPr>
        <p:spPr>
          <a:xfrm>
            <a:off x="20975360" y="4011572"/>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Поставки вооружения (ваниль)</a:t>
            </a:r>
            <a:endParaRPr lang="ru-RU" sz="700" dirty="0"/>
          </a:p>
        </p:txBody>
      </p:sp>
      <p:cxnSp>
        <p:nvCxnSpPr>
          <p:cNvPr id="594" name="Соединительная линия уступом 593"/>
          <p:cNvCxnSpPr>
            <a:stCxn id="719" idx="2"/>
            <a:endCxn id="591" idx="0"/>
          </p:cNvCxnSpPr>
          <p:nvPr/>
        </p:nvCxnSpPr>
        <p:spPr>
          <a:xfrm rot="16200000" flipH="1">
            <a:off x="12344735" y="-5287189"/>
            <a:ext cx="114124" cy="16933478"/>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95" name="Соединительная линия уступом 594"/>
          <p:cNvCxnSpPr>
            <a:stCxn id="719" idx="2"/>
            <a:endCxn id="592" idx="0"/>
          </p:cNvCxnSpPr>
          <p:nvPr/>
        </p:nvCxnSpPr>
        <p:spPr>
          <a:xfrm rot="16200000" flipH="1">
            <a:off x="12903804" y="-5846258"/>
            <a:ext cx="123119" cy="18060610"/>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96" name="Соединительная линия уступом 595"/>
          <p:cNvCxnSpPr>
            <a:stCxn id="582" idx="2"/>
            <a:endCxn id="591" idx="0"/>
          </p:cNvCxnSpPr>
          <p:nvPr/>
        </p:nvCxnSpPr>
        <p:spPr>
          <a:xfrm rot="16200000" flipH="1">
            <a:off x="18380254" y="748330"/>
            <a:ext cx="70184" cy="4906380"/>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97" name="Соединительная линия уступом 596"/>
          <p:cNvCxnSpPr>
            <a:stCxn id="582" idx="2"/>
            <a:endCxn id="592" idx="0"/>
          </p:cNvCxnSpPr>
          <p:nvPr/>
        </p:nvCxnSpPr>
        <p:spPr>
          <a:xfrm rot="16200000" flipH="1">
            <a:off x="18939323" y="189261"/>
            <a:ext cx="79179" cy="6033512"/>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98" name="Соединительная линия уступом 597"/>
          <p:cNvCxnSpPr>
            <a:stCxn id="591" idx="2"/>
            <a:endCxn id="593" idx="0"/>
          </p:cNvCxnSpPr>
          <p:nvPr/>
        </p:nvCxnSpPr>
        <p:spPr>
          <a:xfrm rot="16200000" flipH="1">
            <a:off x="21036049" y="3609098"/>
            <a:ext cx="234960" cy="56998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99" name="Соединительная линия уступом 598"/>
          <p:cNvCxnSpPr>
            <a:stCxn id="592" idx="2"/>
            <a:endCxn id="593" idx="0"/>
          </p:cNvCxnSpPr>
          <p:nvPr/>
        </p:nvCxnSpPr>
        <p:spPr>
          <a:xfrm rot="5400000">
            <a:off x="21604114" y="3620017"/>
            <a:ext cx="225965" cy="55714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00" name="Прямоугольник 599"/>
          <p:cNvSpPr/>
          <p:nvPr/>
        </p:nvSpPr>
        <p:spPr>
          <a:xfrm>
            <a:off x="20405374" y="479252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Получить обучающий персонал (ваниль)</a:t>
            </a:r>
            <a:endParaRPr lang="ru-RU" sz="700" dirty="0"/>
          </a:p>
        </p:txBody>
      </p:sp>
      <p:sp>
        <p:nvSpPr>
          <p:cNvPr id="601" name="Прямоугольник 600"/>
          <p:cNvSpPr/>
          <p:nvPr/>
        </p:nvSpPr>
        <p:spPr>
          <a:xfrm>
            <a:off x="21532505" y="479780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Улучшение доктрин (ваниль)</a:t>
            </a:r>
            <a:endParaRPr lang="ru-RU" sz="700" dirty="0"/>
          </a:p>
        </p:txBody>
      </p:sp>
      <p:cxnSp>
        <p:nvCxnSpPr>
          <p:cNvPr id="602" name="Соединительная линия уступом 601"/>
          <p:cNvCxnSpPr>
            <a:stCxn id="593" idx="2"/>
            <a:endCxn id="600" idx="0"/>
          </p:cNvCxnSpPr>
          <p:nvPr/>
        </p:nvCxnSpPr>
        <p:spPr>
          <a:xfrm rot="5400000">
            <a:off x="21033052" y="4387057"/>
            <a:ext cx="240956" cy="56998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03" name="Соединительная линия уступом 602"/>
          <p:cNvCxnSpPr>
            <a:stCxn id="593" idx="2"/>
            <a:endCxn id="601" idx="0"/>
          </p:cNvCxnSpPr>
          <p:nvPr/>
        </p:nvCxnSpPr>
        <p:spPr>
          <a:xfrm rot="16200000" flipH="1">
            <a:off x="21593981" y="4396113"/>
            <a:ext cx="246229" cy="55714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04" name="Прямоугольник 603"/>
          <p:cNvSpPr/>
          <p:nvPr/>
        </p:nvSpPr>
        <p:spPr>
          <a:xfrm>
            <a:off x="6743032" y="6421032"/>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Научный блок Оси</a:t>
            </a:r>
            <a:endParaRPr lang="ru-RU" sz="700" dirty="0"/>
          </a:p>
        </p:txBody>
      </p:sp>
      <p:cxnSp>
        <p:nvCxnSpPr>
          <p:cNvPr id="605" name="Соединительная линия уступом 604"/>
          <p:cNvCxnSpPr>
            <a:stCxn id="22" idx="2"/>
            <a:endCxn id="604" idx="0"/>
          </p:cNvCxnSpPr>
          <p:nvPr/>
        </p:nvCxnSpPr>
        <p:spPr>
          <a:xfrm rot="16200000" flipH="1">
            <a:off x="6536470" y="5751307"/>
            <a:ext cx="240752" cy="109869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07" name="Прямоугольник 606"/>
          <p:cNvSpPr/>
          <p:nvPr/>
        </p:nvSpPr>
        <p:spPr>
          <a:xfrm>
            <a:off x="14940028" y="3374864"/>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Подержать верных </a:t>
            </a:r>
            <a:r>
              <a:rPr lang="ru-RU" sz="700" dirty="0" err="1" smtClean="0"/>
              <a:t>карлистов</a:t>
            </a:r>
            <a:endParaRPr lang="ru-RU" sz="700" dirty="0"/>
          </a:p>
        </p:txBody>
      </p:sp>
      <p:sp>
        <p:nvSpPr>
          <p:cNvPr id="609" name="Прямоугольник 608"/>
          <p:cNvSpPr/>
          <p:nvPr/>
        </p:nvSpPr>
        <p:spPr>
          <a:xfrm>
            <a:off x="14940828" y="4149883"/>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Интегрировать </a:t>
            </a:r>
            <a:r>
              <a:rPr lang="ru-RU" sz="700" dirty="0" err="1" smtClean="0"/>
              <a:t>рекете</a:t>
            </a:r>
            <a:r>
              <a:rPr lang="ru-RU" sz="700" dirty="0" smtClean="0"/>
              <a:t> (ваниль)</a:t>
            </a:r>
            <a:endParaRPr lang="ru-RU" sz="700" dirty="0"/>
          </a:p>
        </p:txBody>
      </p:sp>
      <p:sp>
        <p:nvSpPr>
          <p:cNvPr id="610" name="Прямоугольник 609"/>
          <p:cNvSpPr/>
          <p:nvPr/>
        </p:nvSpPr>
        <p:spPr>
          <a:xfrm>
            <a:off x="13848924" y="3389295"/>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Перехватить контроль над фалангой</a:t>
            </a:r>
            <a:endParaRPr lang="ru-RU" sz="700" dirty="0"/>
          </a:p>
        </p:txBody>
      </p:sp>
      <p:sp>
        <p:nvSpPr>
          <p:cNvPr id="611" name="Прямоугольник 610"/>
          <p:cNvSpPr/>
          <p:nvPr/>
        </p:nvSpPr>
        <p:spPr>
          <a:xfrm>
            <a:off x="13848924" y="4147529"/>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Роль мученика </a:t>
            </a:r>
            <a:r>
              <a:rPr lang="ru-RU" sz="700" dirty="0" err="1" smtClean="0"/>
              <a:t>Примо</a:t>
            </a:r>
            <a:r>
              <a:rPr lang="ru-RU" sz="700" dirty="0" smtClean="0"/>
              <a:t> де Риверы (ваниль)</a:t>
            </a:r>
            <a:endParaRPr lang="ru-RU" sz="700" dirty="0"/>
          </a:p>
        </p:txBody>
      </p:sp>
      <p:sp>
        <p:nvSpPr>
          <p:cNvPr id="612" name="Прямоугольник 611"/>
          <p:cNvSpPr/>
          <p:nvPr/>
        </p:nvSpPr>
        <p:spPr>
          <a:xfrm>
            <a:off x="14393636" y="4941436"/>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Превознести жертвы войны (ваниль)</a:t>
            </a:r>
            <a:endParaRPr lang="ru-RU" sz="700" dirty="0"/>
          </a:p>
        </p:txBody>
      </p:sp>
      <p:cxnSp>
        <p:nvCxnSpPr>
          <p:cNvPr id="613" name="Соединительная линия уступом 612"/>
          <p:cNvCxnSpPr>
            <a:stCxn id="611" idx="2"/>
            <a:endCxn id="612" idx="0"/>
          </p:cNvCxnSpPr>
          <p:nvPr/>
        </p:nvCxnSpPr>
        <p:spPr>
          <a:xfrm rot="16200000" flipH="1">
            <a:off x="14457490" y="4542126"/>
            <a:ext cx="253907" cy="544712"/>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614" name="Соединительная линия уступом 613"/>
          <p:cNvCxnSpPr>
            <a:stCxn id="623" idx="2"/>
            <a:endCxn id="106" idx="0"/>
          </p:cNvCxnSpPr>
          <p:nvPr/>
        </p:nvCxnSpPr>
        <p:spPr>
          <a:xfrm rot="16200000" flipH="1">
            <a:off x="20212227" y="1990535"/>
            <a:ext cx="187426" cy="867485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16" name="Прямая со стрелкой 615"/>
          <p:cNvCxnSpPr>
            <a:stCxn id="610" idx="2"/>
            <a:endCxn id="611" idx="0"/>
          </p:cNvCxnSpPr>
          <p:nvPr/>
        </p:nvCxnSpPr>
        <p:spPr>
          <a:xfrm>
            <a:off x="14312087" y="3929295"/>
            <a:ext cx="0" cy="21823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17" name="Прямая со стрелкой 616"/>
          <p:cNvCxnSpPr>
            <a:stCxn id="607" idx="2"/>
            <a:endCxn id="609" idx="0"/>
          </p:cNvCxnSpPr>
          <p:nvPr/>
        </p:nvCxnSpPr>
        <p:spPr>
          <a:xfrm>
            <a:off x="15403191" y="3914864"/>
            <a:ext cx="800" cy="235019"/>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19" name="Соединительная линия уступом 618"/>
          <p:cNvCxnSpPr>
            <a:stCxn id="582" idx="2"/>
            <a:endCxn id="610" idx="0"/>
          </p:cNvCxnSpPr>
          <p:nvPr/>
        </p:nvCxnSpPr>
        <p:spPr>
          <a:xfrm rot="5400000">
            <a:off x="15025689" y="2452827"/>
            <a:ext cx="222867" cy="165006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21" name="Соединительная линия уступом 620"/>
          <p:cNvCxnSpPr>
            <a:stCxn id="582" idx="2"/>
            <a:endCxn id="607" idx="0"/>
          </p:cNvCxnSpPr>
          <p:nvPr/>
        </p:nvCxnSpPr>
        <p:spPr>
          <a:xfrm rot="5400000">
            <a:off x="15578456" y="2991164"/>
            <a:ext cx="208436" cy="55896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23" name="Прямоугольник 622"/>
          <p:cNvSpPr/>
          <p:nvPr/>
        </p:nvSpPr>
        <p:spPr>
          <a:xfrm>
            <a:off x="15505349" y="569425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Указ об объединении</a:t>
            </a:r>
            <a:endParaRPr lang="ru-RU" sz="700" dirty="0"/>
          </a:p>
        </p:txBody>
      </p:sp>
      <p:cxnSp>
        <p:nvCxnSpPr>
          <p:cNvPr id="624" name="Прямая со стрелкой 623"/>
          <p:cNvCxnSpPr>
            <a:stCxn id="582" idx="2"/>
            <a:endCxn id="623" idx="0"/>
          </p:cNvCxnSpPr>
          <p:nvPr/>
        </p:nvCxnSpPr>
        <p:spPr>
          <a:xfrm>
            <a:off x="15962156" y="3166428"/>
            <a:ext cx="6356" cy="252782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25" name="Соединительная линия уступом 624"/>
          <p:cNvCxnSpPr>
            <a:stCxn id="609" idx="2"/>
            <a:endCxn id="612" idx="0"/>
          </p:cNvCxnSpPr>
          <p:nvPr/>
        </p:nvCxnSpPr>
        <p:spPr>
          <a:xfrm rot="5400000">
            <a:off x="15004619" y="4542063"/>
            <a:ext cx="251553" cy="547192"/>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626" name="Соединительная линия уступом 625"/>
          <p:cNvCxnSpPr>
            <a:stCxn id="623" idx="2"/>
            <a:endCxn id="100" idx="0"/>
          </p:cNvCxnSpPr>
          <p:nvPr/>
        </p:nvCxnSpPr>
        <p:spPr>
          <a:xfrm rot="5400000">
            <a:off x="12828436" y="3294825"/>
            <a:ext cx="200650" cy="607950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30" name="Прямоугольник 629"/>
          <p:cNvSpPr/>
          <p:nvPr/>
        </p:nvSpPr>
        <p:spPr>
          <a:xfrm>
            <a:off x="13298476" y="873702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Расширение шпионской деятельности</a:t>
            </a:r>
            <a:endParaRPr lang="ru-RU" sz="600" dirty="0"/>
          </a:p>
        </p:txBody>
      </p:sp>
      <p:cxnSp>
        <p:nvCxnSpPr>
          <p:cNvPr id="631" name="Прямая со стрелкой 630"/>
          <p:cNvCxnSpPr>
            <a:stCxn id="381" idx="2"/>
            <a:endCxn id="630" idx="0"/>
          </p:cNvCxnSpPr>
          <p:nvPr/>
        </p:nvCxnSpPr>
        <p:spPr>
          <a:xfrm>
            <a:off x="13758225" y="8520470"/>
            <a:ext cx="3414" cy="21655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35" name="Прямоугольник 634"/>
          <p:cNvSpPr/>
          <p:nvPr/>
        </p:nvSpPr>
        <p:spPr>
          <a:xfrm>
            <a:off x="36357886" y="260655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Победа </a:t>
            </a:r>
            <a:r>
              <a:rPr lang="ru-RU" sz="700" dirty="0"/>
              <a:t>СЕДО (Хосе Мария </a:t>
            </a:r>
            <a:r>
              <a:rPr lang="ru-RU" sz="700" dirty="0" err="1" smtClean="0"/>
              <a:t>Хиль-Роблес</a:t>
            </a:r>
            <a:r>
              <a:rPr lang="ru-RU" sz="700" dirty="0" smtClean="0"/>
              <a:t> с </a:t>
            </a:r>
            <a:r>
              <a:rPr lang="ru-RU" sz="700" dirty="0" err="1" smtClean="0"/>
              <a:t>трейтом</a:t>
            </a:r>
            <a:r>
              <a:rPr lang="ru-RU" sz="700" dirty="0" smtClean="0"/>
              <a:t> </a:t>
            </a:r>
            <a:r>
              <a:rPr lang="ru-RU" sz="700" dirty="0" err="1" smtClean="0"/>
              <a:t>Хефе</a:t>
            </a:r>
            <a:r>
              <a:rPr lang="ru-RU" sz="700" dirty="0" smtClean="0"/>
              <a:t>)</a:t>
            </a:r>
            <a:endParaRPr lang="ru-RU" sz="700" dirty="0"/>
          </a:p>
        </p:txBody>
      </p:sp>
      <p:cxnSp>
        <p:nvCxnSpPr>
          <p:cNvPr id="636" name="Прямая соединительная линия 635"/>
          <p:cNvCxnSpPr>
            <a:stCxn id="582" idx="3"/>
            <a:endCxn id="635" idx="1"/>
          </p:cNvCxnSpPr>
          <p:nvPr/>
        </p:nvCxnSpPr>
        <p:spPr>
          <a:xfrm flipV="1">
            <a:off x="16425318" y="2876551"/>
            <a:ext cx="19932568" cy="19877"/>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640" name="Прямоугольник 639"/>
          <p:cNvSpPr/>
          <p:nvPr/>
        </p:nvSpPr>
        <p:spPr>
          <a:xfrm>
            <a:off x="22653129" y="3240789"/>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Португальская помощь (ваниль)</a:t>
            </a:r>
            <a:endParaRPr lang="ru-RU" sz="700" dirty="0"/>
          </a:p>
        </p:txBody>
      </p:sp>
      <p:sp>
        <p:nvSpPr>
          <p:cNvPr id="641" name="Прямоугольник 640"/>
          <p:cNvSpPr/>
          <p:nvPr/>
        </p:nvSpPr>
        <p:spPr>
          <a:xfrm>
            <a:off x="22652993" y="4009562"/>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Иберийский пакт (ваниль)</a:t>
            </a:r>
            <a:endParaRPr lang="ru-RU" sz="700" dirty="0"/>
          </a:p>
        </p:txBody>
      </p:sp>
      <p:cxnSp>
        <p:nvCxnSpPr>
          <p:cNvPr id="642" name="Соединительная линия уступом 641"/>
          <p:cNvCxnSpPr>
            <a:stCxn id="719" idx="2"/>
            <a:endCxn id="640" idx="0"/>
          </p:cNvCxnSpPr>
          <p:nvPr/>
        </p:nvCxnSpPr>
        <p:spPr>
          <a:xfrm rot="16200000" flipH="1">
            <a:off x="13466525" y="-6408979"/>
            <a:ext cx="118301" cy="1918123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643" name="Соединительная линия уступом 642"/>
          <p:cNvCxnSpPr>
            <a:stCxn id="582" idx="2"/>
            <a:endCxn id="640" idx="0"/>
          </p:cNvCxnSpPr>
          <p:nvPr/>
        </p:nvCxnSpPr>
        <p:spPr>
          <a:xfrm rot="16200000" flipH="1">
            <a:off x="19502044" y="-373460"/>
            <a:ext cx="74361" cy="7154136"/>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644" name="Прямая со стрелкой 643"/>
          <p:cNvCxnSpPr>
            <a:stCxn id="640" idx="2"/>
            <a:endCxn id="641" idx="0"/>
          </p:cNvCxnSpPr>
          <p:nvPr/>
        </p:nvCxnSpPr>
        <p:spPr>
          <a:xfrm flipH="1">
            <a:off x="23116156" y="3780789"/>
            <a:ext cx="136" cy="22877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48" name="Прямоугольник 647"/>
          <p:cNvSpPr/>
          <p:nvPr/>
        </p:nvSpPr>
        <p:spPr>
          <a:xfrm>
            <a:off x="14400166" y="11811756"/>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Вступить в Ось</a:t>
            </a:r>
          </a:p>
        </p:txBody>
      </p:sp>
      <p:sp>
        <p:nvSpPr>
          <p:cNvPr id="649" name="Прямоугольник 648"/>
          <p:cNvSpPr/>
          <p:nvPr/>
        </p:nvSpPr>
        <p:spPr>
          <a:xfrm>
            <a:off x="15479131" y="1181366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Поддержка фашистских режимов</a:t>
            </a:r>
            <a:endParaRPr lang="ru-RU" sz="700" dirty="0"/>
          </a:p>
        </p:txBody>
      </p:sp>
      <p:sp>
        <p:nvSpPr>
          <p:cNvPr id="650" name="Прямоугольник 649"/>
          <p:cNvSpPr/>
          <p:nvPr/>
        </p:nvSpPr>
        <p:spPr>
          <a:xfrm>
            <a:off x="15479132" y="1259585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Голубая дивизия </a:t>
            </a:r>
            <a:r>
              <a:rPr lang="ru-RU" sz="200" dirty="0"/>
              <a:t>(около 45000 испанских </a:t>
            </a:r>
            <a:r>
              <a:rPr lang="ru-RU" sz="200" dirty="0" err="1"/>
              <a:t>солдатони</a:t>
            </a:r>
            <a:r>
              <a:rPr lang="ru-RU" sz="200" dirty="0"/>
              <a:t> участвовали в различных сражениях, в основном связанных с блокадой Ленинграда </a:t>
            </a:r>
            <a:r>
              <a:rPr lang="ru-RU" sz="200" dirty="0" smtClean="0"/>
              <a:t>.)</a:t>
            </a:r>
            <a:endParaRPr lang="ru-RU" sz="200" dirty="0"/>
          </a:p>
        </p:txBody>
      </p:sp>
      <p:sp>
        <p:nvSpPr>
          <p:cNvPr id="651" name="Прямоугольник 650"/>
          <p:cNvSpPr/>
          <p:nvPr/>
        </p:nvSpPr>
        <p:spPr>
          <a:xfrm>
            <a:off x="16013462" y="1336905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Вспомогательный корпус военной медицины </a:t>
            </a:r>
            <a:r>
              <a:rPr lang="ru-RU" sz="400" dirty="0" smtClean="0"/>
              <a:t>(фокус на женскую секцию выполнен, 146 женщин, </a:t>
            </a:r>
            <a:r>
              <a:rPr lang="en-US" sz="400" dirty="0"/>
              <a:t>Mercedes </a:t>
            </a:r>
            <a:r>
              <a:rPr lang="en-US" sz="400" dirty="0" err="1"/>
              <a:t>Milá</a:t>
            </a:r>
            <a:r>
              <a:rPr lang="en-US" sz="400" dirty="0"/>
              <a:t> </a:t>
            </a:r>
            <a:r>
              <a:rPr lang="en-US" sz="400" dirty="0" err="1" smtClean="0"/>
              <a:t>Nolla</a:t>
            </a:r>
            <a:r>
              <a:rPr lang="ru-RU" sz="400" dirty="0" smtClean="0"/>
              <a:t> как советник)</a:t>
            </a:r>
            <a:endParaRPr lang="ru-RU" sz="400" dirty="0"/>
          </a:p>
        </p:txBody>
      </p:sp>
      <p:sp>
        <p:nvSpPr>
          <p:cNvPr id="652" name="Прямоугольник 651"/>
          <p:cNvSpPr/>
          <p:nvPr/>
        </p:nvSpPr>
        <p:spPr>
          <a:xfrm>
            <a:off x="14931157" y="1336905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Расширить дивизию артиллерийскими батальонами </a:t>
            </a:r>
            <a:r>
              <a:rPr lang="ru-RU" sz="200" dirty="0"/>
              <a:t>(около 45000 испанских </a:t>
            </a:r>
            <a:r>
              <a:rPr lang="ru-RU" sz="200" dirty="0" err="1"/>
              <a:t>солдатони</a:t>
            </a:r>
            <a:r>
              <a:rPr lang="ru-RU" sz="200" dirty="0"/>
              <a:t> участвовали в различных сражениях, в основном связанных с блокадой Ленинграда </a:t>
            </a:r>
            <a:r>
              <a:rPr lang="ru-RU" sz="200" dirty="0" smtClean="0"/>
              <a:t>.)</a:t>
            </a:r>
            <a:endParaRPr lang="ru-RU" sz="200" dirty="0"/>
          </a:p>
        </p:txBody>
      </p:sp>
      <p:sp>
        <p:nvSpPr>
          <p:cNvPr id="653" name="Прямоугольник 652"/>
          <p:cNvSpPr/>
          <p:nvPr/>
        </p:nvSpPr>
        <p:spPr>
          <a:xfrm>
            <a:off x="16593376" y="7977862"/>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
              <a:t>Каудильо Франсиско Франко</a:t>
            </a:r>
            <a:endParaRPr lang="ru-RU" sz="600" dirty="0"/>
          </a:p>
        </p:txBody>
      </p:sp>
      <p:sp>
        <p:nvSpPr>
          <p:cNvPr id="654" name="Прямоугольник 653"/>
          <p:cNvSpPr/>
          <p:nvPr/>
        </p:nvSpPr>
        <p:spPr>
          <a:xfrm>
            <a:off x="17685559" y="7981403"/>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 dirty="0" smtClean="0"/>
              <a:t>Фаланга, армия </a:t>
            </a:r>
            <a:r>
              <a:rPr lang="ru-RU" sz="600" dirty="0"/>
              <a:t>и церковь </a:t>
            </a:r>
            <a:r>
              <a:rPr lang="ru-RU" sz="200" dirty="0"/>
              <a:t>(Вторая особенность, которая сохранялась на протяжении всей диктатуры, заключалась в том, что она была основана на трех «столпах»: армии , церкви и единственной партии [ 14 ], испанской традиционной фаланге и JONS . Как в частном порядке признал сам Франко, «Фаланга, Армия и Церковь» - это три «силы», составляющие «основу Национального движения </a:t>
            </a:r>
            <a:r>
              <a:rPr lang="ru-RU" sz="200" dirty="0" smtClean="0"/>
              <a:t>».)</a:t>
            </a:r>
            <a:endParaRPr lang="ru-RU" sz="200" dirty="0"/>
          </a:p>
        </p:txBody>
      </p:sp>
      <p:sp>
        <p:nvSpPr>
          <p:cNvPr id="655" name="Прямоугольник 654"/>
          <p:cNvSpPr/>
          <p:nvPr/>
        </p:nvSpPr>
        <p:spPr>
          <a:xfrm>
            <a:off x="13848108" y="1029009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800" dirty="0"/>
              <a:t>Закон о профсоюзном единстве </a:t>
            </a:r>
            <a:r>
              <a:rPr lang="ru-RU" sz="300" dirty="0"/>
              <a:t>(</a:t>
            </a:r>
            <a:r>
              <a:rPr lang="en-US" sz="300" dirty="0"/>
              <a:t>Gerardo Salvador Merino</a:t>
            </a:r>
            <a:r>
              <a:rPr lang="ru-RU" sz="300" dirty="0"/>
              <a:t> станет советником) </a:t>
            </a:r>
            <a:r>
              <a:rPr lang="ru-RU" sz="100" dirty="0"/>
              <a:t>(Все рабочие и бизнесмены, которых называли «производителями» в терминологии Франко , по закону должны были быть членами Вертикального союза. [ 1 ] Профсоюзная организация была создана после окончания гражданской войны , в то время как предыдущие профсоюзные организации, такие как анархистский CNT и социалистический UGT, были объявлены вне закона и ушли в подполье. Это не было препятствием для подпольных организаций, таких как Рабочие комиссии или Союз </a:t>
            </a:r>
            <a:r>
              <a:rPr lang="ru-RU" sz="100" dirty="0" err="1"/>
              <a:t>Синдикал</a:t>
            </a:r>
            <a:r>
              <a:rPr lang="ru-RU" sz="100" dirty="0"/>
              <a:t> </a:t>
            </a:r>
            <a:r>
              <a:rPr lang="ru-RU" sz="100" dirty="0" err="1"/>
              <a:t>Обрера</a:t>
            </a:r>
            <a:r>
              <a:rPr lang="ru-RU" sz="100" dirty="0"/>
              <a:t>. проникнуть в его лоно</a:t>
            </a:r>
            <a:r>
              <a:rPr lang="ru-RU" sz="100" dirty="0" smtClean="0"/>
              <a:t>.)</a:t>
            </a:r>
            <a:endParaRPr lang="ru-RU" sz="100" dirty="0"/>
          </a:p>
        </p:txBody>
      </p:sp>
      <p:sp>
        <p:nvSpPr>
          <p:cNvPr id="656" name="Прямоугольник 655"/>
          <p:cNvSpPr/>
          <p:nvPr/>
        </p:nvSpPr>
        <p:spPr>
          <a:xfrm>
            <a:off x="14953008" y="1029324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
              <a:t>Автаркия</a:t>
            </a:r>
            <a:endParaRPr lang="ru-RU" sz="600" dirty="0"/>
          </a:p>
        </p:txBody>
      </p:sp>
      <p:sp>
        <p:nvSpPr>
          <p:cNvPr id="657" name="Прямоугольник 656"/>
          <p:cNvSpPr/>
          <p:nvPr/>
        </p:nvSpPr>
        <p:spPr>
          <a:xfrm>
            <a:off x="17141566" y="10304542"/>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800" dirty="0"/>
              <a:t>Молодёжный фронт </a:t>
            </a:r>
            <a:r>
              <a:rPr lang="ru-RU" sz="200" dirty="0"/>
              <a:t>(Молодежный фронт был политико-административный орган , созданный в Испании в 1940 году , в качестве самостоятельной молодежной секции Традиционалистов Испанской фаланги и </a:t>
            </a:r>
            <a:r>
              <a:rPr lang="ru-RU" sz="200" dirty="0" err="1"/>
              <a:t>юнионистов</a:t>
            </a:r>
            <a:r>
              <a:rPr lang="ru-RU" sz="200" dirty="0"/>
              <a:t> национальных Атакующий советов , единственной политической партией , уполномоченное диктатуры генерала Франко (1936-1975).)</a:t>
            </a:r>
          </a:p>
        </p:txBody>
      </p:sp>
      <p:sp>
        <p:nvSpPr>
          <p:cNvPr id="660" name="Прямоугольник 659"/>
          <p:cNvSpPr/>
          <p:nvPr/>
        </p:nvSpPr>
        <p:spPr>
          <a:xfrm>
            <a:off x="13295061" y="9545980"/>
            <a:ext cx="926325" cy="540000"/>
          </a:xfrm>
          <a:prstGeom prst="rect">
            <a:avLst/>
          </a:prstGeom>
          <a:no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 dirty="0" smtClean="0"/>
              <a:t>Реорганизация женской секции фаланги (</a:t>
            </a:r>
            <a:r>
              <a:rPr lang="en-US" sz="400" dirty="0" err="1"/>
              <a:t>Pilar</a:t>
            </a:r>
            <a:r>
              <a:rPr lang="en-US" sz="400" dirty="0"/>
              <a:t> Primo de </a:t>
            </a:r>
            <a:r>
              <a:rPr lang="en-US" sz="400" dirty="0" smtClean="0"/>
              <a:t>Rivera</a:t>
            </a:r>
            <a:r>
              <a:rPr lang="ru-RU" sz="400" dirty="0" smtClean="0"/>
              <a:t> </a:t>
            </a:r>
            <a:r>
              <a:rPr lang="ru-RU" sz="400" dirty="0"/>
              <a:t>как </a:t>
            </a:r>
            <a:r>
              <a:rPr lang="ru-RU" sz="400" dirty="0" smtClean="0"/>
              <a:t>советник, госпитали, и фактор населения) </a:t>
            </a:r>
            <a:r>
              <a:rPr lang="ru-RU" sz="100" dirty="0"/>
              <a:t>(После окончания Гражданской войны в конце 1939 г. была реорганизована органическая структура Женской секции. [ 16 ]</a:t>
            </a:r>
            <a:r>
              <a:rPr lang="ru-RU" sz="100" dirty="0" err="1"/>
              <a:t>Пилар</a:t>
            </a:r>
            <a:r>
              <a:rPr lang="ru-RU" sz="100" dirty="0"/>
              <a:t> </a:t>
            </a:r>
            <a:r>
              <a:rPr lang="ru-RU" sz="100" dirty="0" err="1"/>
              <a:t>Примо</a:t>
            </a:r>
            <a:r>
              <a:rPr lang="ru-RU" sz="100" dirty="0"/>
              <a:t> де Ривера организовала внутреннюю структуру Женской секции, разделив ее на несколько секций, которые также распространились на другие организации FET и JONS. Основными из них были: </a:t>
            </a:r>
            <a:r>
              <a:rPr lang="ru-RU" sz="100" dirty="0" err="1"/>
              <a:t>Hermandad</a:t>
            </a:r>
            <a:r>
              <a:rPr lang="ru-RU" sz="100" dirty="0"/>
              <a:t> </a:t>
            </a:r>
            <a:r>
              <a:rPr lang="ru-RU" sz="100" dirty="0" err="1"/>
              <a:t>de</a:t>
            </a:r>
            <a:r>
              <a:rPr lang="ru-RU" sz="100" dirty="0"/>
              <a:t> </a:t>
            </a:r>
            <a:r>
              <a:rPr lang="ru-RU" sz="100" dirty="0" err="1"/>
              <a:t>la</a:t>
            </a:r>
            <a:r>
              <a:rPr lang="ru-RU" sz="100" dirty="0"/>
              <a:t> </a:t>
            </a:r>
            <a:r>
              <a:rPr lang="ru-RU" sz="100" dirty="0" err="1"/>
              <a:t>Ciudad</a:t>
            </a:r>
            <a:r>
              <a:rPr lang="ru-RU" sz="100" dirty="0"/>
              <a:t> y </a:t>
            </a:r>
            <a:r>
              <a:rPr lang="ru-RU" sz="100" dirty="0" err="1"/>
              <a:t>el</a:t>
            </a:r>
            <a:r>
              <a:rPr lang="ru-RU" sz="100" dirty="0"/>
              <a:t> </a:t>
            </a:r>
            <a:r>
              <a:rPr lang="ru-RU" sz="100" dirty="0" err="1"/>
              <a:t>Campo</a:t>
            </a:r>
            <a:r>
              <a:rPr lang="ru-RU" sz="100" dirty="0"/>
              <a:t>, дипломатическая служба , женская секция Союза испанских университетов и женская секция Молодежного фронта . [ 17 ] Однако работа Социальной помощи приводила к периодическим столкновениям с католической церковью. [ 18 ]В январе 1945 года, после нескольких столкновений, ему удалось вырвать его женское отделение у Молодежного фронта и присоединить его к женской секции в качестве молодежной секции. [ 19 </a:t>
            </a:r>
            <a:r>
              <a:rPr lang="ru-RU" sz="100" dirty="0" smtClean="0"/>
              <a:t>])</a:t>
            </a:r>
            <a:endParaRPr lang="ru-RU" sz="100" dirty="0"/>
          </a:p>
        </p:txBody>
      </p:sp>
      <p:cxnSp>
        <p:nvCxnSpPr>
          <p:cNvPr id="661" name="Соединительная линия уступом 660"/>
          <p:cNvCxnSpPr>
            <a:stCxn id="357" idx="2"/>
            <a:endCxn id="660" idx="0"/>
          </p:cNvCxnSpPr>
          <p:nvPr/>
        </p:nvCxnSpPr>
        <p:spPr>
          <a:xfrm rot="5400000">
            <a:off x="14730775" y="8312398"/>
            <a:ext cx="261032" cy="2206133"/>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664" name="Соединительная линия уступом 663"/>
          <p:cNvCxnSpPr>
            <a:stCxn id="222" idx="2"/>
            <a:endCxn id="660" idx="0"/>
          </p:cNvCxnSpPr>
          <p:nvPr/>
        </p:nvCxnSpPr>
        <p:spPr>
          <a:xfrm rot="16200000" flipH="1">
            <a:off x="11691052" y="7478807"/>
            <a:ext cx="258775" cy="3875569"/>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670" name="Соединительная линия уступом 669"/>
          <p:cNvCxnSpPr>
            <a:stCxn id="343" idx="2"/>
            <a:endCxn id="655" idx="0"/>
          </p:cNvCxnSpPr>
          <p:nvPr/>
        </p:nvCxnSpPr>
        <p:spPr>
          <a:xfrm rot="5400000">
            <a:off x="14489666" y="9907586"/>
            <a:ext cx="204110" cy="56089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73" name="Соединительная линия уступом 672"/>
          <p:cNvCxnSpPr>
            <a:stCxn id="348" idx="2"/>
            <a:endCxn id="656" idx="0"/>
          </p:cNvCxnSpPr>
          <p:nvPr/>
        </p:nvCxnSpPr>
        <p:spPr>
          <a:xfrm rot="5400000">
            <a:off x="15590044" y="9918934"/>
            <a:ext cx="200442" cy="54818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76" name="Соединительная линия уступом 675"/>
          <p:cNvCxnSpPr>
            <a:stCxn id="348" idx="2"/>
            <a:endCxn id="358" idx="0"/>
          </p:cNvCxnSpPr>
          <p:nvPr/>
        </p:nvCxnSpPr>
        <p:spPr>
          <a:xfrm rot="16200000" flipH="1">
            <a:off x="16137790" y="9919373"/>
            <a:ext cx="199228" cy="54609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79" name="Соединительная линия уступом 678"/>
          <p:cNvCxnSpPr>
            <a:stCxn id="345" idx="2"/>
            <a:endCxn id="657" idx="0"/>
          </p:cNvCxnSpPr>
          <p:nvPr/>
        </p:nvCxnSpPr>
        <p:spPr>
          <a:xfrm rot="16200000" flipH="1">
            <a:off x="17221356" y="9921169"/>
            <a:ext cx="218562" cy="54818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82" name="Прямоугольник 681"/>
          <p:cNvSpPr/>
          <p:nvPr/>
        </p:nvSpPr>
        <p:spPr>
          <a:xfrm>
            <a:off x="16593375" y="1105145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Восстановить монархию</a:t>
            </a:r>
            <a:endParaRPr lang="ru-RU" sz="700" dirty="0"/>
          </a:p>
        </p:txBody>
      </p:sp>
      <p:sp>
        <p:nvSpPr>
          <p:cNvPr id="685" name="Прямоугольник 684"/>
          <p:cNvSpPr/>
          <p:nvPr/>
        </p:nvSpPr>
        <p:spPr>
          <a:xfrm>
            <a:off x="14396084" y="1105345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 dirty="0" smtClean="0"/>
              <a:t>Пожизненный диктатор</a:t>
            </a:r>
            <a:endParaRPr lang="ru-RU" sz="600" dirty="0"/>
          </a:p>
        </p:txBody>
      </p:sp>
      <p:cxnSp>
        <p:nvCxnSpPr>
          <p:cNvPr id="686" name="Прямая соединительная линия 685"/>
          <p:cNvCxnSpPr>
            <a:stCxn id="685" idx="3"/>
            <a:endCxn id="682" idx="1"/>
          </p:cNvCxnSpPr>
          <p:nvPr/>
        </p:nvCxnSpPr>
        <p:spPr>
          <a:xfrm flipV="1">
            <a:off x="15322409" y="11321450"/>
            <a:ext cx="1270966" cy="200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89" name="Соединительная линия уступом 688"/>
          <p:cNvCxnSpPr>
            <a:stCxn id="358" idx="2"/>
            <a:endCxn id="685" idx="0"/>
          </p:cNvCxnSpPr>
          <p:nvPr/>
        </p:nvCxnSpPr>
        <p:spPr>
          <a:xfrm rot="5400000">
            <a:off x="15574141" y="10117140"/>
            <a:ext cx="221416" cy="165120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92" name="Соединительная линия уступом 691"/>
          <p:cNvCxnSpPr>
            <a:stCxn id="358" idx="2"/>
            <a:endCxn id="682" idx="0"/>
          </p:cNvCxnSpPr>
          <p:nvPr/>
        </p:nvCxnSpPr>
        <p:spPr>
          <a:xfrm rot="16200000" flipH="1">
            <a:off x="16673786" y="10668698"/>
            <a:ext cx="219416" cy="54608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95" name="Прямоугольник 694"/>
          <p:cNvSpPr/>
          <p:nvPr/>
        </p:nvSpPr>
        <p:spPr>
          <a:xfrm>
            <a:off x="16593374" y="11811756"/>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Вступить в союзники</a:t>
            </a:r>
            <a:endParaRPr lang="ru-RU" sz="700" dirty="0"/>
          </a:p>
        </p:txBody>
      </p:sp>
      <p:sp>
        <p:nvSpPr>
          <p:cNvPr id="696" name="Прямоугольник 695"/>
          <p:cNvSpPr/>
          <p:nvPr/>
        </p:nvSpPr>
        <p:spPr>
          <a:xfrm>
            <a:off x="14396083" y="1260488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Бронетанковый корпус (ваниль)</a:t>
            </a:r>
            <a:endParaRPr lang="ru-RU" sz="700" dirty="0"/>
          </a:p>
        </p:txBody>
      </p:sp>
      <p:cxnSp>
        <p:nvCxnSpPr>
          <p:cNvPr id="698" name="Прямая соединительная линия 697"/>
          <p:cNvCxnSpPr>
            <a:stCxn id="648" idx="3"/>
            <a:endCxn id="649" idx="1"/>
          </p:cNvCxnSpPr>
          <p:nvPr/>
        </p:nvCxnSpPr>
        <p:spPr>
          <a:xfrm>
            <a:off x="15326491" y="12081756"/>
            <a:ext cx="152640" cy="1904"/>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01" name="Прямая соединительная линия 700"/>
          <p:cNvCxnSpPr>
            <a:stCxn id="649" idx="3"/>
            <a:endCxn id="695" idx="1"/>
          </p:cNvCxnSpPr>
          <p:nvPr/>
        </p:nvCxnSpPr>
        <p:spPr>
          <a:xfrm flipV="1">
            <a:off x="16405456" y="12081756"/>
            <a:ext cx="187918" cy="1904"/>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04" name="Соединительная линия уступом 703"/>
          <p:cNvCxnSpPr>
            <a:stCxn id="685" idx="2"/>
            <a:endCxn id="649" idx="0"/>
          </p:cNvCxnSpPr>
          <p:nvPr/>
        </p:nvCxnSpPr>
        <p:spPr>
          <a:xfrm rot="16200000" flipH="1">
            <a:off x="15290665" y="11162031"/>
            <a:ext cx="220210" cy="1083047"/>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707" name="Соединительная линия уступом 706"/>
          <p:cNvCxnSpPr>
            <a:stCxn id="685" idx="2"/>
            <a:endCxn id="695" idx="0"/>
          </p:cNvCxnSpPr>
          <p:nvPr/>
        </p:nvCxnSpPr>
        <p:spPr>
          <a:xfrm rot="16200000" flipH="1">
            <a:off x="15848739" y="10603958"/>
            <a:ext cx="218306" cy="2197290"/>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710" name="Соединительная линия уступом 709"/>
          <p:cNvCxnSpPr>
            <a:stCxn id="682" idx="2"/>
            <a:endCxn id="648" idx="0"/>
          </p:cNvCxnSpPr>
          <p:nvPr/>
        </p:nvCxnSpPr>
        <p:spPr>
          <a:xfrm rot="5400000">
            <a:off x="15849781" y="10604999"/>
            <a:ext cx="220306" cy="2193209"/>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713" name="Соединительная линия уступом 712"/>
          <p:cNvCxnSpPr>
            <a:stCxn id="682" idx="2"/>
            <a:endCxn id="649" idx="0"/>
          </p:cNvCxnSpPr>
          <p:nvPr/>
        </p:nvCxnSpPr>
        <p:spPr>
          <a:xfrm rot="5400000">
            <a:off x="16388311" y="11145433"/>
            <a:ext cx="222210" cy="111424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716" name="Соединительная линия уступом 715"/>
          <p:cNvCxnSpPr>
            <a:stCxn id="682" idx="2"/>
            <a:endCxn id="695" idx="0"/>
          </p:cNvCxnSpPr>
          <p:nvPr/>
        </p:nvCxnSpPr>
        <p:spPr>
          <a:xfrm rot="5400000">
            <a:off x="16946385" y="11701603"/>
            <a:ext cx="220306" cy="1"/>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720" name="Соединительная линия уступом 719"/>
          <p:cNvCxnSpPr>
            <a:stCxn id="685" idx="2"/>
            <a:endCxn id="648" idx="0"/>
          </p:cNvCxnSpPr>
          <p:nvPr/>
        </p:nvCxnSpPr>
        <p:spPr>
          <a:xfrm rot="16200000" flipH="1">
            <a:off x="14752135" y="11700562"/>
            <a:ext cx="218306" cy="4082"/>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726" name="Соединительная линия уступом 725"/>
          <p:cNvCxnSpPr>
            <a:stCxn id="650" idx="2"/>
            <a:endCxn id="652" idx="0"/>
          </p:cNvCxnSpPr>
          <p:nvPr/>
        </p:nvCxnSpPr>
        <p:spPr>
          <a:xfrm rot="5400000">
            <a:off x="15551705" y="12978466"/>
            <a:ext cx="233207" cy="54797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29" name="Соединительная линия уступом 728"/>
          <p:cNvCxnSpPr>
            <a:stCxn id="650" idx="2"/>
            <a:endCxn id="651" idx="0"/>
          </p:cNvCxnSpPr>
          <p:nvPr/>
        </p:nvCxnSpPr>
        <p:spPr>
          <a:xfrm rot="16200000" flipH="1">
            <a:off x="16092857" y="12985288"/>
            <a:ext cx="233207" cy="53433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32" name="Прямая со стрелкой 731"/>
          <p:cNvCxnSpPr>
            <a:stCxn id="649" idx="2"/>
            <a:endCxn id="650" idx="0"/>
          </p:cNvCxnSpPr>
          <p:nvPr/>
        </p:nvCxnSpPr>
        <p:spPr>
          <a:xfrm>
            <a:off x="15942294" y="12353660"/>
            <a:ext cx="1" cy="24219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35" name="Прямоугольник 734"/>
          <p:cNvSpPr/>
          <p:nvPr/>
        </p:nvSpPr>
        <p:spPr>
          <a:xfrm>
            <a:off x="13260772" y="1260488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Экономическая помощь от фашистов (ваниль)</a:t>
            </a:r>
            <a:endParaRPr lang="ru-RU" sz="700" dirty="0"/>
          </a:p>
        </p:txBody>
      </p:sp>
      <p:cxnSp>
        <p:nvCxnSpPr>
          <p:cNvPr id="736" name="Соединительная линия уступом 735"/>
          <p:cNvCxnSpPr>
            <a:stCxn id="648" idx="2"/>
            <a:endCxn id="735" idx="0"/>
          </p:cNvCxnSpPr>
          <p:nvPr/>
        </p:nvCxnSpPr>
        <p:spPr>
          <a:xfrm rot="5400000">
            <a:off x="14167070" y="11908621"/>
            <a:ext cx="253125" cy="113939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39" name="Прямая со стрелкой 738"/>
          <p:cNvCxnSpPr>
            <a:stCxn id="648" idx="2"/>
            <a:endCxn id="696" idx="0"/>
          </p:cNvCxnSpPr>
          <p:nvPr/>
        </p:nvCxnSpPr>
        <p:spPr>
          <a:xfrm flipH="1">
            <a:off x="14859246" y="12351756"/>
            <a:ext cx="4083" cy="25312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42" name="Прямоугольник 741"/>
          <p:cNvSpPr/>
          <p:nvPr/>
        </p:nvSpPr>
        <p:spPr>
          <a:xfrm>
            <a:off x="13830469" y="1336271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Способствовать работе пиренейских грузовых перевозок (ваниль)</a:t>
            </a:r>
            <a:endParaRPr lang="ru-RU" sz="700" dirty="0"/>
          </a:p>
        </p:txBody>
      </p:sp>
      <p:sp>
        <p:nvSpPr>
          <p:cNvPr id="743" name="Прямоугольник 742"/>
          <p:cNvSpPr/>
          <p:nvPr/>
        </p:nvSpPr>
        <p:spPr>
          <a:xfrm>
            <a:off x="12721685" y="1336271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Итальянский судостроительный (ваниль)</a:t>
            </a:r>
            <a:endParaRPr lang="ru-RU" sz="700" dirty="0"/>
          </a:p>
        </p:txBody>
      </p:sp>
      <p:sp>
        <p:nvSpPr>
          <p:cNvPr id="744" name="Прямоугольник 743"/>
          <p:cNvSpPr/>
          <p:nvPr/>
        </p:nvSpPr>
        <p:spPr>
          <a:xfrm>
            <a:off x="13260772" y="1413980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Поддержать военную промышленность (ваниль)</a:t>
            </a:r>
            <a:endParaRPr lang="ru-RU" sz="700" dirty="0"/>
          </a:p>
        </p:txBody>
      </p:sp>
      <p:cxnSp>
        <p:nvCxnSpPr>
          <p:cNvPr id="745" name="Соединительная линия уступом 744"/>
          <p:cNvCxnSpPr>
            <a:stCxn id="735" idx="2"/>
            <a:endCxn id="743" idx="0"/>
          </p:cNvCxnSpPr>
          <p:nvPr/>
        </p:nvCxnSpPr>
        <p:spPr>
          <a:xfrm rot="5400000">
            <a:off x="13345474" y="12984256"/>
            <a:ext cx="217836" cy="53908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48" name="Соединительная линия уступом 747"/>
          <p:cNvCxnSpPr>
            <a:stCxn id="735" idx="2"/>
            <a:endCxn id="742" idx="0"/>
          </p:cNvCxnSpPr>
          <p:nvPr/>
        </p:nvCxnSpPr>
        <p:spPr>
          <a:xfrm rot="16200000" flipH="1">
            <a:off x="13899865" y="12968950"/>
            <a:ext cx="217836" cy="56969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51" name="Прямая со стрелкой 750"/>
          <p:cNvCxnSpPr>
            <a:stCxn id="735" idx="2"/>
            <a:endCxn id="744" idx="0"/>
          </p:cNvCxnSpPr>
          <p:nvPr/>
        </p:nvCxnSpPr>
        <p:spPr>
          <a:xfrm>
            <a:off x="13723935" y="13144881"/>
            <a:ext cx="0" cy="99492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54" name="Прямоугольник 753"/>
          <p:cNvSpPr/>
          <p:nvPr/>
        </p:nvSpPr>
        <p:spPr>
          <a:xfrm>
            <a:off x="16593373" y="1260488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Расширить Испанские базы (ваниль)</a:t>
            </a:r>
            <a:endParaRPr lang="ru-RU" sz="700" dirty="0"/>
          </a:p>
        </p:txBody>
      </p:sp>
      <p:cxnSp>
        <p:nvCxnSpPr>
          <p:cNvPr id="755" name="Соединительная линия уступом 754"/>
          <p:cNvCxnSpPr>
            <a:stCxn id="363" idx="2"/>
            <a:endCxn id="654" idx="0"/>
          </p:cNvCxnSpPr>
          <p:nvPr/>
        </p:nvCxnSpPr>
        <p:spPr>
          <a:xfrm rot="16200000" flipH="1">
            <a:off x="17491534" y="7324215"/>
            <a:ext cx="222200" cy="109217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58" name="Прямая со стрелкой 757"/>
          <p:cNvCxnSpPr>
            <a:stCxn id="363" idx="2"/>
            <a:endCxn id="653" idx="0"/>
          </p:cNvCxnSpPr>
          <p:nvPr/>
        </p:nvCxnSpPr>
        <p:spPr>
          <a:xfrm flipH="1">
            <a:off x="17056539" y="7759203"/>
            <a:ext cx="7" cy="218659"/>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61" name="Прямая со стрелкой 760"/>
          <p:cNvCxnSpPr>
            <a:stCxn id="695" idx="2"/>
            <a:endCxn id="754" idx="0"/>
          </p:cNvCxnSpPr>
          <p:nvPr/>
        </p:nvCxnSpPr>
        <p:spPr>
          <a:xfrm flipH="1">
            <a:off x="17056536" y="12351756"/>
            <a:ext cx="1" cy="25312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64" name="Прямоугольник 763"/>
          <p:cNvSpPr/>
          <p:nvPr/>
        </p:nvSpPr>
        <p:spPr>
          <a:xfrm>
            <a:off x="17685558" y="1260488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Экономическая помощь от капиталистов (ваниль)</a:t>
            </a:r>
            <a:endParaRPr lang="ru-RU" sz="700" dirty="0"/>
          </a:p>
        </p:txBody>
      </p:sp>
      <p:sp>
        <p:nvSpPr>
          <p:cNvPr id="765" name="Прямоугольник 764"/>
          <p:cNvSpPr/>
          <p:nvPr/>
        </p:nvSpPr>
        <p:spPr>
          <a:xfrm>
            <a:off x="17141566" y="1336451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Повысить уровень жизни (ваниль)</a:t>
            </a:r>
            <a:endParaRPr lang="ru-RU" sz="700" dirty="0"/>
          </a:p>
        </p:txBody>
      </p:sp>
      <p:sp>
        <p:nvSpPr>
          <p:cNvPr id="766" name="Прямоугольник 765"/>
          <p:cNvSpPr/>
          <p:nvPr/>
        </p:nvSpPr>
        <p:spPr>
          <a:xfrm>
            <a:off x="18269668" y="1336862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Развитие внутренней промышленности (ваниль)</a:t>
            </a:r>
            <a:endParaRPr lang="ru-RU" sz="700" dirty="0"/>
          </a:p>
        </p:txBody>
      </p:sp>
      <p:sp>
        <p:nvSpPr>
          <p:cNvPr id="767" name="Прямоугольник 766"/>
          <p:cNvSpPr/>
          <p:nvPr/>
        </p:nvSpPr>
        <p:spPr>
          <a:xfrm>
            <a:off x="17685558" y="1412414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Испанское чудо (ваниль)</a:t>
            </a:r>
            <a:endParaRPr lang="ru-RU" sz="700" dirty="0"/>
          </a:p>
        </p:txBody>
      </p:sp>
      <p:cxnSp>
        <p:nvCxnSpPr>
          <p:cNvPr id="768" name="Соединительная линия уступом 767"/>
          <p:cNvCxnSpPr>
            <a:stCxn id="695" idx="2"/>
            <a:endCxn id="764" idx="0"/>
          </p:cNvCxnSpPr>
          <p:nvPr/>
        </p:nvCxnSpPr>
        <p:spPr>
          <a:xfrm rot="16200000" flipH="1">
            <a:off x="17476067" y="11932226"/>
            <a:ext cx="253125" cy="109218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71" name="Соединительная линия уступом 770"/>
          <p:cNvCxnSpPr>
            <a:stCxn id="764" idx="2"/>
            <a:endCxn id="766" idx="0"/>
          </p:cNvCxnSpPr>
          <p:nvPr/>
        </p:nvCxnSpPr>
        <p:spPr>
          <a:xfrm rot="16200000" flipH="1">
            <a:off x="18328903" y="12964699"/>
            <a:ext cx="223746" cy="58411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74" name="Соединительная линия уступом 773"/>
          <p:cNvCxnSpPr>
            <a:stCxn id="764" idx="2"/>
            <a:endCxn id="765" idx="0"/>
          </p:cNvCxnSpPr>
          <p:nvPr/>
        </p:nvCxnSpPr>
        <p:spPr>
          <a:xfrm rot="5400000">
            <a:off x="17766910" y="12982700"/>
            <a:ext cx="219630" cy="54399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78" name="Соединительная линия уступом 777"/>
          <p:cNvCxnSpPr>
            <a:stCxn id="766" idx="2"/>
            <a:endCxn id="767" idx="0"/>
          </p:cNvCxnSpPr>
          <p:nvPr/>
        </p:nvCxnSpPr>
        <p:spPr>
          <a:xfrm rot="5400000">
            <a:off x="18333019" y="13724329"/>
            <a:ext cx="215514" cy="58411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80" name="Соединительная линия уступом 779"/>
          <p:cNvCxnSpPr>
            <a:stCxn id="765" idx="2"/>
            <a:endCxn id="767" idx="0"/>
          </p:cNvCxnSpPr>
          <p:nvPr/>
        </p:nvCxnSpPr>
        <p:spPr>
          <a:xfrm rot="16200000" flipH="1">
            <a:off x="17766910" y="13742330"/>
            <a:ext cx="219630" cy="54399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84" name="Соединительная линия уступом 783"/>
          <p:cNvCxnSpPr>
            <a:stCxn id="358" idx="2"/>
            <a:endCxn id="787" idx="0"/>
          </p:cNvCxnSpPr>
          <p:nvPr/>
        </p:nvCxnSpPr>
        <p:spPr>
          <a:xfrm rot="16200000" flipH="1">
            <a:off x="17790333" y="9552151"/>
            <a:ext cx="216866" cy="277663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87" name="Прямоугольник 786"/>
          <p:cNvSpPr/>
          <p:nvPr/>
        </p:nvSpPr>
        <p:spPr>
          <a:xfrm>
            <a:off x="18823919" y="1104890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Искоренить маки (ваниль)</a:t>
            </a:r>
            <a:endParaRPr lang="ru-RU" sz="700" dirty="0"/>
          </a:p>
        </p:txBody>
      </p:sp>
      <p:sp>
        <p:nvSpPr>
          <p:cNvPr id="789" name="Прямоугольник 788"/>
          <p:cNvSpPr/>
          <p:nvPr/>
        </p:nvSpPr>
        <p:spPr>
          <a:xfrm>
            <a:off x="17707615" y="1181830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err="1" smtClean="0"/>
              <a:t>Танжерский</a:t>
            </a:r>
            <a:r>
              <a:rPr lang="ru-RU" sz="700" dirty="0" smtClean="0"/>
              <a:t> анклав (ваниль)</a:t>
            </a:r>
            <a:endParaRPr lang="ru-RU" sz="700" dirty="0"/>
          </a:p>
        </p:txBody>
      </p:sp>
      <p:sp>
        <p:nvSpPr>
          <p:cNvPr id="790" name="Прямоугольник 789"/>
          <p:cNvSpPr/>
          <p:nvPr/>
        </p:nvSpPr>
        <p:spPr>
          <a:xfrm>
            <a:off x="18821855" y="11805323"/>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Защита от стратегических бомбардировок (ваниль)</a:t>
            </a:r>
            <a:endParaRPr lang="ru-RU" sz="700" dirty="0"/>
          </a:p>
        </p:txBody>
      </p:sp>
      <p:sp>
        <p:nvSpPr>
          <p:cNvPr id="791" name="Прямоугольник 790"/>
          <p:cNvSpPr/>
          <p:nvPr/>
        </p:nvSpPr>
        <p:spPr>
          <a:xfrm>
            <a:off x="18821855" y="12595849"/>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Защита от вторжения с моря (ваниль)</a:t>
            </a:r>
            <a:endParaRPr lang="ru-RU" sz="700" dirty="0"/>
          </a:p>
        </p:txBody>
      </p:sp>
      <p:cxnSp>
        <p:nvCxnSpPr>
          <p:cNvPr id="793" name="Соединительная линия уступом 792"/>
          <p:cNvCxnSpPr>
            <a:stCxn id="787" idx="2"/>
            <a:endCxn id="789" idx="0"/>
          </p:cNvCxnSpPr>
          <p:nvPr/>
        </p:nvCxnSpPr>
        <p:spPr>
          <a:xfrm rot="5400000">
            <a:off x="18614230" y="11145448"/>
            <a:ext cx="229401" cy="111630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96" name="Прямоугольник 795"/>
          <p:cNvSpPr/>
          <p:nvPr/>
        </p:nvSpPr>
        <p:spPr>
          <a:xfrm>
            <a:off x="19936094" y="11813386"/>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Потребовать французскую (ваниль)</a:t>
            </a:r>
            <a:endParaRPr lang="ru-RU" sz="700" dirty="0"/>
          </a:p>
        </p:txBody>
      </p:sp>
      <p:sp>
        <p:nvSpPr>
          <p:cNvPr id="797" name="Прямоугольник 796"/>
          <p:cNvSpPr/>
          <p:nvPr/>
        </p:nvSpPr>
        <p:spPr>
          <a:xfrm>
            <a:off x="19936094" y="12585502"/>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Отвоевать </a:t>
            </a:r>
            <a:r>
              <a:rPr lang="ru-RU" sz="700" dirty="0" err="1" smtClean="0"/>
              <a:t>Гибраалтар</a:t>
            </a:r>
            <a:r>
              <a:rPr lang="ru-RU" sz="700" dirty="0" smtClean="0"/>
              <a:t> (ваниль)</a:t>
            </a:r>
            <a:endParaRPr lang="ru-RU" sz="700" dirty="0"/>
          </a:p>
        </p:txBody>
      </p:sp>
      <p:sp>
        <p:nvSpPr>
          <p:cNvPr id="798" name="Прямоугольник 797"/>
          <p:cNvSpPr/>
          <p:nvPr/>
        </p:nvSpPr>
        <p:spPr>
          <a:xfrm>
            <a:off x="19397770" y="13357619"/>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Заявить претензию на западную Африку (ваниль)</a:t>
            </a:r>
            <a:endParaRPr lang="ru-RU" sz="700" dirty="0"/>
          </a:p>
        </p:txBody>
      </p:sp>
      <p:cxnSp>
        <p:nvCxnSpPr>
          <p:cNvPr id="799" name="Соединительная линия уступом 798"/>
          <p:cNvCxnSpPr>
            <a:stCxn id="787" idx="2"/>
            <a:endCxn id="796" idx="0"/>
          </p:cNvCxnSpPr>
          <p:nvPr/>
        </p:nvCxnSpPr>
        <p:spPr>
          <a:xfrm rot="16200000" flipH="1">
            <a:off x="19730926" y="11145055"/>
            <a:ext cx="224486" cy="111217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02" name="Соединительная линия уступом 801"/>
          <p:cNvCxnSpPr>
            <a:stCxn id="787" idx="2"/>
            <a:endCxn id="798" idx="0"/>
          </p:cNvCxnSpPr>
          <p:nvPr/>
        </p:nvCxnSpPr>
        <p:spPr>
          <a:xfrm rot="16200000" flipH="1">
            <a:off x="18689648" y="12186333"/>
            <a:ext cx="1768719" cy="573851"/>
          </a:xfrm>
          <a:prstGeom prst="bentConnector3">
            <a:avLst>
              <a:gd name="adj1" fmla="val 6539"/>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07" name="Прямая со стрелкой 806"/>
          <p:cNvCxnSpPr>
            <a:stCxn id="790" idx="2"/>
            <a:endCxn id="791" idx="0"/>
          </p:cNvCxnSpPr>
          <p:nvPr/>
        </p:nvCxnSpPr>
        <p:spPr>
          <a:xfrm>
            <a:off x="19285018" y="12345323"/>
            <a:ext cx="0" cy="25052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10" name="Прямая со стрелкой 809"/>
          <p:cNvCxnSpPr>
            <a:stCxn id="796" idx="2"/>
            <a:endCxn id="797" idx="0"/>
          </p:cNvCxnSpPr>
          <p:nvPr/>
        </p:nvCxnSpPr>
        <p:spPr>
          <a:xfrm>
            <a:off x="20399257" y="12353386"/>
            <a:ext cx="0" cy="23211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14" name="Прямоугольник 813"/>
          <p:cNvSpPr/>
          <p:nvPr/>
        </p:nvSpPr>
        <p:spPr>
          <a:xfrm>
            <a:off x="17139466" y="874302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 dirty="0" smtClean="0"/>
              <a:t>Синтез </a:t>
            </a:r>
            <a:r>
              <a:rPr lang="ru-RU" sz="600" dirty="0" err="1" smtClean="0"/>
              <a:t>фалангизма</a:t>
            </a:r>
            <a:r>
              <a:rPr lang="ru-RU" sz="600" dirty="0" smtClean="0"/>
              <a:t> и капитализма (наше)</a:t>
            </a:r>
            <a:endParaRPr lang="ru-RU" sz="600" dirty="0"/>
          </a:p>
        </p:txBody>
      </p:sp>
      <p:cxnSp>
        <p:nvCxnSpPr>
          <p:cNvPr id="815" name="Соединительная линия уступом 814"/>
          <p:cNvCxnSpPr>
            <a:stCxn id="363" idx="2"/>
            <a:endCxn id="814" idx="0"/>
          </p:cNvCxnSpPr>
          <p:nvPr/>
        </p:nvCxnSpPr>
        <p:spPr>
          <a:xfrm rot="16200000" flipH="1">
            <a:off x="16837679" y="7978069"/>
            <a:ext cx="983817" cy="546083"/>
          </a:xfrm>
          <a:prstGeom prst="bentConnector3">
            <a:avLst>
              <a:gd name="adj1" fmla="val 11188"/>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19" name="Прямоугольник 818"/>
          <p:cNvSpPr/>
          <p:nvPr/>
        </p:nvSpPr>
        <p:spPr>
          <a:xfrm>
            <a:off x="3161186" y="297166"/>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00" dirty="0"/>
              <a:t>Между тем экономическая ситуация не улучшилась в основном из-за проводившейся катастрофической автаркической и интервенционистской экономической политики . [ 53 ] В результате было жутким распределением производственных ресурсов, а также доказательство неисправной системы в том , что сразу же появилось, вне регулируемого рынка (и рационов </a:t>
            </a:r>
            <a:r>
              <a:rPr lang="ru-RU" sz="100" dirty="0" err="1"/>
              <a:t>картов</a:t>
            </a:r>
            <a:r>
              <a:rPr lang="ru-RU" sz="100" dirty="0"/>
              <a:t> ), черный рынка, известные как " черный рынок », к которой продукты были распределены по каналам, так как там они достигли более высоких цен. [ 54 ]</a:t>
            </a:r>
            <a:br>
              <a:rPr lang="ru-RU" sz="100" dirty="0"/>
            </a:br>
            <a:r>
              <a:rPr lang="ru-RU" sz="100" dirty="0"/>
              <a:t>Таким образом, применение автаркической и интервенционистской политики на службе «военного имперского государства» вызвало «глубокую экономическую депрессию, которая длилась более десяти лет». [ 55 ] Произошел резкий спад сельскохозяйственного производства, который вызвал очень серьезный голод [ 55 ], и только когда во второй половине 1940-х годов дефицит стал катастрофическим, генерал Франко разрешил импорт продуктов питания, так что только благодаря Аргентине и Американская пшеница, Испания была спасена от тотальной продовольственной катастрофы. [ 56 ]</a:t>
            </a:r>
            <a:br>
              <a:rPr lang="ru-RU" sz="100" dirty="0"/>
            </a:br>
            <a:r>
              <a:rPr lang="ru-RU" sz="100" dirty="0"/>
              <a:t>Ухудшились условия жизни и труда поденщиков, бедных крестьян, промышленных рабочих и обслуживающего персонала, резко снизилась реальная заработная плата. [ 57 ] Процесс индустриализации, который Испания переживала со второго десятилетия двадцатого века, был прерван, и восстановить промышленный уровень 1935 года можно было только через пятнадцать лет после окончания войны, в 1955 году. [ 58 ] Он выстрелил. рост инфляции из-за большого дефицита бюджета, финансируемого за счет выпуска залогового долга, который был взят на себя частными банками, которые могли немедленно преобразовать его в наличные (</a:t>
            </a:r>
            <a:r>
              <a:rPr lang="ru-RU" sz="100" dirty="0" err="1"/>
              <a:t>монетизировать</a:t>
            </a:r>
            <a:r>
              <a:rPr lang="ru-RU" sz="100" dirty="0"/>
              <a:t>) в Банке Испании. [ 59] Историк экономики Карлос </a:t>
            </a:r>
            <a:r>
              <a:rPr lang="ru-RU" sz="100" dirty="0" err="1"/>
              <a:t>Барсиела</a:t>
            </a:r>
            <a:r>
              <a:rPr lang="ru-RU" sz="100" dirty="0"/>
              <a:t>, подводя итоги лет автаркии Франко, подчеркнул, что «потребление населения, включая предметы первой необходимости, резко упало, а голод вызвал у миллионов испанцев» [ 60 ], и поэтому делает вывод, что «потребление населения, включая предметы первой необходимости, резко упало». эволюция испанской экономики в 1940-х годах была катастрофической ». [ 61 ]</a:t>
            </a:r>
          </a:p>
        </p:txBody>
      </p:sp>
      <p:cxnSp>
        <p:nvCxnSpPr>
          <p:cNvPr id="820" name="Соединительная линия уступом 819"/>
          <p:cNvCxnSpPr>
            <a:stCxn id="635" idx="2"/>
            <a:endCxn id="591" idx="0"/>
          </p:cNvCxnSpPr>
          <p:nvPr/>
        </p:nvCxnSpPr>
        <p:spPr>
          <a:xfrm rot="5400000">
            <a:off x="28799763" y="-4784675"/>
            <a:ext cx="90061" cy="15952513"/>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823" name="Соединительная линия уступом 822"/>
          <p:cNvCxnSpPr>
            <a:stCxn id="635" idx="2"/>
            <a:endCxn id="592" idx="0"/>
          </p:cNvCxnSpPr>
          <p:nvPr/>
        </p:nvCxnSpPr>
        <p:spPr>
          <a:xfrm rot="5400000">
            <a:off x="29358831" y="-4216611"/>
            <a:ext cx="99056" cy="14825381"/>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826" name="Соединительная линия уступом 825"/>
          <p:cNvCxnSpPr>
            <a:stCxn id="635" idx="2"/>
            <a:endCxn id="640" idx="0"/>
          </p:cNvCxnSpPr>
          <p:nvPr/>
        </p:nvCxnSpPr>
        <p:spPr>
          <a:xfrm rot="5400000">
            <a:off x="29921552" y="-3658708"/>
            <a:ext cx="94238" cy="13704757"/>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618" name="Прямоугольник 617"/>
          <p:cNvSpPr/>
          <p:nvPr/>
        </p:nvSpPr>
        <p:spPr>
          <a:xfrm>
            <a:off x="35239951" y="339437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Защита христианской цивилизации</a:t>
            </a:r>
            <a:endParaRPr lang="ru-RU" sz="700" dirty="0"/>
          </a:p>
        </p:txBody>
      </p:sp>
      <p:sp>
        <p:nvSpPr>
          <p:cNvPr id="627" name="Прямоугольник 626"/>
          <p:cNvSpPr/>
          <p:nvPr/>
        </p:nvSpPr>
        <p:spPr>
          <a:xfrm>
            <a:off x="36357884" y="338921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Введение военного положения</a:t>
            </a:r>
            <a:endParaRPr lang="ru-RU" sz="700" dirty="0"/>
          </a:p>
        </p:txBody>
      </p:sp>
      <p:sp>
        <p:nvSpPr>
          <p:cNvPr id="628" name="Прямоугольник 627"/>
          <p:cNvSpPr/>
          <p:nvPr/>
        </p:nvSpPr>
        <p:spPr>
          <a:xfrm>
            <a:off x="37475816" y="339437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Молодёжь </a:t>
            </a:r>
            <a:r>
              <a:rPr lang="ru-RU" sz="700" dirty="0"/>
              <a:t>народного </a:t>
            </a:r>
            <a:r>
              <a:rPr lang="ru-RU" sz="700" dirty="0" smtClean="0"/>
              <a:t>действия </a:t>
            </a:r>
            <a:r>
              <a:rPr lang="ru-RU" sz="200" dirty="0" smtClean="0"/>
              <a:t>(</a:t>
            </a:r>
            <a:r>
              <a:rPr lang="en-US" sz="200" dirty="0" smtClean="0"/>
              <a:t>José </a:t>
            </a:r>
            <a:r>
              <a:rPr lang="en-US" sz="200" dirty="0" err="1"/>
              <a:t>María</a:t>
            </a:r>
            <a:r>
              <a:rPr lang="en-US" sz="200" dirty="0"/>
              <a:t> Pérez de </a:t>
            </a:r>
            <a:r>
              <a:rPr lang="en-US" sz="200" dirty="0" err="1" smtClean="0"/>
              <a:t>Laborda</a:t>
            </a:r>
            <a:r>
              <a:rPr lang="ru-RU" sz="200" dirty="0" smtClean="0"/>
              <a:t>как советник) </a:t>
            </a:r>
            <a:r>
              <a:rPr lang="ru-RU" sz="200" dirty="0"/>
              <a:t>(были испанская молодежная организация с идеологией правого, первый из партии Народного действия (AP), а позднее, от Испанской конфедерации автономных прав (CEDA). [ 4 ] Его члены были широко известны как «Зеленые рубашки». [ 5 </a:t>
            </a:r>
            <a:r>
              <a:rPr lang="ru-RU" sz="200" dirty="0" smtClean="0"/>
              <a:t>],)</a:t>
            </a:r>
            <a:endParaRPr lang="ru-RU" sz="200" dirty="0"/>
          </a:p>
        </p:txBody>
      </p:sp>
      <p:sp>
        <p:nvSpPr>
          <p:cNvPr id="629" name="Прямоугольник 628"/>
          <p:cNvSpPr/>
          <p:nvPr/>
        </p:nvSpPr>
        <p:spPr>
          <a:xfrm>
            <a:off x="35239950" y="491236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a:t>
            </a:r>
            <a:r>
              <a:rPr lang="ru-RU" sz="700" dirty="0"/>
              <a:t>католические институты </a:t>
            </a:r>
            <a:r>
              <a:rPr lang="ru-RU" sz="100" dirty="0"/>
              <a:t>(Общим фактором этих партий был их особый интерес к клерикальным вопросам и их неприятие реформ, которые были предприняты в этих вопросах в первом законодательном органе Республики: </a:t>
            </a:r>
            <a:r>
              <a:rPr lang="ru-RU" sz="100" dirty="0" err="1"/>
              <a:t>секуляризм</a:t>
            </a:r>
            <a:r>
              <a:rPr lang="ru-RU" sz="100" dirty="0"/>
              <a:t> государства с разделением властей, церковью и государством, реформа учение, которое запрещало религиозные символы в школах и другие второстепенные вопросы духовного характера, но которые они считали особенно важными. Они были особенно чувствительны к общественным беспорядкам, закончившимся поджогом церквей и монастырей. CEDA удалось стать самой важной партией справа, достигнув почти 700 000 членов. Это проникновение в общество, превратившее его в массовую партию, было достигнуто с использованием в основном католических организаций.)</a:t>
            </a:r>
          </a:p>
        </p:txBody>
      </p:sp>
      <p:sp>
        <p:nvSpPr>
          <p:cNvPr id="632" name="Прямоугольник 631"/>
          <p:cNvSpPr/>
          <p:nvPr/>
        </p:nvSpPr>
        <p:spPr>
          <a:xfrm>
            <a:off x="33033954" y="719002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Обострение культа </a:t>
            </a:r>
            <a:r>
              <a:rPr lang="ru-RU" sz="700" dirty="0"/>
              <a:t>личности </a:t>
            </a:r>
            <a:r>
              <a:rPr lang="ru-RU" sz="100" dirty="0"/>
              <a:t>(В результате этого опыта CEDA приняло обострение культа личности лидера в своих кампаниях и предвыборных мероприятиях, воспроизводя изображение </a:t>
            </a:r>
            <a:r>
              <a:rPr lang="ru-RU" sz="100" dirty="0" err="1"/>
              <a:t>Хиль-Роблеса</a:t>
            </a:r>
            <a:r>
              <a:rPr lang="ru-RU" sz="100" dirty="0"/>
              <a:t> на больших плакатах, таких как тот, который был выставлен на площади </a:t>
            </a:r>
            <a:r>
              <a:rPr lang="ru-RU" sz="100" dirty="0" err="1"/>
              <a:t>Пуэрта</a:t>
            </a:r>
            <a:r>
              <a:rPr lang="ru-RU" sz="100" dirty="0"/>
              <a:t>-</a:t>
            </a:r>
            <a:r>
              <a:rPr lang="ru-RU" sz="100" dirty="0" err="1"/>
              <a:t>дель</a:t>
            </a:r>
            <a:r>
              <a:rPr lang="ru-RU" sz="100" dirty="0"/>
              <a:t>-Соль в Мадриде во время кампании 1936 года. , до этого никогда не видел в Испании</a:t>
            </a:r>
            <a:r>
              <a:rPr lang="ru-RU" sz="100" dirty="0" smtClean="0"/>
              <a:t>.)</a:t>
            </a:r>
            <a:endParaRPr lang="ru-RU" sz="100" dirty="0"/>
          </a:p>
        </p:txBody>
      </p:sp>
      <p:sp>
        <p:nvSpPr>
          <p:cNvPr id="633" name="Прямоугольник 632"/>
          <p:cNvSpPr/>
          <p:nvPr/>
        </p:nvSpPr>
        <p:spPr>
          <a:xfrm>
            <a:off x="35801875" y="411861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Объявить войну коммунизму</a:t>
            </a:r>
            <a:endParaRPr lang="ru-RU" sz="700" dirty="0"/>
          </a:p>
        </p:txBody>
      </p:sp>
      <p:sp>
        <p:nvSpPr>
          <p:cNvPr id="634" name="Прямоугольник 633"/>
          <p:cNvSpPr/>
          <p:nvPr/>
        </p:nvSpPr>
        <p:spPr>
          <a:xfrm>
            <a:off x="36922753" y="569425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Ограничение власти олигархии (наше)</a:t>
            </a:r>
            <a:endParaRPr lang="ru-RU" sz="700" dirty="0"/>
          </a:p>
        </p:txBody>
      </p:sp>
      <p:sp>
        <p:nvSpPr>
          <p:cNvPr id="637" name="Прямоугольник 636"/>
          <p:cNvSpPr/>
          <p:nvPr/>
        </p:nvSpPr>
        <p:spPr>
          <a:xfrm>
            <a:off x="38047932" y="410447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Подготовка к захватническим </a:t>
            </a:r>
            <a:r>
              <a:rPr lang="ru-RU" sz="700" dirty="0" smtClean="0"/>
              <a:t>войнам</a:t>
            </a:r>
            <a:endParaRPr lang="ru-RU" sz="700" dirty="0"/>
          </a:p>
        </p:txBody>
      </p:sp>
      <p:sp>
        <p:nvSpPr>
          <p:cNvPr id="638" name="Прямоугольник 637"/>
          <p:cNvSpPr/>
          <p:nvPr/>
        </p:nvSpPr>
        <p:spPr>
          <a:xfrm>
            <a:off x="34649362" y="569425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Расширить католическое учения в колониях</a:t>
            </a:r>
            <a:endParaRPr lang="ru-RU" sz="700" dirty="0"/>
          </a:p>
        </p:txBody>
      </p:sp>
      <p:sp>
        <p:nvSpPr>
          <p:cNvPr id="639" name="Прямоугольник 638"/>
          <p:cNvSpPr/>
          <p:nvPr/>
        </p:nvSpPr>
        <p:spPr>
          <a:xfrm>
            <a:off x="36358779" y="719002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Радикальная Республиканская партия </a:t>
            </a:r>
            <a:r>
              <a:rPr lang="ru-RU" sz="200" dirty="0" smtClean="0"/>
              <a:t>(не выучен фокус на гонение масонов, католические университеты не восстановлены) (Алехандро </a:t>
            </a:r>
            <a:r>
              <a:rPr lang="ru-RU" sz="200" dirty="0" err="1" smtClean="0"/>
              <a:t>Лерру</a:t>
            </a:r>
            <a:r>
              <a:rPr lang="ru-RU" sz="200" dirty="0"/>
              <a:t> который в юности называли «императором </a:t>
            </a:r>
            <a:r>
              <a:rPr lang="ru-RU" sz="200" dirty="0" err="1"/>
              <a:t>Паралело</a:t>
            </a:r>
            <a:r>
              <a:rPr lang="ru-RU" sz="200" dirty="0"/>
              <a:t>» (квартала борделей в Барселоне))</a:t>
            </a:r>
          </a:p>
        </p:txBody>
      </p:sp>
      <p:sp>
        <p:nvSpPr>
          <p:cNvPr id="645" name="Прямоугольник 644"/>
          <p:cNvSpPr/>
          <p:nvPr/>
        </p:nvSpPr>
        <p:spPr>
          <a:xfrm>
            <a:off x="36922753" y="411861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Объявить войну масонству</a:t>
            </a:r>
            <a:endParaRPr lang="ru-RU" sz="700" dirty="0"/>
          </a:p>
        </p:txBody>
      </p:sp>
      <p:sp>
        <p:nvSpPr>
          <p:cNvPr id="646" name="Прямоугольник 645"/>
          <p:cNvSpPr/>
          <p:nvPr/>
        </p:nvSpPr>
        <p:spPr>
          <a:xfrm>
            <a:off x="36357883" y="6423789"/>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Органическая демократия</a:t>
            </a:r>
            <a:endParaRPr lang="ru-RU" sz="700" dirty="0"/>
          </a:p>
        </p:txBody>
      </p:sp>
      <p:sp>
        <p:nvSpPr>
          <p:cNvPr id="647" name="Прямоугольник 646"/>
          <p:cNvSpPr/>
          <p:nvPr/>
        </p:nvSpPr>
        <p:spPr>
          <a:xfrm>
            <a:off x="37475816" y="4918884"/>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земли помещикам (наше)</a:t>
            </a:r>
            <a:endParaRPr lang="ru-RU" sz="700" dirty="0"/>
          </a:p>
        </p:txBody>
      </p:sp>
      <p:cxnSp>
        <p:nvCxnSpPr>
          <p:cNvPr id="659" name="Соединительная линия уступом 658"/>
          <p:cNvCxnSpPr>
            <a:stCxn id="635" idx="2"/>
            <a:endCxn id="618" idx="0"/>
          </p:cNvCxnSpPr>
          <p:nvPr/>
        </p:nvCxnSpPr>
        <p:spPr>
          <a:xfrm rot="5400000">
            <a:off x="36138172" y="2711494"/>
            <a:ext cx="247820" cy="111793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62" name="Соединительная линия уступом 661"/>
          <p:cNvCxnSpPr>
            <a:stCxn id="635" idx="2"/>
            <a:endCxn id="628" idx="0"/>
          </p:cNvCxnSpPr>
          <p:nvPr/>
        </p:nvCxnSpPr>
        <p:spPr>
          <a:xfrm rot="16200000" flipH="1">
            <a:off x="37256104" y="2711496"/>
            <a:ext cx="247820" cy="111793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65" name="Соединительная линия уступом 664"/>
          <p:cNvCxnSpPr>
            <a:stCxn id="627" idx="2"/>
            <a:endCxn id="633" idx="0"/>
          </p:cNvCxnSpPr>
          <p:nvPr/>
        </p:nvCxnSpPr>
        <p:spPr>
          <a:xfrm rot="5400000">
            <a:off x="36448347" y="3745910"/>
            <a:ext cx="189392" cy="55600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66" name="Соединительная линия уступом 665"/>
          <p:cNvCxnSpPr>
            <a:stCxn id="618" idx="2"/>
            <a:endCxn id="633" idx="0"/>
          </p:cNvCxnSpPr>
          <p:nvPr/>
        </p:nvCxnSpPr>
        <p:spPr>
          <a:xfrm rot="16200000" flipH="1">
            <a:off x="35891957" y="3745528"/>
            <a:ext cx="184239" cy="56192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67" name="Соединительная линия уступом 666"/>
          <p:cNvCxnSpPr>
            <a:stCxn id="628" idx="2"/>
            <a:endCxn id="645" idx="0"/>
          </p:cNvCxnSpPr>
          <p:nvPr/>
        </p:nvCxnSpPr>
        <p:spPr>
          <a:xfrm rot="5400000">
            <a:off x="37570329" y="3749959"/>
            <a:ext cx="184239" cy="55306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68" name="Соединительная линия уступом 667"/>
          <p:cNvCxnSpPr>
            <a:stCxn id="627" idx="2"/>
            <a:endCxn id="645" idx="0"/>
          </p:cNvCxnSpPr>
          <p:nvPr/>
        </p:nvCxnSpPr>
        <p:spPr>
          <a:xfrm rot="16200000" flipH="1">
            <a:off x="37008785" y="3741479"/>
            <a:ext cx="189392" cy="56486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69" name="Прямая со стрелкой 668"/>
          <p:cNvCxnSpPr>
            <a:stCxn id="708" idx="2"/>
            <a:endCxn id="646" idx="0"/>
          </p:cNvCxnSpPr>
          <p:nvPr/>
        </p:nvCxnSpPr>
        <p:spPr>
          <a:xfrm flipH="1">
            <a:off x="36821046" y="5458884"/>
            <a:ext cx="1177" cy="96490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71" name="Прямая со стрелкой 670"/>
          <p:cNvCxnSpPr>
            <a:stCxn id="635" idx="2"/>
            <a:endCxn id="627" idx="0"/>
          </p:cNvCxnSpPr>
          <p:nvPr/>
        </p:nvCxnSpPr>
        <p:spPr>
          <a:xfrm flipH="1">
            <a:off x="36821047" y="3146551"/>
            <a:ext cx="2" cy="24266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72" name="Прямая со стрелкой 671"/>
          <p:cNvCxnSpPr>
            <a:stCxn id="618" idx="2"/>
            <a:endCxn id="629" idx="0"/>
          </p:cNvCxnSpPr>
          <p:nvPr/>
        </p:nvCxnSpPr>
        <p:spPr>
          <a:xfrm flipH="1">
            <a:off x="35703113" y="3934371"/>
            <a:ext cx="1" cy="977989"/>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74" name="Прямая со стрелкой 673"/>
          <p:cNvCxnSpPr>
            <a:stCxn id="628" idx="2"/>
            <a:endCxn id="647" idx="0"/>
          </p:cNvCxnSpPr>
          <p:nvPr/>
        </p:nvCxnSpPr>
        <p:spPr>
          <a:xfrm>
            <a:off x="37938979" y="3934371"/>
            <a:ext cx="0" cy="98451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75" name="Прямая соединительная линия 674"/>
          <p:cNvCxnSpPr>
            <a:stCxn id="111" idx="3"/>
            <a:endCxn id="632" idx="1"/>
          </p:cNvCxnSpPr>
          <p:nvPr/>
        </p:nvCxnSpPr>
        <p:spPr>
          <a:xfrm flipV="1">
            <a:off x="29008909" y="7460026"/>
            <a:ext cx="4025045" cy="556"/>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77" name="Соединительная линия уступом 676"/>
          <p:cNvCxnSpPr>
            <a:stCxn id="111" idx="2"/>
            <a:endCxn id="105" idx="0"/>
          </p:cNvCxnSpPr>
          <p:nvPr/>
        </p:nvCxnSpPr>
        <p:spPr>
          <a:xfrm rot="5400000">
            <a:off x="26471457" y="5902494"/>
            <a:ext cx="246202" cy="3902378"/>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678" name="Прямоугольник 677"/>
          <p:cNvSpPr/>
          <p:nvPr/>
        </p:nvSpPr>
        <p:spPr>
          <a:xfrm>
            <a:off x="40243120" y="7195582"/>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Позиция </a:t>
            </a:r>
            <a:r>
              <a:rPr lang="ru-RU" sz="700" dirty="0" err="1" smtClean="0"/>
              <a:t>Мануэля</a:t>
            </a:r>
            <a:r>
              <a:rPr lang="ru-RU" sz="700" dirty="0" smtClean="0"/>
              <a:t> </a:t>
            </a:r>
            <a:r>
              <a:rPr lang="ru-RU" sz="700" dirty="0" err="1" smtClean="0"/>
              <a:t>Вернандеса</a:t>
            </a:r>
            <a:r>
              <a:rPr lang="ru-RU" sz="700" dirty="0" smtClean="0"/>
              <a:t> </a:t>
            </a:r>
            <a:r>
              <a:rPr lang="ru-RU" sz="500" dirty="0" smtClean="0"/>
              <a:t>(не выучен фокус на гонение коммунистов</a:t>
            </a:r>
            <a:r>
              <a:rPr lang="ru-RU" sz="700" dirty="0" smtClean="0"/>
              <a:t>)  </a:t>
            </a:r>
            <a:r>
              <a:rPr lang="ru-RU" sz="100" dirty="0"/>
              <a:t>(«Я не имею ничего против испанских епископов, кроме двух вещей: они не верят в Бога и не окончили среднюю школу</a:t>
            </a:r>
            <a:r>
              <a:rPr lang="ru-RU" sz="100" dirty="0" smtClean="0"/>
              <a:t>».)</a:t>
            </a:r>
            <a:endParaRPr lang="ru-RU" sz="100" dirty="0"/>
          </a:p>
        </p:txBody>
      </p:sp>
      <p:cxnSp>
        <p:nvCxnSpPr>
          <p:cNvPr id="680" name="Прямая соединительная линия 679"/>
          <p:cNvCxnSpPr>
            <a:stCxn id="632" idx="3"/>
            <a:endCxn id="639" idx="1"/>
          </p:cNvCxnSpPr>
          <p:nvPr/>
        </p:nvCxnSpPr>
        <p:spPr>
          <a:xfrm>
            <a:off x="33960279" y="7460026"/>
            <a:ext cx="23985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683" name="Прямоугольник 682"/>
          <p:cNvSpPr/>
          <p:nvPr/>
        </p:nvSpPr>
        <p:spPr>
          <a:xfrm>
            <a:off x="33033953" y="7969765"/>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Использовать средства нацистской пропаганды</a:t>
            </a:r>
            <a:endParaRPr lang="ru-RU" sz="700" dirty="0"/>
          </a:p>
        </p:txBody>
      </p:sp>
      <p:sp>
        <p:nvSpPr>
          <p:cNvPr id="684" name="Прямоугольник 683"/>
          <p:cNvSpPr/>
          <p:nvPr/>
        </p:nvSpPr>
        <p:spPr>
          <a:xfrm>
            <a:off x="33033953" y="875136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Присоединиться к Оси</a:t>
            </a:r>
            <a:endParaRPr lang="ru-RU" sz="700" dirty="0"/>
          </a:p>
        </p:txBody>
      </p:sp>
      <p:sp>
        <p:nvSpPr>
          <p:cNvPr id="687" name="Прямоугольник 686"/>
          <p:cNvSpPr/>
          <p:nvPr/>
        </p:nvSpPr>
        <p:spPr>
          <a:xfrm>
            <a:off x="35807269" y="569021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Социальное </a:t>
            </a:r>
            <a:r>
              <a:rPr lang="ru-RU" sz="700" dirty="0"/>
              <a:t>учение церкви </a:t>
            </a:r>
            <a:r>
              <a:rPr lang="ru-RU" sz="100" dirty="0"/>
              <a:t>(Он был вдохновлен социальным католицизмом Папы Льва XIII, и его программа была резюмирована в девизе: «Религия, Отечество, Семья, Порядок, Работа и Собственность» (исключая монархию, учитывая случайный характер форм правления для CEDA , что вызвало отъезд католиков-альфонсов во главе </a:t>
            </a:r>
            <a:r>
              <a:rPr lang="ru-RU" sz="100" dirty="0" err="1"/>
              <a:t>сАнтонио</a:t>
            </a:r>
            <a:r>
              <a:rPr lang="ru-RU" sz="100" dirty="0"/>
              <a:t> </a:t>
            </a:r>
            <a:r>
              <a:rPr lang="ru-RU" sz="100" dirty="0" err="1"/>
              <a:t>Goicoechea</a:t>
            </a:r>
            <a:r>
              <a:rPr lang="ru-RU" sz="100" dirty="0"/>
              <a:t> , который основал испанскую Реновация партию , которая искала союза с </a:t>
            </a:r>
            <a:r>
              <a:rPr lang="ru-RU" sz="100" dirty="0" err="1"/>
              <a:t>карлистов</a:t>
            </a:r>
            <a:r>
              <a:rPr lang="ru-RU" sz="100" dirty="0"/>
              <a:t> в традиционалистов Причастия ). Он выступал за корпоративную организацию общества, следуя энциклике Пия XI </a:t>
            </a:r>
            <a:r>
              <a:rPr lang="ru-RU" sz="100" dirty="0" err="1"/>
              <a:t>Квадрагезимо</a:t>
            </a:r>
            <a:r>
              <a:rPr lang="ru-RU" sz="100" dirty="0"/>
              <a:t> </a:t>
            </a:r>
            <a:r>
              <a:rPr lang="ru-RU" sz="100" dirty="0" err="1" smtClean="0"/>
              <a:t>Анно</a:t>
            </a:r>
            <a:r>
              <a:rPr lang="ru-RU" sz="100" dirty="0" smtClean="0"/>
              <a:t>)</a:t>
            </a:r>
            <a:endParaRPr lang="ru-RU" sz="100" dirty="0"/>
          </a:p>
        </p:txBody>
      </p:sp>
      <p:cxnSp>
        <p:nvCxnSpPr>
          <p:cNvPr id="691" name="Соединительная линия уступом 690"/>
          <p:cNvCxnSpPr>
            <a:stCxn id="629" idx="2"/>
            <a:endCxn id="638" idx="0"/>
          </p:cNvCxnSpPr>
          <p:nvPr/>
        </p:nvCxnSpPr>
        <p:spPr>
          <a:xfrm rot="5400000">
            <a:off x="35286874" y="5278011"/>
            <a:ext cx="241890" cy="59058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93" name="Соединительная линия уступом 692"/>
          <p:cNvCxnSpPr>
            <a:stCxn id="629" idx="2"/>
            <a:endCxn id="687" idx="0"/>
          </p:cNvCxnSpPr>
          <p:nvPr/>
        </p:nvCxnSpPr>
        <p:spPr>
          <a:xfrm rot="16200000" flipH="1">
            <a:off x="35867844" y="5287628"/>
            <a:ext cx="237857" cy="56731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97" name="Соединительная линия уступом 696"/>
          <p:cNvCxnSpPr>
            <a:stCxn id="646" idx="2"/>
            <a:endCxn id="111" idx="0"/>
          </p:cNvCxnSpPr>
          <p:nvPr/>
        </p:nvCxnSpPr>
        <p:spPr>
          <a:xfrm rot="5400000">
            <a:off x="32570001" y="2939536"/>
            <a:ext cx="226793" cy="827529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99" name="Соединительная линия уступом 698"/>
          <p:cNvCxnSpPr>
            <a:stCxn id="646" idx="2"/>
            <a:endCxn id="632" idx="0"/>
          </p:cNvCxnSpPr>
          <p:nvPr/>
        </p:nvCxnSpPr>
        <p:spPr>
          <a:xfrm rot="5400000">
            <a:off x="35045964" y="5414943"/>
            <a:ext cx="226237" cy="332392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02" name="Соединительная линия уступом 701"/>
          <p:cNvCxnSpPr>
            <a:stCxn id="646" idx="2"/>
            <a:endCxn id="678" idx="0"/>
          </p:cNvCxnSpPr>
          <p:nvPr/>
        </p:nvCxnSpPr>
        <p:spPr>
          <a:xfrm rot="16200000" flipH="1">
            <a:off x="38647768" y="5137066"/>
            <a:ext cx="231793" cy="388523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08" name="Прямоугольник 707"/>
          <p:cNvSpPr/>
          <p:nvPr/>
        </p:nvSpPr>
        <p:spPr>
          <a:xfrm>
            <a:off x="36359060" y="4918884"/>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Марш в Мадриде</a:t>
            </a:r>
            <a:endParaRPr lang="ru-RU" sz="700" dirty="0"/>
          </a:p>
        </p:txBody>
      </p:sp>
      <p:cxnSp>
        <p:nvCxnSpPr>
          <p:cNvPr id="711" name="Прямая со стрелкой 710"/>
          <p:cNvCxnSpPr>
            <a:stCxn id="627" idx="2"/>
            <a:endCxn id="708" idx="0"/>
          </p:cNvCxnSpPr>
          <p:nvPr/>
        </p:nvCxnSpPr>
        <p:spPr>
          <a:xfrm>
            <a:off x="36821047" y="3929218"/>
            <a:ext cx="1176" cy="98966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15" name="Прямая соединительная линия 714"/>
          <p:cNvCxnSpPr>
            <a:stCxn id="678" idx="1"/>
            <a:endCxn id="639" idx="3"/>
          </p:cNvCxnSpPr>
          <p:nvPr/>
        </p:nvCxnSpPr>
        <p:spPr>
          <a:xfrm flipH="1" flipV="1">
            <a:off x="37285104" y="7460026"/>
            <a:ext cx="2958016" cy="5556"/>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717" name="Прямоугольник 716"/>
          <p:cNvSpPr/>
          <p:nvPr/>
        </p:nvSpPr>
        <p:spPr>
          <a:xfrm>
            <a:off x="34649362" y="412432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Свернуть секуляризацию (наше)</a:t>
            </a:r>
            <a:endParaRPr lang="ru-RU" sz="700" dirty="0"/>
          </a:p>
        </p:txBody>
      </p:sp>
      <p:cxnSp>
        <p:nvCxnSpPr>
          <p:cNvPr id="718" name="Соединительная линия уступом 717"/>
          <p:cNvCxnSpPr>
            <a:stCxn id="618" idx="2"/>
            <a:endCxn id="717" idx="0"/>
          </p:cNvCxnSpPr>
          <p:nvPr/>
        </p:nvCxnSpPr>
        <p:spPr>
          <a:xfrm rot="5400000">
            <a:off x="35312842" y="3734055"/>
            <a:ext cx="189956" cy="59058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21" name="Соединительная линия уступом 720"/>
          <p:cNvCxnSpPr>
            <a:stCxn id="628" idx="2"/>
            <a:endCxn id="637" idx="0"/>
          </p:cNvCxnSpPr>
          <p:nvPr/>
        </p:nvCxnSpPr>
        <p:spPr>
          <a:xfrm rot="16200000" flipH="1">
            <a:off x="38139984" y="3733366"/>
            <a:ext cx="170107" cy="57211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23" name="Прямоугольник 722"/>
          <p:cNvSpPr/>
          <p:nvPr/>
        </p:nvSpPr>
        <p:spPr>
          <a:xfrm>
            <a:off x="38047931" y="569036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Введение прогрессивного налога (наше)</a:t>
            </a:r>
            <a:endParaRPr lang="ru-RU" sz="700" dirty="0"/>
          </a:p>
        </p:txBody>
      </p:sp>
      <p:cxnSp>
        <p:nvCxnSpPr>
          <p:cNvPr id="724" name="Соединительная линия уступом 723"/>
          <p:cNvCxnSpPr>
            <a:stCxn id="647" idx="2"/>
            <a:endCxn id="723" idx="0"/>
          </p:cNvCxnSpPr>
          <p:nvPr/>
        </p:nvCxnSpPr>
        <p:spPr>
          <a:xfrm rot="16200000" flipH="1">
            <a:off x="38109298" y="5288564"/>
            <a:ext cx="231477" cy="57211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27" name="Соединительная линия уступом 726"/>
          <p:cNvCxnSpPr>
            <a:stCxn id="647" idx="2"/>
            <a:endCxn id="634" idx="0"/>
          </p:cNvCxnSpPr>
          <p:nvPr/>
        </p:nvCxnSpPr>
        <p:spPr>
          <a:xfrm rot="5400000">
            <a:off x="37544765" y="5300036"/>
            <a:ext cx="235366" cy="55306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30" name="Прямоугольник 729"/>
          <p:cNvSpPr/>
          <p:nvPr/>
        </p:nvSpPr>
        <p:spPr>
          <a:xfrm>
            <a:off x="32004942" y="875136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Строительство авиазавода </a:t>
            </a:r>
            <a:r>
              <a:rPr lang="ru-RU" sz="700" dirty="0"/>
              <a:t>в </a:t>
            </a:r>
            <a:r>
              <a:rPr lang="ru-RU" sz="700" dirty="0" smtClean="0"/>
              <a:t>Гвадалахаре</a:t>
            </a:r>
            <a:endParaRPr lang="ru-RU" sz="200" dirty="0"/>
          </a:p>
        </p:txBody>
      </p:sp>
      <p:sp>
        <p:nvSpPr>
          <p:cNvPr id="731" name="Прямоугольник 730"/>
          <p:cNvSpPr/>
          <p:nvPr/>
        </p:nvSpPr>
        <p:spPr>
          <a:xfrm>
            <a:off x="30902207" y="875136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Расширение оружейного завода в Толедо</a:t>
            </a:r>
            <a:endParaRPr lang="ru-RU" sz="700" dirty="0"/>
          </a:p>
        </p:txBody>
      </p:sp>
      <p:sp>
        <p:nvSpPr>
          <p:cNvPr id="734" name="Прямоугольник 733"/>
          <p:cNvSpPr/>
          <p:nvPr/>
        </p:nvSpPr>
        <p:spPr>
          <a:xfrm>
            <a:off x="34145546" y="10254642"/>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Единая и справедливая Испанская Империя!</a:t>
            </a:r>
          </a:p>
        </p:txBody>
      </p:sp>
      <p:sp>
        <p:nvSpPr>
          <p:cNvPr id="738" name="Прямоугольник 737"/>
          <p:cNvSpPr/>
          <p:nvPr/>
        </p:nvSpPr>
        <p:spPr>
          <a:xfrm>
            <a:off x="31460156" y="7993712"/>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Оснащение современными касками </a:t>
            </a:r>
            <a:r>
              <a:rPr lang="ru-RU" sz="300" dirty="0" smtClean="0"/>
              <a:t>(</a:t>
            </a:r>
            <a:r>
              <a:rPr lang="ru-RU" sz="100" dirty="0"/>
              <a:t>За те скудные восемь месяцев, что длится его служение, он достигает минимального перевооружения, оснащая подразделения боевыми касками, планируя авиазавод в Гвадалахаре и укрепляя оружейный завод Толедо , включая 350 рабочих, которые будут производить 800 000 патронов в день</a:t>
            </a:r>
            <a:r>
              <a:rPr lang="ru-RU" sz="100" dirty="0" smtClean="0"/>
              <a:t>.)</a:t>
            </a:r>
            <a:endParaRPr lang="ru-RU" sz="100" dirty="0"/>
          </a:p>
        </p:txBody>
      </p:sp>
      <p:cxnSp>
        <p:nvCxnSpPr>
          <p:cNvPr id="740" name="Соединительная линия уступом 739"/>
          <p:cNvCxnSpPr>
            <a:stCxn id="632" idx="2"/>
            <a:endCxn id="738" idx="0"/>
          </p:cNvCxnSpPr>
          <p:nvPr/>
        </p:nvCxnSpPr>
        <p:spPr>
          <a:xfrm rot="5400000">
            <a:off x="32578375" y="7074970"/>
            <a:ext cx="263686" cy="157379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41" name="Соединительная линия уступом 740"/>
          <p:cNvCxnSpPr>
            <a:stCxn id="738" idx="2"/>
            <a:endCxn id="731" idx="0"/>
          </p:cNvCxnSpPr>
          <p:nvPr/>
        </p:nvCxnSpPr>
        <p:spPr>
          <a:xfrm rot="5400000">
            <a:off x="31535517" y="8363566"/>
            <a:ext cx="217656" cy="55794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46" name="Соединительная линия уступом 745"/>
          <p:cNvCxnSpPr>
            <a:stCxn id="738" idx="2"/>
            <a:endCxn id="730" idx="0"/>
          </p:cNvCxnSpPr>
          <p:nvPr/>
        </p:nvCxnSpPr>
        <p:spPr>
          <a:xfrm rot="16200000" flipH="1">
            <a:off x="32086884" y="8370147"/>
            <a:ext cx="217656" cy="54478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47" name="Прямая со стрелкой 746"/>
          <p:cNvCxnSpPr>
            <a:stCxn id="632" idx="2"/>
            <a:endCxn id="683" idx="0"/>
          </p:cNvCxnSpPr>
          <p:nvPr/>
        </p:nvCxnSpPr>
        <p:spPr>
          <a:xfrm flipH="1">
            <a:off x="33497116" y="7730026"/>
            <a:ext cx="1" cy="239739"/>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53" name="Прямая со стрелкой 752"/>
          <p:cNvCxnSpPr>
            <a:stCxn id="683" idx="2"/>
            <a:endCxn id="684" idx="0"/>
          </p:cNvCxnSpPr>
          <p:nvPr/>
        </p:nvCxnSpPr>
        <p:spPr>
          <a:xfrm>
            <a:off x="33497116" y="8509765"/>
            <a:ext cx="0" cy="241603"/>
          </a:xfrm>
          <a:prstGeom prst="straightConnector1">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756" name="Прямоугольник 755"/>
          <p:cNvSpPr/>
          <p:nvPr/>
        </p:nvSpPr>
        <p:spPr>
          <a:xfrm>
            <a:off x="34144017" y="875136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Собственный альянс</a:t>
            </a:r>
            <a:endParaRPr lang="ru-RU" sz="700" dirty="0"/>
          </a:p>
        </p:txBody>
      </p:sp>
      <p:cxnSp>
        <p:nvCxnSpPr>
          <p:cNvPr id="757" name="Соединительная линия уступом 756"/>
          <p:cNvCxnSpPr>
            <a:stCxn id="683" idx="2"/>
            <a:endCxn id="756" idx="0"/>
          </p:cNvCxnSpPr>
          <p:nvPr/>
        </p:nvCxnSpPr>
        <p:spPr>
          <a:xfrm rot="16200000" flipH="1">
            <a:off x="33931347" y="8075534"/>
            <a:ext cx="241603" cy="111006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760" name="Прямая соединительная линия 759"/>
          <p:cNvCxnSpPr>
            <a:stCxn id="684" idx="3"/>
            <a:endCxn id="756" idx="1"/>
          </p:cNvCxnSpPr>
          <p:nvPr/>
        </p:nvCxnSpPr>
        <p:spPr>
          <a:xfrm>
            <a:off x="33960278" y="9021368"/>
            <a:ext cx="183739"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763" name="Прямоугольник 762"/>
          <p:cNvSpPr/>
          <p:nvPr/>
        </p:nvSpPr>
        <p:spPr>
          <a:xfrm>
            <a:off x="39691353" y="8749834"/>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Аграрная реформа </a:t>
            </a:r>
            <a:r>
              <a:rPr lang="ru-RU" sz="100" dirty="0"/>
              <a:t>(Он ушел в отставку из-за предложения о законе об аграрной реформе, которое вызвало враждебность со стороны </a:t>
            </a:r>
            <a:r>
              <a:rPr lang="ru-RU" sz="100" dirty="0" err="1"/>
              <a:t>Bloque</a:t>
            </a:r>
            <a:r>
              <a:rPr lang="ru-RU" sz="100" dirty="0"/>
              <a:t> </a:t>
            </a:r>
            <a:r>
              <a:rPr lang="ru-RU" sz="100" dirty="0" err="1"/>
              <a:t>Nacional</a:t>
            </a:r>
            <a:r>
              <a:rPr lang="ru-RU" sz="100" dirty="0"/>
              <a:t> </a:t>
            </a:r>
            <a:r>
              <a:rPr lang="ru-RU" sz="100" dirty="0" err="1"/>
              <a:t>de</a:t>
            </a:r>
            <a:r>
              <a:rPr lang="ru-RU" sz="100" dirty="0"/>
              <a:t> </a:t>
            </a:r>
            <a:r>
              <a:rPr lang="ru-RU" sz="100" dirty="0" err="1"/>
              <a:t>Calvo</a:t>
            </a:r>
            <a:r>
              <a:rPr lang="ru-RU" sz="100" dirty="0"/>
              <a:t> </a:t>
            </a:r>
            <a:r>
              <a:rPr lang="ru-RU" sz="100" dirty="0" err="1"/>
              <a:t>Sotelo</a:t>
            </a:r>
            <a:r>
              <a:rPr lang="ru-RU" sz="100" dirty="0"/>
              <a:t>., поскольку экономические интересы избирателей Блока противоречили социальной доктрине Церкви, которую министр выдвинул для оправдания своей реформистской задачи. Прибыл депутат-монархист, чтобы воскликнуть: «Если ваша светлость намеревается захватить наши земли, опираясь на энциклики, мы станем раскольниками» [ 6 ] [ 7 ], хотя, по мнению историка Виктора </a:t>
            </a:r>
            <a:r>
              <a:rPr lang="ru-RU" sz="100" dirty="0" err="1"/>
              <a:t>Мануэля</a:t>
            </a:r>
            <a:r>
              <a:rPr lang="ru-RU" sz="100" dirty="0"/>
              <a:t> </a:t>
            </a:r>
            <a:r>
              <a:rPr lang="ru-RU" sz="100" dirty="0" err="1"/>
              <a:t>Арбелоа</a:t>
            </a:r>
            <a:r>
              <a:rPr lang="ru-RU" sz="100" dirty="0"/>
              <a:t>, к тому времени только одна утка будет распространяться</a:t>
            </a:r>
            <a:r>
              <a:rPr lang="ru-RU" sz="100" dirty="0" smtClean="0"/>
              <a:t>.)</a:t>
            </a:r>
            <a:endParaRPr lang="ru-RU" sz="100" dirty="0"/>
          </a:p>
        </p:txBody>
      </p:sp>
      <p:cxnSp>
        <p:nvCxnSpPr>
          <p:cNvPr id="769" name="Прямая со стрелкой 768"/>
          <p:cNvCxnSpPr>
            <a:stCxn id="646" idx="2"/>
            <a:endCxn id="639" idx="0"/>
          </p:cNvCxnSpPr>
          <p:nvPr/>
        </p:nvCxnSpPr>
        <p:spPr>
          <a:xfrm>
            <a:off x="36821046" y="6963789"/>
            <a:ext cx="896" cy="22623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70" name="Соединительная линия уступом 769"/>
          <p:cNvCxnSpPr>
            <a:stCxn id="772" idx="2"/>
            <a:endCxn id="773" idx="0"/>
          </p:cNvCxnSpPr>
          <p:nvPr/>
        </p:nvCxnSpPr>
        <p:spPr>
          <a:xfrm rot="16200000" flipH="1">
            <a:off x="40877544" y="8355941"/>
            <a:ext cx="223524" cy="56369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72" name="Прямоугольник 771"/>
          <p:cNvSpPr/>
          <p:nvPr/>
        </p:nvSpPr>
        <p:spPr>
          <a:xfrm>
            <a:off x="40244297" y="7986026"/>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Создание Христианско-демократической партии</a:t>
            </a:r>
            <a:endParaRPr lang="ru-RU" sz="700" dirty="0"/>
          </a:p>
        </p:txBody>
      </p:sp>
      <p:sp>
        <p:nvSpPr>
          <p:cNvPr id="773" name="Прямоугольник 772"/>
          <p:cNvSpPr/>
          <p:nvPr/>
        </p:nvSpPr>
        <p:spPr>
          <a:xfrm>
            <a:off x="40807990" y="8749550"/>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Союз демократических сил </a:t>
            </a:r>
            <a:r>
              <a:rPr lang="ru-RU" sz="200" dirty="0"/>
              <a:t>(они продвигали и подписывали пакт «Союз демократических сил» и вместе с другими оппозиционными силами продвигали так называемый «Союз демократических сил</a:t>
            </a:r>
            <a:r>
              <a:rPr lang="ru-RU" sz="200" dirty="0" smtClean="0"/>
              <a:t>»)</a:t>
            </a:r>
            <a:endParaRPr lang="ru-RU" sz="200" dirty="0"/>
          </a:p>
        </p:txBody>
      </p:sp>
      <p:cxnSp>
        <p:nvCxnSpPr>
          <p:cNvPr id="775" name="Соединительная линия уступом 774"/>
          <p:cNvCxnSpPr>
            <a:stCxn id="772" idx="2"/>
            <a:endCxn id="763" idx="0"/>
          </p:cNvCxnSpPr>
          <p:nvPr/>
        </p:nvCxnSpPr>
        <p:spPr>
          <a:xfrm rot="5400000">
            <a:off x="40319084" y="8361458"/>
            <a:ext cx="223808" cy="55294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83" name="Прямая со стрелкой 782"/>
          <p:cNvCxnSpPr>
            <a:stCxn id="678" idx="2"/>
            <a:endCxn id="772" idx="0"/>
          </p:cNvCxnSpPr>
          <p:nvPr/>
        </p:nvCxnSpPr>
        <p:spPr>
          <a:xfrm>
            <a:off x="40706283" y="7735582"/>
            <a:ext cx="1177" cy="25044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86" name="Прямоугольник 785"/>
          <p:cNvSpPr/>
          <p:nvPr/>
        </p:nvSpPr>
        <p:spPr>
          <a:xfrm>
            <a:off x="41931522" y="8749550"/>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Вступить в союзники</a:t>
            </a:r>
            <a:endParaRPr lang="ru-RU" sz="700" dirty="0"/>
          </a:p>
        </p:txBody>
      </p:sp>
      <p:cxnSp>
        <p:nvCxnSpPr>
          <p:cNvPr id="788" name="Соединительная линия уступом 787"/>
          <p:cNvCxnSpPr>
            <a:stCxn id="772" idx="2"/>
            <a:endCxn id="786" idx="0"/>
          </p:cNvCxnSpPr>
          <p:nvPr/>
        </p:nvCxnSpPr>
        <p:spPr>
          <a:xfrm rot="16200000" flipH="1">
            <a:off x="41439310" y="7794175"/>
            <a:ext cx="223524" cy="168722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92" name="Прямая соединительная линия 791"/>
          <p:cNvCxnSpPr>
            <a:stCxn id="773" idx="3"/>
            <a:endCxn id="786" idx="1"/>
          </p:cNvCxnSpPr>
          <p:nvPr/>
        </p:nvCxnSpPr>
        <p:spPr>
          <a:xfrm>
            <a:off x="41734315" y="9019550"/>
            <a:ext cx="197207"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794" name="Прямоугольник 793"/>
          <p:cNvSpPr/>
          <p:nvPr/>
        </p:nvSpPr>
        <p:spPr>
          <a:xfrm>
            <a:off x="39120554" y="10260198"/>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Восстановление из кризиса (наше?)</a:t>
            </a:r>
            <a:endParaRPr lang="ru-RU" sz="700" dirty="0"/>
          </a:p>
        </p:txBody>
      </p:sp>
      <p:cxnSp>
        <p:nvCxnSpPr>
          <p:cNvPr id="795" name="Прямая со стрелкой 794"/>
          <p:cNvCxnSpPr>
            <a:stCxn id="763" idx="2"/>
            <a:endCxn id="895" idx="0"/>
          </p:cNvCxnSpPr>
          <p:nvPr/>
        </p:nvCxnSpPr>
        <p:spPr>
          <a:xfrm>
            <a:off x="40154516" y="9289834"/>
            <a:ext cx="4702" cy="20191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00" name="Прямоугольник 799"/>
          <p:cNvSpPr/>
          <p:nvPr/>
        </p:nvSpPr>
        <p:spPr>
          <a:xfrm>
            <a:off x="38537325" y="11058853"/>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Порты Барселоны (наше)</a:t>
            </a:r>
            <a:endParaRPr lang="ru-RU" sz="700" dirty="0"/>
          </a:p>
        </p:txBody>
      </p:sp>
      <p:sp>
        <p:nvSpPr>
          <p:cNvPr id="801" name="Прямоугольник 800"/>
          <p:cNvSpPr/>
          <p:nvPr/>
        </p:nvSpPr>
        <p:spPr>
          <a:xfrm>
            <a:off x="39689232" y="11058875"/>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Строительство новых железных дорог (наше)</a:t>
            </a:r>
            <a:endParaRPr lang="ru-RU" sz="700" dirty="0"/>
          </a:p>
        </p:txBody>
      </p:sp>
      <p:sp>
        <p:nvSpPr>
          <p:cNvPr id="803" name="Прямоугольник 802"/>
          <p:cNvSpPr/>
          <p:nvPr/>
        </p:nvSpPr>
        <p:spPr>
          <a:xfrm>
            <a:off x="36358778" y="796976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Усмирить каталонский национализм</a:t>
            </a:r>
            <a:endParaRPr lang="ru-RU" sz="700" dirty="0"/>
          </a:p>
        </p:txBody>
      </p:sp>
      <p:sp>
        <p:nvSpPr>
          <p:cNvPr id="804" name="Прямоугольник 803"/>
          <p:cNvSpPr/>
          <p:nvPr/>
        </p:nvSpPr>
        <p:spPr>
          <a:xfrm>
            <a:off x="37435816" y="796382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800" dirty="0"/>
              <a:t>Межклассовое объединение </a:t>
            </a:r>
            <a:r>
              <a:rPr lang="ru-RU" sz="300" dirty="0"/>
              <a:t>(С этого момента </a:t>
            </a:r>
            <a:r>
              <a:rPr lang="ru-RU" sz="300" dirty="0" err="1"/>
              <a:t>Лерру</a:t>
            </a:r>
            <a:r>
              <a:rPr lang="ru-RU" sz="300" dirty="0"/>
              <a:t> сосредоточит свои усилия на превращении Радикальной республиканской партии в политическое образование межклассового характера, объединяющее различные слои населения. [ 19 ] Постепенно он отказался от своей демагогии и обратился к среднему классу</a:t>
            </a:r>
            <a:r>
              <a:rPr lang="ru-RU" sz="300" dirty="0" smtClean="0"/>
              <a:t>.)</a:t>
            </a:r>
            <a:endParaRPr lang="ru-RU" sz="300" dirty="0"/>
          </a:p>
        </p:txBody>
      </p:sp>
      <p:sp>
        <p:nvSpPr>
          <p:cNvPr id="805" name="Прямоугольник 804"/>
          <p:cNvSpPr/>
          <p:nvPr/>
        </p:nvSpPr>
        <p:spPr>
          <a:xfrm>
            <a:off x="37438951" y="873869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Поддержать дискурс рабочих</a:t>
            </a:r>
          </a:p>
        </p:txBody>
      </p:sp>
      <p:sp>
        <p:nvSpPr>
          <p:cNvPr id="806" name="Прямоугольник 805"/>
          <p:cNvSpPr/>
          <p:nvPr/>
        </p:nvSpPr>
        <p:spPr>
          <a:xfrm>
            <a:off x="38555587" y="875136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Восстановить </a:t>
            </a:r>
            <a:r>
              <a:rPr lang="ru-RU" sz="700" dirty="0"/>
              <a:t>религиозные ордена </a:t>
            </a:r>
            <a:r>
              <a:rPr lang="ru-RU" sz="200" dirty="0"/>
              <a:t>(что религиозные ордена были распущены (они должны были быть подчинены к особому закону, потому что они являются «очень особыми ассоциациями», а также католической церковью в целом и некоторыми орденами, особенно иезуитами., им следует запретить обучение, поскольку это представляет собой «социальную опасность, опасность для испанской молодежи, которую в первую очередь должна защищать Республика»)</a:t>
            </a:r>
          </a:p>
        </p:txBody>
      </p:sp>
      <p:sp>
        <p:nvSpPr>
          <p:cNvPr id="809" name="Прямоугольник 808"/>
          <p:cNvSpPr/>
          <p:nvPr/>
        </p:nvSpPr>
        <p:spPr>
          <a:xfrm>
            <a:off x="35268092" y="796979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Разрешить азартные игры </a:t>
            </a:r>
            <a:r>
              <a:rPr lang="ru-RU" sz="100" dirty="0" smtClean="0"/>
              <a:t>(строительство казино на </a:t>
            </a:r>
            <a:r>
              <a:rPr lang="ru-RU" sz="100" dirty="0" err="1" smtClean="0"/>
              <a:t>Болеарских</a:t>
            </a:r>
            <a:r>
              <a:rPr lang="ru-RU" sz="100" dirty="0" smtClean="0"/>
              <a:t> островах</a:t>
            </a:r>
            <a:r>
              <a:rPr lang="ru-RU" sz="100" dirty="0"/>
              <a:t>) (</a:t>
            </a:r>
            <a:r>
              <a:rPr lang="ru-RU" sz="100" dirty="0" err="1"/>
              <a:t>ыяснилось</a:t>
            </a:r>
            <a:r>
              <a:rPr lang="ru-RU" sz="100" dirty="0"/>
              <a:t>, что власти разрешили троим голландским предпринимателям Штраусу, </a:t>
            </a:r>
            <a:r>
              <a:rPr lang="ru-RU" sz="100" dirty="0" err="1"/>
              <a:t>Перелю</a:t>
            </a:r>
            <a:r>
              <a:rPr lang="ru-RU" sz="100" dirty="0"/>
              <a:t> и </a:t>
            </a:r>
            <a:r>
              <a:rPr lang="ru-RU" sz="100" dirty="0" err="1"/>
              <a:t>Лованну</a:t>
            </a:r>
            <a:r>
              <a:rPr lang="ru-RU" sz="100" dirty="0"/>
              <a:t> (по первым буквам их фамилий, </a:t>
            </a:r>
            <a:r>
              <a:rPr lang="ru-RU" sz="100" dirty="0" err="1"/>
              <a:t>Strauss</a:t>
            </a:r>
            <a:r>
              <a:rPr lang="ru-RU" sz="100" dirty="0"/>
              <a:t>, </a:t>
            </a:r>
            <a:r>
              <a:rPr lang="ru-RU" sz="100" dirty="0" err="1"/>
              <a:t>Perel</a:t>
            </a:r>
            <a:r>
              <a:rPr lang="ru-RU" sz="100" dirty="0"/>
              <a:t> и </a:t>
            </a:r>
            <a:r>
              <a:rPr lang="ru-RU" sz="100" dirty="0" err="1"/>
              <a:t>Lowann</a:t>
            </a:r>
            <a:r>
              <a:rPr lang="ru-RU" sz="100" dirty="0"/>
              <a:t> история и получила второе название — «Скандал </a:t>
            </a:r>
            <a:r>
              <a:rPr lang="ru-RU" sz="100" dirty="0" err="1"/>
              <a:t>Straperlo</a:t>
            </a:r>
            <a:r>
              <a:rPr lang="ru-RU" sz="100" dirty="0"/>
              <a:t>»[12]) открыть казино с рулеткой, несмотря на то что действующие в Испании законы запрещали азартные игры в рулетку. Согласно признаниям Штрауса, в обмен на разрешение он и его деловые партнёры обязались передавать 25 % от прибыли лично Алехандро </a:t>
            </a:r>
            <a:r>
              <a:rPr lang="ru-RU" sz="100" dirty="0" err="1"/>
              <a:t>Леррусу</a:t>
            </a:r>
            <a:r>
              <a:rPr lang="ru-RU" sz="100" dirty="0"/>
              <a:t>, 10 % его </a:t>
            </a:r>
            <a:r>
              <a:rPr lang="ru-RU" sz="100" dirty="0" err="1"/>
              <a:t>однопартийцу</a:t>
            </a:r>
            <a:r>
              <a:rPr lang="ru-RU" sz="100" dirty="0"/>
              <a:t>, алькальду Барселоны </a:t>
            </a:r>
            <a:r>
              <a:rPr lang="ru-RU" sz="100" dirty="0" err="1"/>
              <a:t>Жоану</a:t>
            </a:r>
            <a:r>
              <a:rPr lang="ru-RU" sz="100" dirty="0"/>
              <a:t> </a:t>
            </a:r>
            <a:r>
              <a:rPr lang="ru-RU" sz="100" dirty="0" err="1"/>
              <a:t>Пичу</a:t>
            </a:r>
            <a:r>
              <a:rPr lang="ru-RU" sz="100" dirty="0"/>
              <a:t> и </a:t>
            </a:r>
            <a:r>
              <a:rPr lang="ru-RU" sz="100" dirty="0" err="1"/>
              <a:t>Пону</a:t>
            </a:r>
            <a:r>
              <a:rPr lang="ru-RU" sz="100" dirty="0"/>
              <a:t>, и по 5 % </a:t>
            </a:r>
            <a:r>
              <a:rPr lang="ru-RU" sz="100" dirty="0" err="1"/>
              <a:t>Аурелио</a:t>
            </a:r>
            <a:r>
              <a:rPr lang="ru-RU" sz="100" dirty="0"/>
              <a:t> </a:t>
            </a:r>
            <a:r>
              <a:rPr lang="ru-RU" sz="100" dirty="0" err="1"/>
              <a:t>Леррусу</a:t>
            </a:r>
            <a:r>
              <a:rPr lang="ru-RU" sz="100" dirty="0"/>
              <a:t> (племянник Алехандро </a:t>
            </a:r>
            <a:r>
              <a:rPr lang="ru-RU" sz="100" dirty="0" err="1"/>
              <a:t>Лерусса</a:t>
            </a:r>
            <a:r>
              <a:rPr lang="ru-RU" sz="100" dirty="0"/>
              <a:t>), Мигелю Галанте и журналисту Сантьяго </a:t>
            </a:r>
            <a:r>
              <a:rPr lang="ru-RU" sz="100" dirty="0" err="1"/>
              <a:t>Винарделю</a:t>
            </a:r>
            <a:r>
              <a:rPr lang="ru-RU" sz="100" dirty="0"/>
              <a:t>.)</a:t>
            </a:r>
          </a:p>
        </p:txBody>
      </p:sp>
      <p:cxnSp>
        <p:nvCxnSpPr>
          <p:cNvPr id="811" name="Соединительная линия уступом 810"/>
          <p:cNvCxnSpPr>
            <a:stCxn id="794" idx="2"/>
            <a:endCxn id="801" idx="0"/>
          </p:cNvCxnSpPr>
          <p:nvPr/>
        </p:nvCxnSpPr>
        <p:spPr>
          <a:xfrm rot="16200000" flipH="1">
            <a:off x="39738718" y="10645197"/>
            <a:ext cx="258677" cy="56867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12" name="Соединительная линия уступом 811"/>
          <p:cNvCxnSpPr>
            <a:stCxn id="794" idx="2"/>
            <a:endCxn id="800" idx="0"/>
          </p:cNvCxnSpPr>
          <p:nvPr/>
        </p:nvCxnSpPr>
        <p:spPr>
          <a:xfrm rot="5400000">
            <a:off x="39162776" y="10637911"/>
            <a:ext cx="258655" cy="58322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16" name="Прямоугольник 815"/>
          <p:cNvSpPr/>
          <p:nvPr/>
        </p:nvSpPr>
        <p:spPr>
          <a:xfrm>
            <a:off x="39120555" y="7973760"/>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Расширение реформаторского </a:t>
            </a:r>
            <a:r>
              <a:rPr lang="ru-RU" sz="700" dirty="0"/>
              <a:t>законодательства </a:t>
            </a:r>
            <a:r>
              <a:rPr lang="ru-RU" sz="100" dirty="0"/>
              <a:t>(либеральный </a:t>
            </a:r>
            <a:r>
              <a:rPr lang="ru-RU" sz="100" dirty="0" err="1"/>
              <a:t>седист</a:t>
            </a:r>
            <a:r>
              <a:rPr lang="ru-RU" sz="100" dirty="0"/>
              <a:t> </a:t>
            </a:r>
            <a:r>
              <a:rPr lang="ru-RU" sz="100" dirty="0" err="1"/>
              <a:t>Мануэль</a:t>
            </a:r>
            <a:r>
              <a:rPr lang="ru-RU" sz="100" dirty="0"/>
              <a:t> Хименес </a:t>
            </a:r>
            <a:r>
              <a:rPr lang="ru-RU" sz="100" dirty="0" err="1"/>
              <a:t>Фернандес</a:t>
            </a:r>
            <a:r>
              <a:rPr lang="ru-RU" sz="100" dirty="0"/>
              <a:t> , защищавший социал-католицизм, занял министерство сельского хозяйства, от которого (хотя он временно приостановил экспроприацию, установленную Законом об аграрной реформе 1932 года ) он расширил реформаторское законодательство. с Законом </a:t>
            </a:r>
            <a:r>
              <a:rPr lang="ru-RU" sz="100" dirty="0" err="1"/>
              <a:t>Юнтерос</a:t>
            </a:r>
            <a:r>
              <a:rPr lang="ru-RU" sz="100" dirty="0"/>
              <a:t> от 21 декабря 1934 года, который продлил захват земли крестьянами Эстремадуры, таким образом, вступив в силу, хотя бы частично)</a:t>
            </a:r>
          </a:p>
        </p:txBody>
      </p:sp>
      <p:cxnSp>
        <p:nvCxnSpPr>
          <p:cNvPr id="817" name="Соединительная линия уступом 816"/>
          <p:cNvCxnSpPr>
            <a:stCxn id="678" idx="2"/>
            <a:endCxn id="816" idx="0"/>
          </p:cNvCxnSpPr>
          <p:nvPr/>
        </p:nvCxnSpPr>
        <p:spPr>
          <a:xfrm rot="5400000">
            <a:off x="40025912" y="7293389"/>
            <a:ext cx="238178" cy="112256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21" name="Соединительная линия уступом 820"/>
          <p:cNvCxnSpPr>
            <a:stCxn id="816" idx="2"/>
            <a:endCxn id="763" idx="0"/>
          </p:cNvCxnSpPr>
          <p:nvPr/>
        </p:nvCxnSpPr>
        <p:spPr>
          <a:xfrm rot="16200000" flipH="1">
            <a:off x="39751080" y="8346398"/>
            <a:ext cx="236074" cy="57079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25" name="Прямоугольник 824"/>
          <p:cNvSpPr/>
          <p:nvPr/>
        </p:nvSpPr>
        <p:spPr>
          <a:xfrm>
            <a:off x="40238175" y="10258198"/>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Закон об </a:t>
            </a:r>
            <a:r>
              <a:rPr lang="ru-RU" sz="700" dirty="0"/>
              <a:t>аренде </a:t>
            </a:r>
            <a:r>
              <a:rPr lang="ru-RU" sz="200" dirty="0"/>
              <a:t>(Хименес </a:t>
            </a:r>
            <a:r>
              <a:rPr lang="ru-RU" sz="200" dirty="0" err="1"/>
              <a:t>Фернандес</a:t>
            </a:r>
            <a:r>
              <a:rPr lang="ru-RU" sz="200" dirty="0"/>
              <a:t> продвигал еще более амбициозный проект - Закон об аренде в деревенском стиле, который стремился защитить права поселенцев, гарантируя им покупку земли в течение двенадцати лет эксплуатации по разумной цене. Но суды, утвердив закон 15 марта 1935 г., лишили его того социального содержания, которое он имел, установив полную свободу заключения договоров аренды, отменив предыдущее законодательство о субаренде, коллективной аренде, выселении и пересмотре арендной платы</a:t>
            </a:r>
            <a:r>
              <a:rPr lang="ru-RU" sz="200" dirty="0" smtClean="0"/>
              <a:t>.)</a:t>
            </a:r>
            <a:endParaRPr lang="ru-RU" sz="200" dirty="0"/>
          </a:p>
        </p:txBody>
      </p:sp>
      <p:sp>
        <p:nvSpPr>
          <p:cNvPr id="851" name="Прямоугольник 850"/>
          <p:cNvSpPr/>
          <p:nvPr/>
        </p:nvSpPr>
        <p:spPr>
          <a:xfrm>
            <a:off x="36361082" y="8751447"/>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«Молодые варвары» </a:t>
            </a:r>
            <a:r>
              <a:rPr lang="ru-RU" sz="300" dirty="0"/>
              <a:t>(Так, в 1909 году группа сторонников Радикальной республиканской партии, так называемые «молодые варвары» (исп. </a:t>
            </a:r>
            <a:r>
              <a:rPr lang="ru-RU" sz="300" dirty="0" err="1"/>
              <a:t>jóvenes</a:t>
            </a:r>
            <a:r>
              <a:rPr lang="ru-RU" sz="300" dirty="0"/>
              <a:t> </a:t>
            </a:r>
            <a:r>
              <a:rPr lang="ru-RU" sz="300" dirty="0" err="1"/>
              <a:t>bárbaros</a:t>
            </a:r>
            <a:r>
              <a:rPr lang="ru-RU" sz="300" dirty="0" smtClean="0"/>
              <a:t>))</a:t>
            </a:r>
            <a:endParaRPr lang="ru-RU" sz="300" dirty="0"/>
          </a:p>
        </p:txBody>
      </p:sp>
      <p:cxnSp>
        <p:nvCxnSpPr>
          <p:cNvPr id="853" name="Соединительная линия уступом 852"/>
          <p:cNvCxnSpPr>
            <a:stCxn id="639" idx="2"/>
            <a:endCxn id="804" idx="0"/>
          </p:cNvCxnSpPr>
          <p:nvPr/>
        </p:nvCxnSpPr>
        <p:spPr>
          <a:xfrm rot="16200000" flipH="1">
            <a:off x="37243559" y="7308408"/>
            <a:ext cx="233803" cy="107703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56" name="Соединительная линия уступом 855"/>
          <p:cNvCxnSpPr>
            <a:stCxn id="639" idx="2"/>
            <a:endCxn id="809" idx="0"/>
          </p:cNvCxnSpPr>
          <p:nvPr/>
        </p:nvCxnSpPr>
        <p:spPr>
          <a:xfrm rot="5400000">
            <a:off x="36156713" y="7304569"/>
            <a:ext cx="239772" cy="109068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59" name="Прямая со стрелкой 858"/>
          <p:cNvCxnSpPr>
            <a:stCxn id="639" idx="2"/>
            <a:endCxn id="803" idx="0"/>
          </p:cNvCxnSpPr>
          <p:nvPr/>
        </p:nvCxnSpPr>
        <p:spPr>
          <a:xfrm flipH="1">
            <a:off x="36821941" y="7730026"/>
            <a:ext cx="1" cy="23973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62" name="Прямая со стрелкой 861"/>
          <p:cNvCxnSpPr>
            <a:stCxn id="803" idx="2"/>
            <a:endCxn id="851" idx="0"/>
          </p:cNvCxnSpPr>
          <p:nvPr/>
        </p:nvCxnSpPr>
        <p:spPr>
          <a:xfrm>
            <a:off x="36821941" y="8509764"/>
            <a:ext cx="2304" cy="24168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65" name="Соединительная линия уступом 864"/>
          <p:cNvCxnSpPr>
            <a:stCxn id="803" idx="2"/>
            <a:endCxn id="756" idx="0"/>
          </p:cNvCxnSpPr>
          <p:nvPr/>
        </p:nvCxnSpPr>
        <p:spPr>
          <a:xfrm rot="5400000">
            <a:off x="35593759" y="7523186"/>
            <a:ext cx="241604" cy="2214761"/>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868" name="Прямоугольник 867"/>
          <p:cNvSpPr/>
          <p:nvPr/>
        </p:nvSpPr>
        <p:spPr>
          <a:xfrm>
            <a:off x="35279794" y="8753261"/>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Присоединиться к Римскому Пакту</a:t>
            </a:r>
            <a:endParaRPr lang="ru-RU" sz="700" dirty="0"/>
          </a:p>
        </p:txBody>
      </p:sp>
      <p:cxnSp>
        <p:nvCxnSpPr>
          <p:cNvPr id="869" name="Прямая соединительная линия 868"/>
          <p:cNvCxnSpPr>
            <a:stCxn id="756" idx="3"/>
            <a:endCxn id="868" idx="1"/>
          </p:cNvCxnSpPr>
          <p:nvPr/>
        </p:nvCxnSpPr>
        <p:spPr>
          <a:xfrm>
            <a:off x="35070342" y="9021368"/>
            <a:ext cx="209452" cy="1893"/>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72" name="Соединительная линия уступом 871"/>
          <p:cNvCxnSpPr>
            <a:stCxn id="803" idx="2"/>
            <a:endCxn id="684" idx="0"/>
          </p:cNvCxnSpPr>
          <p:nvPr/>
        </p:nvCxnSpPr>
        <p:spPr>
          <a:xfrm rot="5400000">
            <a:off x="35038727" y="6968154"/>
            <a:ext cx="241604" cy="332482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875" name="Соединительная линия уступом 874"/>
          <p:cNvCxnSpPr>
            <a:stCxn id="803" idx="2"/>
            <a:endCxn id="868" idx="0"/>
          </p:cNvCxnSpPr>
          <p:nvPr/>
        </p:nvCxnSpPr>
        <p:spPr>
          <a:xfrm rot="5400000">
            <a:off x="36160701" y="8092020"/>
            <a:ext cx="243497" cy="107898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878" name="Соединительная линия уступом 877"/>
          <p:cNvCxnSpPr>
            <a:stCxn id="683" idx="2"/>
            <a:endCxn id="868" idx="0"/>
          </p:cNvCxnSpPr>
          <p:nvPr/>
        </p:nvCxnSpPr>
        <p:spPr>
          <a:xfrm rot="16200000" flipH="1">
            <a:off x="34498288" y="7508592"/>
            <a:ext cx="243496" cy="2245841"/>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881" name="Прямая со стрелкой 880"/>
          <p:cNvCxnSpPr>
            <a:stCxn id="804" idx="2"/>
            <a:endCxn id="805" idx="0"/>
          </p:cNvCxnSpPr>
          <p:nvPr/>
        </p:nvCxnSpPr>
        <p:spPr>
          <a:xfrm>
            <a:off x="37898979" y="8503829"/>
            <a:ext cx="3135" cy="23487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84" name="Соединительная линия уступом 883"/>
          <p:cNvCxnSpPr>
            <a:stCxn id="804" idx="2"/>
            <a:endCxn id="806" idx="0"/>
          </p:cNvCxnSpPr>
          <p:nvPr/>
        </p:nvCxnSpPr>
        <p:spPr>
          <a:xfrm rot="16200000" flipH="1">
            <a:off x="38335095" y="8067712"/>
            <a:ext cx="247539" cy="111977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87" name="Прямоугольник 886"/>
          <p:cNvSpPr/>
          <p:nvPr/>
        </p:nvSpPr>
        <p:spPr>
          <a:xfrm>
            <a:off x="34163158" y="7992305"/>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Автаркия</a:t>
            </a:r>
            <a:endParaRPr lang="ru-RU" sz="700" dirty="0"/>
          </a:p>
        </p:txBody>
      </p:sp>
      <p:cxnSp>
        <p:nvCxnSpPr>
          <p:cNvPr id="888" name="Соединительная линия уступом 887"/>
          <p:cNvCxnSpPr>
            <a:stCxn id="632" idx="2"/>
            <a:endCxn id="887" idx="0"/>
          </p:cNvCxnSpPr>
          <p:nvPr/>
        </p:nvCxnSpPr>
        <p:spPr>
          <a:xfrm rot="16200000" flipH="1">
            <a:off x="33930580" y="7296563"/>
            <a:ext cx="262279" cy="112920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891" name="Соединительная линия уступом 890"/>
          <p:cNvCxnSpPr>
            <a:stCxn id="639" idx="2"/>
            <a:endCxn id="887" idx="0"/>
          </p:cNvCxnSpPr>
          <p:nvPr/>
        </p:nvCxnSpPr>
        <p:spPr>
          <a:xfrm rot="5400000">
            <a:off x="35592993" y="6763355"/>
            <a:ext cx="262279" cy="2195621"/>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895" name="Прямоугольник 894"/>
          <p:cNvSpPr/>
          <p:nvPr/>
        </p:nvSpPr>
        <p:spPr>
          <a:xfrm>
            <a:off x="39696055" y="9491745"/>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Удержать республику (создание коалиционного правительства)</a:t>
            </a:r>
            <a:endParaRPr lang="ru-RU" sz="700" dirty="0"/>
          </a:p>
        </p:txBody>
      </p:sp>
      <p:sp>
        <p:nvSpPr>
          <p:cNvPr id="897" name="Прямоугольник 896"/>
          <p:cNvSpPr/>
          <p:nvPr/>
        </p:nvSpPr>
        <p:spPr>
          <a:xfrm>
            <a:off x="38555587" y="9499094"/>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Продолжить индустриализацию страны</a:t>
            </a:r>
            <a:endParaRPr lang="ru-RU" sz="700" dirty="0"/>
          </a:p>
        </p:txBody>
      </p:sp>
      <p:cxnSp>
        <p:nvCxnSpPr>
          <p:cNvPr id="898" name="Соединительная линия уступом 897"/>
          <p:cNvCxnSpPr>
            <a:stCxn id="763" idx="2"/>
            <a:endCxn id="897" idx="0"/>
          </p:cNvCxnSpPr>
          <p:nvPr/>
        </p:nvCxnSpPr>
        <p:spPr>
          <a:xfrm rot="5400000">
            <a:off x="39482003" y="8826581"/>
            <a:ext cx="209260" cy="113576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01" name="Соединительная линия уступом 900"/>
          <p:cNvCxnSpPr>
            <a:stCxn id="895" idx="2"/>
            <a:endCxn id="825" idx="0"/>
          </p:cNvCxnSpPr>
          <p:nvPr/>
        </p:nvCxnSpPr>
        <p:spPr>
          <a:xfrm rot="16200000" flipH="1">
            <a:off x="40317052" y="9873911"/>
            <a:ext cx="226453" cy="54212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904" name="Прямоугольник 903"/>
          <p:cNvSpPr/>
          <p:nvPr/>
        </p:nvSpPr>
        <p:spPr>
          <a:xfrm>
            <a:off x="37995701" y="10264491"/>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Провести урбанизацию</a:t>
            </a:r>
            <a:endParaRPr lang="ru-RU" sz="700" dirty="0"/>
          </a:p>
        </p:txBody>
      </p:sp>
      <p:cxnSp>
        <p:nvCxnSpPr>
          <p:cNvPr id="905" name="Соединительная линия уступом 904"/>
          <p:cNvCxnSpPr>
            <a:stCxn id="897" idx="2"/>
            <a:endCxn id="904" idx="0"/>
          </p:cNvCxnSpPr>
          <p:nvPr/>
        </p:nvCxnSpPr>
        <p:spPr>
          <a:xfrm rot="5400000">
            <a:off x="38626109" y="9871849"/>
            <a:ext cx="225397" cy="55988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08" name="Соединительная линия уступом 907"/>
          <p:cNvCxnSpPr>
            <a:stCxn id="895" idx="2"/>
            <a:endCxn id="794" idx="0"/>
          </p:cNvCxnSpPr>
          <p:nvPr/>
        </p:nvCxnSpPr>
        <p:spPr>
          <a:xfrm rot="5400000">
            <a:off x="39757242" y="9858221"/>
            <a:ext cx="228453" cy="57550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11" name="Соединительная линия уступом 910"/>
          <p:cNvCxnSpPr>
            <a:stCxn id="897" idx="2"/>
            <a:endCxn id="794" idx="0"/>
          </p:cNvCxnSpPr>
          <p:nvPr/>
        </p:nvCxnSpPr>
        <p:spPr>
          <a:xfrm rot="16200000" flipH="1">
            <a:off x="39190681" y="9867162"/>
            <a:ext cx="221104" cy="56496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914" name="Прямоугольник 913"/>
          <p:cNvSpPr/>
          <p:nvPr/>
        </p:nvSpPr>
        <p:spPr>
          <a:xfrm>
            <a:off x="34144017" y="9500952"/>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Восстановить границы Арагона</a:t>
            </a:r>
            <a:endParaRPr lang="ru-RU" sz="700" dirty="0"/>
          </a:p>
        </p:txBody>
      </p:sp>
      <p:cxnSp>
        <p:nvCxnSpPr>
          <p:cNvPr id="915" name="Соединительная линия уступом 914"/>
          <p:cNvCxnSpPr>
            <a:stCxn id="684" idx="2"/>
            <a:endCxn id="914" idx="0"/>
          </p:cNvCxnSpPr>
          <p:nvPr/>
        </p:nvCxnSpPr>
        <p:spPr>
          <a:xfrm rot="16200000" flipH="1">
            <a:off x="33947356" y="8841128"/>
            <a:ext cx="209584" cy="111006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918" name="Соединительная линия уступом 917"/>
          <p:cNvCxnSpPr>
            <a:stCxn id="868" idx="2"/>
            <a:endCxn id="914" idx="0"/>
          </p:cNvCxnSpPr>
          <p:nvPr/>
        </p:nvCxnSpPr>
        <p:spPr>
          <a:xfrm rot="5400000">
            <a:off x="35071224" y="8829218"/>
            <a:ext cx="207691" cy="1135777"/>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922" name="Прямая со стрелкой 921"/>
          <p:cNvCxnSpPr>
            <a:stCxn id="756" idx="2"/>
            <a:endCxn id="914" idx="0"/>
          </p:cNvCxnSpPr>
          <p:nvPr/>
        </p:nvCxnSpPr>
        <p:spPr>
          <a:xfrm>
            <a:off x="34607180" y="9291368"/>
            <a:ext cx="0" cy="209584"/>
          </a:xfrm>
          <a:prstGeom prst="straightConnector1">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927" name="Прямоугольник 926"/>
          <p:cNvSpPr/>
          <p:nvPr/>
        </p:nvSpPr>
        <p:spPr>
          <a:xfrm>
            <a:off x="31458365" y="1024872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Экстренная милитаризация</a:t>
            </a:r>
            <a:endParaRPr lang="ru-RU" sz="200" dirty="0"/>
          </a:p>
        </p:txBody>
      </p:sp>
      <p:cxnSp>
        <p:nvCxnSpPr>
          <p:cNvPr id="928" name="Прямая со стрелкой 927"/>
          <p:cNvCxnSpPr>
            <a:stCxn id="738" idx="2"/>
            <a:endCxn id="927" idx="0"/>
          </p:cNvCxnSpPr>
          <p:nvPr/>
        </p:nvCxnSpPr>
        <p:spPr>
          <a:xfrm flipH="1">
            <a:off x="31921528" y="8533712"/>
            <a:ext cx="1791" cy="171501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931" name="Прямоугольник 930"/>
          <p:cNvSpPr/>
          <p:nvPr/>
        </p:nvSpPr>
        <p:spPr>
          <a:xfrm>
            <a:off x="35275094" y="9500952"/>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Объединить Иберийский полуостров</a:t>
            </a:r>
            <a:endParaRPr lang="ru-RU" sz="700" dirty="0"/>
          </a:p>
        </p:txBody>
      </p:sp>
      <p:cxnSp>
        <p:nvCxnSpPr>
          <p:cNvPr id="932" name="Прямая со стрелкой 931"/>
          <p:cNvCxnSpPr>
            <a:stCxn id="868" idx="2"/>
            <a:endCxn id="931" idx="0"/>
          </p:cNvCxnSpPr>
          <p:nvPr/>
        </p:nvCxnSpPr>
        <p:spPr>
          <a:xfrm flipH="1">
            <a:off x="35738257" y="9293261"/>
            <a:ext cx="4700" cy="207691"/>
          </a:xfrm>
          <a:prstGeom prst="straightConnector1">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935" name="Соединительная линия уступом 934"/>
          <p:cNvCxnSpPr>
            <a:stCxn id="684" idx="2"/>
            <a:endCxn id="931" idx="0"/>
          </p:cNvCxnSpPr>
          <p:nvPr/>
        </p:nvCxnSpPr>
        <p:spPr>
          <a:xfrm rot="16200000" flipH="1">
            <a:off x="34512894" y="8275589"/>
            <a:ext cx="209584" cy="2241141"/>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938" name="Соединительная линия уступом 937"/>
          <p:cNvCxnSpPr>
            <a:stCxn id="756" idx="2"/>
            <a:endCxn id="931" idx="0"/>
          </p:cNvCxnSpPr>
          <p:nvPr/>
        </p:nvCxnSpPr>
        <p:spPr>
          <a:xfrm rot="16200000" flipH="1">
            <a:off x="35067926" y="8830621"/>
            <a:ext cx="209584" cy="1131077"/>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941" name="Прямоугольник 940"/>
          <p:cNvSpPr/>
          <p:nvPr/>
        </p:nvSpPr>
        <p:spPr>
          <a:xfrm>
            <a:off x="33029250" y="949495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Перехватить контроль над Гибралтаром (и </a:t>
            </a:r>
            <a:r>
              <a:rPr lang="ru-RU" sz="700" dirty="0" err="1" smtClean="0"/>
              <a:t>танжером</a:t>
            </a:r>
            <a:r>
              <a:rPr lang="ru-RU" sz="700" dirty="0" smtClean="0"/>
              <a:t>)</a:t>
            </a:r>
            <a:endParaRPr lang="ru-RU" sz="700" dirty="0"/>
          </a:p>
        </p:txBody>
      </p:sp>
      <p:cxnSp>
        <p:nvCxnSpPr>
          <p:cNvPr id="942" name="Прямая со стрелкой 941"/>
          <p:cNvCxnSpPr>
            <a:stCxn id="684" idx="2"/>
            <a:endCxn id="941" idx="0"/>
          </p:cNvCxnSpPr>
          <p:nvPr/>
        </p:nvCxnSpPr>
        <p:spPr>
          <a:xfrm flipH="1">
            <a:off x="33492413" y="9291368"/>
            <a:ext cx="4703" cy="203588"/>
          </a:xfrm>
          <a:prstGeom prst="straightConnector1">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945" name="Соединительная линия уступом 944"/>
          <p:cNvCxnSpPr>
            <a:stCxn id="756" idx="2"/>
            <a:endCxn id="941" idx="0"/>
          </p:cNvCxnSpPr>
          <p:nvPr/>
        </p:nvCxnSpPr>
        <p:spPr>
          <a:xfrm rot="5400000">
            <a:off x="33948003" y="8835779"/>
            <a:ext cx="203588" cy="1114767"/>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948" name="Соединительная линия уступом 947"/>
          <p:cNvCxnSpPr>
            <a:stCxn id="868" idx="2"/>
            <a:endCxn id="941" idx="0"/>
          </p:cNvCxnSpPr>
          <p:nvPr/>
        </p:nvCxnSpPr>
        <p:spPr>
          <a:xfrm rot="5400000">
            <a:off x="34516838" y="8268836"/>
            <a:ext cx="201695" cy="225054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951" name="Соединительная линия уступом 950"/>
          <p:cNvCxnSpPr>
            <a:stCxn id="941" idx="2"/>
            <a:endCxn id="734" idx="0"/>
          </p:cNvCxnSpPr>
          <p:nvPr/>
        </p:nvCxnSpPr>
        <p:spPr>
          <a:xfrm rot="16200000" flipH="1">
            <a:off x="33940718" y="9586651"/>
            <a:ext cx="219686" cy="111629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54" name="Соединительная линия уступом 953"/>
          <p:cNvCxnSpPr>
            <a:stCxn id="931" idx="2"/>
            <a:endCxn id="734" idx="0"/>
          </p:cNvCxnSpPr>
          <p:nvPr/>
        </p:nvCxnSpPr>
        <p:spPr>
          <a:xfrm rot="5400000">
            <a:off x="35066638" y="9583023"/>
            <a:ext cx="213690" cy="112954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57" name="Прямая со стрелкой 956"/>
          <p:cNvCxnSpPr>
            <a:stCxn id="914" idx="2"/>
            <a:endCxn id="734" idx="0"/>
          </p:cNvCxnSpPr>
          <p:nvPr/>
        </p:nvCxnSpPr>
        <p:spPr>
          <a:xfrm>
            <a:off x="34607180" y="10040952"/>
            <a:ext cx="1529" cy="21369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961" name="Прямоугольник 960"/>
          <p:cNvSpPr/>
          <p:nvPr/>
        </p:nvSpPr>
        <p:spPr>
          <a:xfrm>
            <a:off x="32004222" y="9489712"/>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Пригласить инструкторов из Рейха</a:t>
            </a:r>
            <a:endParaRPr lang="ru-RU" sz="700" dirty="0"/>
          </a:p>
        </p:txBody>
      </p:sp>
      <p:sp>
        <p:nvSpPr>
          <p:cNvPr id="963" name="Прямоугольник 962"/>
          <p:cNvSpPr/>
          <p:nvPr/>
        </p:nvSpPr>
        <p:spPr>
          <a:xfrm>
            <a:off x="36357883" y="9500952"/>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Помощь итальянских судостроителей</a:t>
            </a:r>
            <a:endParaRPr lang="ru-RU" sz="700" dirty="0"/>
          </a:p>
        </p:txBody>
      </p:sp>
      <p:cxnSp>
        <p:nvCxnSpPr>
          <p:cNvPr id="964" name="Соединительная линия уступом 963"/>
          <p:cNvCxnSpPr>
            <a:stCxn id="684" idx="2"/>
            <a:endCxn id="961" idx="0"/>
          </p:cNvCxnSpPr>
          <p:nvPr/>
        </p:nvCxnSpPr>
        <p:spPr>
          <a:xfrm rot="5400000">
            <a:off x="32883079" y="8875675"/>
            <a:ext cx="198344" cy="102973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67" name="Соединительная линия уступом 966"/>
          <p:cNvCxnSpPr>
            <a:stCxn id="868" idx="2"/>
            <a:endCxn id="963" idx="0"/>
          </p:cNvCxnSpPr>
          <p:nvPr/>
        </p:nvCxnSpPr>
        <p:spPr>
          <a:xfrm rot="16200000" flipH="1">
            <a:off x="36178156" y="8858061"/>
            <a:ext cx="207691" cy="107808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970" name="Прямоугольник 969"/>
          <p:cNvSpPr/>
          <p:nvPr/>
        </p:nvSpPr>
        <p:spPr>
          <a:xfrm>
            <a:off x="32517534" y="10248642"/>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Германские военные заводы</a:t>
            </a:r>
            <a:endParaRPr lang="ru-RU" sz="700" dirty="0"/>
          </a:p>
        </p:txBody>
      </p:sp>
      <p:cxnSp>
        <p:nvCxnSpPr>
          <p:cNvPr id="971" name="Соединительная линия уступом 970"/>
          <p:cNvCxnSpPr>
            <a:stCxn id="684" idx="2"/>
            <a:endCxn id="970" idx="0"/>
          </p:cNvCxnSpPr>
          <p:nvPr/>
        </p:nvCxnSpPr>
        <p:spPr>
          <a:xfrm rot="5400000">
            <a:off x="32760270" y="9511796"/>
            <a:ext cx="957274" cy="516419"/>
          </a:xfrm>
          <a:prstGeom prst="bentConnector3">
            <a:avLst>
              <a:gd name="adj1" fmla="val 1008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975" name="Прямоугольник 974"/>
          <p:cNvSpPr/>
          <p:nvPr/>
        </p:nvSpPr>
        <p:spPr>
          <a:xfrm>
            <a:off x="37435816" y="9498641"/>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Расширить верфи Средиземноморья</a:t>
            </a:r>
            <a:endParaRPr lang="ru-RU" sz="700" dirty="0"/>
          </a:p>
        </p:txBody>
      </p:sp>
      <p:cxnSp>
        <p:nvCxnSpPr>
          <p:cNvPr id="976" name="Соединительная линия уступом 975"/>
          <p:cNvCxnSpPr>
            <a:stCxn id="868" idx="2"/>
            <a:endCxn id="975" idx="0"/>
          </p:cNvCxnSpPr>
          <p:nvPr/>
        </p:nvCxnSpPr>
        <p:spPr>
          <a:xfrm rot="16200000" flipH="1">
            <a:off x="36718278" y="8317940"/>
            <a:ext cx="205380" cy="215602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980" name="Прямоугольник 979"/>
          <p:cNvSpPr/>
          <p:nvPr/>
        </p:nvSpPr>
        <p:spPr>
          <a:xfrm>
            <a:off x="33029050" y="11045327"/>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Испанские Нидерланды</a:t>
            </a:r>
            <a:endParaRPr lang="ru-RU" sz="700" dirty="0"/>
          </a:p>
        </p:txBody>
      </p:sp>
      <p:sp>
        <p:nvSpPr>
          <p:cNvPr id="981" name="Прямоугольник 980"/>
          <p:cNvSpPr/>
          <p:nvPr/>
        </p:nvSpPr>
        <p:spPr>
          <a:xfrm>
            <a:off x="35274915" y="11058853"/>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земли в Италии</a:t>
            </a:r>
            <a:endParaRPr lang="ru-RU" sz="700" dirty="0"/>
          </a:p>
        </p:txBody>
      </p:sp>
      <p:cxnSp>
        <p:nvCxnSpPr>
          <p:cNvPr id="982" name="Прямая со стрелкой 981"/>
          <p:cNvCxnSpPr>
            <a:stCxn id="941" idx="2"/>
            <a:endCxn id="980" idx="0"/>
          </p:cNvCxnSpPr>
          <p:nvPr/>
        </p:nvCxnSpPr>
        <p:spPr>
          <a:xfrm flipH="1">
            <a:off x="33492213" y="10034956"/>
            <a:ext cx="200" cy="101037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85" name="Прямая со стрелкой 984"/>
          <p:cNvCxnSpPr>
            <a:stCxn id="931" idx="2"/>
            <a:endCxn id="981" idx="0"/>
          </p:cNvCxnSpPr>
          <p:nvPr/>
        </p:nvCxnSpPr>
        <p:spPr>
          <a:xfrm flipH="1">
            <a:off x="35738078" y="10040952"/>
            <a:ext cx="179" cy="101790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988" name="Прямоугольник 987"/>
          <p:cNvSpPr/>
          <p:nvPr/>
        </p:nvSpPr>
        <p:spPr>
          <a:xfrm>
            <a:off x="36903203" y="10262185"/>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Технология крупного кораблестроения</a:t>
            </a:r>
          </a:p>
        </p:txBody>
      </p:sp>
      <p:cxnSp>
        <p:nvCxnSpPr>
          <p:cNvPr id="989" name="Соединительная линия уступом 988"/>
          <p:cNvCxnSpPr>
            <a:stCxn id="963" idx="2"/>
            <a:endCxn id="988" idx="0"/>
          </p:cNvCxnSpPr>
          <p:nvPr/>
        </p:nvCxnSpPr>
        <p:spPr>
          <a:xfrm rot="16200000" flipH="1">
            <a:off x="36983090" y="9878908"/>
            <a:ext cx="221233" cy="54532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92" name="Соединительная линия уступом 991"/>
          <p:cNvCxnSpPr>
            <a:stCxn id="975" idx="2"/>
            <a:endCxn id="988" idx="0"/>
          </p:cNvCxnSpPr>
          <p:nvPr/>
        </p:nvCxnSpPr>
        <p:spPr>
          <a:xfrm rot="5400000">
            <a:off x="37520901" y="9884107"/>
            <a:ext cx="223544" cy="53261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995" name="Прямоугольник 994"/>
          <p:cNvSpPr/>
          <p:nvPr/>
        </p:nvSpPr>
        <p:spPr>
          <a:xfrm>
            <a:off x="32007399" y="1105457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Немецкое танкостроение</a:t>
            </a:r>
          </a:p>
        </p:txBody>
      </p:sp>
      <p:cxnSp>
        <p:nvCxnSpPr>
          <p:cNvPr id="996" name="Прямая со стрелкой 995"/>
          <p:cNvCxnSpPr>
            <a:stCxn id="961" idx="2"/>
            <a:endCxn id="995" idx="0"/>
          </p:cNvCxnSpPr>
          <p:nvPr/>
        </p:nvCxnSpPr>
        <p:spPr>
          <a:xfrm>
            <a:off x="32467385" y="10029712"/>
            <a:ext cx="3177" cy="102485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001" name="Соединительная линия уступом 1000"/>
          <p:cNvCxnSpPr>
            <a:stCxn id="970" idx="2"/>
            <a:endCxn id="995" idx="0"/>
          </p:cNvCxnSpPr>
          <p:nvPr/>
        </p:nvCxnSpPr>
        <p:spPr>
          <a:xfrm rot="5400000">
            <a:off x="32592666" y="10666539"/>
            <a:ext cx="265928" cy="51013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005" name="Прямоугольник 1004"/>
          <p:cNvSpPr/>
          <p:nvPr/>
        </p:nvSpPr>
        <p:spPr>
          <a:xfrm>
            <a:off x="40814814" y="9494129"/>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Воспользоваться Арагонским национализмом </a:t>
            </a:r>
            <a:r>
              <a:rPr lang="ru-RU" sz="500" dirty="0" smtClean="0"/>
              <a:t>(референдум во французском </a:t>
            </a:r>
            <a:r>
              <a:rPr lang="ru-RU" sz="500" dirty="0" err="1" smtClean="0"/>
              <a:t>арагоне</a:t>
            </a:r>
            <a:r>
              <a:rPr lang="ru-RU" sz="500" dirty="0"/>
              <a:t>)</a:t>
            </a:r>
          </a:p>
        </p:txBody>
      </p:sp>
      <p:cxnSp>
        <p:nvCxnSpPr>
          <p:cNvPr id="1006" name="Соединительная линия уступом 1005"/>
          <p:cNvCxnSpPr>
            <a:stCxn id="786" idx="2"/>
            <a:endCxn id="1005" idx="0"/>
          </p:cNvCxnSpPr>
          <p:nvPr/>
        </p:nvCxnSpPr>
        <p:spPr>
          <a:xfrm rot="5400000">
            <a:off x="41734042" y="8833485"/>
            <a:ext cx="204579" cy="1116708"/>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009" name="Соединительная линия уступом 1008"/>
          <p:cNvCxnSpPr>
            <a:stCxn id="773" idx="2"/>
            <a:endCxn id="1005" idx="0"/>
          </p:cNvCxnSpPr>
          <p:nvPr/>
        </p:nvCxnSpPr>
        <p:spPr>
          <a:xfrm rot="16200000" flipH="1">
            <a:off x="41172276" y="9388427"/>
            <a:ext cx="204579" cy="682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762" name="Прямая со стрелкой 761"/>
          <p:cNvCxnSpPr>
            <a:stCxn id="623" idx="2"/>
            <a:endCxn id="192" idx="0"/>
          </p:cNvCxnSpPr>
          <p:nvPr/>
        </p:nvCxnSpPr>
        <p:spPr>
          <a:xfrm flipH="1">
            <a:off x="15964361" y="6234251"/>
            <a:ext cx="4151" cy="20065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76" name="Прямоугольник 775"/>
          <p:cNvSpPr/>
          <p:nvPr/>
        </p:nvSpPr>
        <p:spPr>
          <a:xfrm>
            <a:off x="359947" y="3356364"/>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Освободить офицеров Первой </a:t>
            </a:r>
            <a:r>
              <a:rPr lang="ru-RU" sz="700" dirty="0" err="1" smtClean="0"/>
              <a:t>Санхурады</a:t>
            </a:r>
            <a:endParaRPr lang="ru-RU" sz="200" dirty="0"/>
          </a:p>
        </p:txBody>
      </p:sp>
      <p:cxnSp>
        <p:nvCxnSpPr>
          <p:cNvPr id="779" name="Соединительная линия уступом 778"/>
          <p:cNvCxnSpPr>
            <a:stCxn id="719" idx="2"/>
            <a:endCxn id="776" idx="0"/>
          </p:cNvCxnSpPr>
          <p:nvPr/>
        </p:nvCxnSpPr>
        <p:spPr>
          <a:xfrm rot="5400000">
            <a:off x="2262146" y="1683452"/>
            <a:ext cx="233876" cy="311194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81" name="Прямоугольник 780"/>
          <p:cNvSpPr/>
          <p:nvPr/>
        </p:nvSpPr>
        <p:spPr>
          <a:xfrm>
            <a:off x="873987" y="411918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Ни шага назад от </a:t>
            </a:r>
            <a:r>
              <a:rPr lang="ru-RU" sz="700" dirty="0" smtClean="0"/>
              <a:t>достигнутого! (лозунг УМЕ)</a:t>
            </a:r>
            <a:endParaRPr lang="ru-RU" sz="700" dirty="0"/>
          </a:p>
        </p:txBody>
      </p:sp>
      <p:cxnSp>
        <p:nvCxnSpPr>
          <p:cNvPr id="782" name="Соединительная линия уступом 781"/>
          <p:cNvCxnSpPr>
            <a:stCxn id="776" idx="2"/>
            <a:endCxn id="781" idx="0"/>
          </p:cNvCxnSpPr>
          <p:nvPr/>
        </p:nvCxnSpPr>
        <p:spPr>
          <a:xfrm rot="16200000" flipH="1">
            <a:off x="968718" y="3750756"/>
            <a:ext cx="222824" cy="51404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08" name="Соединительная линия уступом 807"/>
          <p:cNvCxnSpPr>
            <a:stCxn id="521" idx="2"/>
            <a:endCxn id="443" idx="0"/>
          </p:cNvCxnSpPr>
          <p:nvPr/>
        </p:nvCxnSpPr>
        <p:spPr>
          <a:xfrm rot="5400000">
            <a:off x="3017922" y="8336475"/>
            <a:ext cx="241018" cy="54034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13" name="Соединительная линия уступом 812"/>
          <p:cNvCxnSpPr>
            <a:stCxn id="449" idx="2"/>
            <a:endCxn id="443" idx="0"/>
          </p:cNvCxnSpPr>
          <p:nvPr/>
        </p:nvCxnSpPr>
        <p:spPr>
          <a:xfrm rot="16200000" flipH="1">
            <a:off x="2489469" y="8348369"/>
            <a:ext cx="246958" cy="51061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49" name="Прямоугольник 748"/>
          <p:cNvSpPr/>
          <p:nvPr/>
        </p:nvSpPr>
        <p:spPr>
          <a:xfrm>
            <a:off x="6229039" y="4099789"/>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Построить военные заводы по германскому образцу</a:t>
            </a:r>
            <a:endParaRPr lang="ru-RU" sz="700" dirty="0"/>
          </a:p>
        </p:txBody>
      </p:sp>
      <p:cxnSp>
        <p:nvCxnSpPr>
          <p:cNvPr id="785" name="Соединительная линия уступом 784"/>
          <p:cNvCxnSpPr>
            <a:stCxn id="19" idx="2"/>
            <a:endCxn id="749" idx="0"/>
          </p:cNvCxnSpPr>
          <p:nvPr/>
        </p:nvCxnSpPr>
        <p:spPr>
          <a:xfrm rot="16200000" flipH="1">
            <a:off x="6292200" y="3699786"/>
            <a:ext cx="215301" cy="58470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18" name="Прямоугольник 817"/>
          <p:cNvSpPr/>
          <p:nvPr/>
        </p:nvSpPr>
        <p:spPr>
          <a:xfrm>
            <a:off x="849025" y="722372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Подготовить плацдарм из островов</a:t>
            </a:r>
            <a:endParaRPr lang="ru-RU" sz="700" dirty="0"/>
          </a:p>
        </p:txBody>
      </p:sp>
      <p:cxnSp>
        <p:nvCxnSpPr>
          <p:cNvPr id="822" name="Соединительная линия уступом 821"/>
          <p:cNvCxnSpPr>
            <a:stCxn id="403" idx="2"/>
            <a:endCxn id="818" idx="0"/>
          </p:cNvCxnSpPr>
          <p:nvPr/>
        </p:nvCxnSpPr>
        <p:spPr>
          <a:xfrm rot="5400000">
            <a:off x="1445835" y="6836408"/>
            <a:ext cx="253666" cy="52096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24" name="Прямоугольник 823"/>
          <p:cNvSpPr/>
          <p:nvPr/>
        </p:nvSpPr>
        <p:spPr>
          <a:xfrm>
            <a:off x="850214" y="794019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Расширить влияние на </a:t>
            </a:r>
            <a:r>
              <a:rPr lang="ru-RU" sz="700" dirty="0" err="1" smtClean="0"/>
              <a:t>Карибах</a:t>
            </a:r>
            <a:endParaRPr lang="ru-RU" sz="700" dirty="0"/>
          </a:p>
        </p:txBody>
      </p:sp>
      <p:cxnSp>
        <p:nvCxnSpPr>
          <p:cNvPr id="827" name="Прямая со стрелкой 826"/>
          <p:cNvCxnSpPr>
            <a:stCxn id="818" idx="2"/>
            <a:endCxn id="824" idx="0"/>
          </p:cNvCxnSpPr>
          <p:nvPr/>
        </p:nvCxnSpPr>
        <p:spPr>
          <a:xfrm>
            <a:off x="1312188" y="7763721"/>
            <a:ext cx="1189" cy="17647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28" name="Соединительная линия уступом 827"/>
          <p:cNvCxnSpPr>
            <a:stCxn id="529" idx="2"/>
            <a:endCxn id="530" idx="0"/>
          </p:cNvCxnSpPr>
          <p:nvPr/>
        </p:nvCxnSpPr>
        <p:spPr>
          <a:xfrm rot="5400000">
            <a:off x="5703350" y="6824784"/>
            <a:ext cx="265543" cy="54824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50" name="Соединительная линия уступом 749"/>
          <p:cNvCxnSpPr>
            <a:stCxn id="233" idx="2"/>
            <a:endCxn id="247" idx="0"/>
          </p:cNvCxnSpPr>
          <p:nvPr/>
        </p:nvCxnSpPr>
        <p:spPr>
          <a:xfrm rot="16200000" flipH="1">
            <a:off x="10882842" y="9079854"/>
            <a:ext cx="209433" cy="220979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52" name="Прямоугольник 751"/>
          <p:cNvSpPr/>
          <p:nvPr/>
        </p:nvSpPr>
        <p:spPr>
          <a:xfrm>
            <a:off x="16665836" y="18085775"/>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Набрать мавров в Африканскую армию (+</a:t>
            </a:r>
            <a:r>
              <a:rPr lang="ru-RU" sz="700" dirty="0" err="1" smtClean="0"/>
              <a:t>дивки</a:t>
            </a:r>
            <a:r>
              <a:rPr lang="ru-RU" sz="700" dirty="0" smtClean="0"/>
              <a:t>)</a:t>
            </a:r>
          </a:p>
        </p:txBody>
      </p:sp>
      <p:cxnSp>
        <p:nvCxnSpPr>
          <p:cNvPr id="829" name="Соединительная линия уступом 124"/>
          <p:cNvCxnSpPr>
            <a:stCxn id="564" idx="2"/>
            <a:endCxn id="752" idx="0"/>
          </p:cNvCxnSpPr>
          <p:nvPr/>
        </p:nvCxnSpPr>
        <p:spPr>
          <a:xfrm rot="16200000" flipH="1">
            <a:off x="16167004" y="17123779"/>
            <a:ext cx="239565" cy="168442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31" name="Прямоугольник 830"/>
          <p:cNvSpPr/>
          <p:nvPr/>
        </p:nvSpPr>
        <p:spPr>
          <a:xfrm>
            <a:off x="26959447" y="331478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Стабилизация валюты </a:t>
            </a:r>
            <a:r>
              <a:rPr lang="ru-RU" sz="100" dirty="0"/>
              <a:t>(Поскольку все запасы испанского золота оказались в руках республиканцев, националистам пришлось начинать войну и без запасов валюты, и без надежд получить кредит из-за границы. Поэтому с самого начала конфликта были предприняты строгие меры, </a:t>
            </a:r>
            <a:r>
              <a:rPr lang="ru-RU" sz="100" dirty="0" err="1"/>
              <a:t>запрещающиевывоз</a:t>
            </a:r>
            <a:r>
              <a:rPr lang="ru-RU" sz="100" dirty="0"/>
              <a:t> иностранной валюты, а стоимость песеты жестко зафиксировали на довоенном </a:t>
            </a:r>
            <a:r>
              <a:rPr lang="ru-RU" sz="100" dirty="0" err="1"/>
              <a:t>уровне.Эти</a:t>
            </a:r>
            <a:r>
              <a:rPr lang="ru-RU" sz="100" dirty="0"/>
              <a:t> меры поддерживались ожиданием победы националистов. Немецкое агентство </a:t>
            </a:r>
            <a:r>
              <a:rPr lang="ru-RU" sz="100" dirty="0" err="1"/>
              <a:t>HISMAпомогло</a:t>
            </a:r>
            <a:r>
              <a:rPr lang="ru-RU" sz="100" dirty="0"/>
              <a:t> стабилизировать валюту националистов</a:t>
            </a:r>
            <a:r>
              <a:rPr lang="ru-RU" sz="100" dirty="0" smtClean="0"/>
              <a:t>.)</a:t>
            </a:r>
            <a:endParaRPr lang="ru-RU" sz="100" dirty="0"/>
          </a:p>
        </p:txBody>
      </p:sp>
      <p:cxnSp>
        <p:nvCxnSpPr>
          <p:cNvPr id="832" name="Соединительная линия уступом 831"/>
          <p:cNvCxnSpPr>
            <a:stCxn id="635" idx="2"/>
            <a:endCxn id="831" idx="0"/>
          </p:cNvCxnSpPr>
          <p:nvPr/>
        </p:nvCxnSpPr>
        <p:spPr>
          <a:xfrm rot="5400000">
            <a:off x="32037715" y="-1468553"/>
            <a:ext cx="168230" cy="9398439"/>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833" name="Соединительная линия уступом 832"/>
          <p:cNvCxnSpPr>
            <a:stCxn id="582" idx="2"/>
            <a:endCxn id="831" idx="0"/>
          </p:cNvCxnSpPr>
          <p:nvPr/>
        </p:nvCxnSpPr>
        <p:spPr>
          <a:xfrm rot="16200000" flipH="1">
            <a:off x="21618207" y="-2489623"/>
            <a:ext cx="148353" cy="1146045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834" name="Соединительная линия уступом 833"/>
          <p:cNvCxnSpPr>
            <a:stCxn id="719" idx="2"/>
            <a:endCxn id="831" idx="0"/>
          </p:cNvCxnSpPr>
          <p:nvPr/>
        </p:nvCxnSpPr>
        <p:spPr>
          <a:xfrm rot="16200000" flipH="1">
            <a:off x="15582688" y="-8525142"/>
            <a:ext cx="192293" cy="23487552"/>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835" name="Прямоугольник 834"/>
          <p:cNvSpPr/>
          <p:nvPr/>
        </p:nvSpPr>
        <p:spPr>
          <a:xfrm>
            <a:off x="25835492" y="412454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Экспортная торговля рудой </a:t>
            </a:r>
            <a:r>
              <a:rPr lang="ru-RU" sz="100" dirty="0"/>
              <a:t>Их экономику поддерживала также экспортная торговля рудами из Андалузии и Марокко и доставка сельскохозяйственной </a:t>
            </a:r>
            <a:r>
              <a:rPr lang="ru-RU" sz="100" dirty="0" err="1"/>
              <a:t>продукциииз</a:t>
            </a:r>
            <a:r>
              <a:rPr lang="ru-RU" sz="100" dirty="0"/>
              <a:t> Андалузии и с Канарских островов. К тому же финансисты Европы и Америки не </a:t>
            </a:r>
            <a:r>
              <a:rPr lang="ru-RU" sz="100" dirty="0" err="1"/>
              <a:t>толькождали</a:t>
            </a:r>
            <a:r>
              <a:rPr lang="ru-RU" sz="100" dirty="0"/>
              <a:t> победы националистов, но и страстно желали ее. Хотя республика с большим </a:t>
            </a:r>
            <a:r>
              <a:rPr lang="ru-RU" sz="100" dirty="0" err="1"/>
              <a:t>стараниемоберегала</a:t>
            </a:r>
            <a:r>
              <a:rPr lang="ru-RU" sz="100" dirty="0"/>
              <a:t> имущество иностранных концернов в Испании, крах иностранных вложений в России был еще слишком свеж в памяти, чтобы его можно было забыть</a:t>
            </a:r>
          </a:p>
        </p:txBody>
      </p:sp>
      <p:cxnSp>
        <p:nvCxnSpPr>
          <p:cNvPr id="836" name="Соединительная линия уступом 835"/>
          <p:cNvCxnSpPr>
            <a:stCxn id="831" idx="2"/>
            <a:endCxn id="835" idx="0"/>
          </p:cNvCxnSpPr>
          <p:nvPr/>
        </p:nvCxnSpPr>
        <p:spPr>
          <a:xfrm rot="5400000">
            <a:off x="26725750" y="3427687"/>
            <a:ext cx="269766" cy="112395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37" name="Прямоугольник 836"/>
          <p:cNvSpPr/>
          <p:nvPr/>
        </p:nvSpPr>
        <p:spPr>
          <a:xfrm>
            <a:off x="28082584" y="4122363"/>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Нефтяной кредит в США </a:t>
            </a:r>
            <a:r>
              <a:rPr lang="ru-RU" sz="100" dirty="0" smtClean="0"/>
              <a:t>(Так </a:t>
            </a:r>
            <a:r>
              <a:rPr lang="ru-RU" sz="100" dirty="0"/>
              <a:t>что вопрос с поставками нефти был разрешен при помощи долгосрочного кредита, который без всяких </a:t>
            </a:r>
            <a:r>
              <a:rPr lang="ru-RU" sz="100" dirty="0" err="1"/>
              <a:t>гарантийпредоставила</a:t>
            </a:r>
            <a:r>
              <a:rPr lang="ru-RU" sz="100" dirty="0"/>
              <a:t> Техасская нефтяная компания</a:t>
            </a:r>
          </a:p>
        </p:txBody>
      </p:sp>
      <p:cxnSp>
        <p:nvCxnSpPr>
          <p:cNvPr id="838" name="Соединительная линия уступом 837"/>
          <p:cNvCxnSpPr>
            <a:stCxn id="831" idx="2"/>
            <a:endCxn id="837" idx="0"/>
          </p:cNvCxnSpPr>
          <p:nvPr/>
        </p:nvCxnSpPr>
        <p:spPr>
          <a:xfrm rot="16200000" flipH="1">
            <a:off x="27850387" y="3427003"/>
            <a:ext cx="267582" cy="112313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30" name="Прямоугольник 829"/>
          <p:cNvSpPr/>
          <p:nvPr/>
        </p:nvSpPr>
        <p:spPr>
          <a:xfrm>
            <a:off x="26959038" y="411918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Зимняя помощь (есть </a:t>
            </a:r>
            <a:r>
              <a:rPr lang="ru-RU" sz="700" dirty="0"/>
              <a:t>свой символ) </a:t>
            </a:r>
            <a:r>
              <a:rPr lang="ru-RU" sz="100" dirty="0"/>
              <a:t>(</a:t>
            </a:r>
            <a:r>
              <a:rPr lang="ru-RU" sz="100" dirty="0" err="1"/>
              <a:t>El</a:t>
            </a:r>
            <a:r>
              <a:rPr lang="ru-RU" sz="100" dirty="0"/>
              <a:t> </a:t>
            </a:r>
            <a:r>
              <a:rPr lang="ru-RU" sz="100" dirty="0" err="1"/>
              <a:t>Auxilio</a:t>
            </a:r>
            <a:r>
              <a:rPr lang="ru-RU" sz="100" dirty="0"/>
              <a:t> </a:t>
            </a:r>
            <a:r>
              <a:rPr lang="ru-RU" sz="100" dirty="0" err="1"/>
              <a:t>Social</a:t>
            </a:r>
            <a:r>
              <a:rPr lang="ru-RU" sz="100" dirty="0"/>
              <a:t> была гуманитарной организацией, существовавшей в Испании во время диктатуры Франко . Возникший в районе, который был в восстании во время гражданской войны в Испании - первоначально как « </a:t>
            </a:r>
            <a:r>
              <a:rPr lang="ru-RU" sz="100" dirty="0" err="1"/>
              <a:t>Auxilio</a:t>
            </a:r>
            <a:r>
              <a:rPr lang="ru-RU" sz="100" dirty="0"/>
              <a:t> </a:t>
            </a:r>
            <a:r>
              <a:rPr lang="ru-RU" sz="100" dirty="0" err="1"/>
              <a:t>de</a:t>
            </a:r>
            <a:r>
              <a:rPr lang="ru-RU" sz="100" dirty="0"/>
              <a:t> </a:t>
            </a:r>
            <a:r>
              <a:rPr lang="ru-RU" sz="100" dirty="0" err="1"/>
              <a:t>Invierno</a:t>
            </a:r>
            <a:r>
              <a:rPr lang="ru-RU" sz="100" dirty="0"/>
              <a:t> » - он сыграл заметную роль в первые годы режима Франко. Тело было важным средством политической пропаганды режима. [ 1 ] Кроме того, эта фалангистская организация способствовала похищению детей заключенных республиканских женщин благодаря указу от июня 1940 года, который предоставил им родительские </a:t>
            </a:r>
            <a:r>
              <a:rPr lang="ru-RU" sz="100" dirty="0" err="1"/>
              <a:t>права.детей</a:t>
            </a:r>
            <a:r>
              <a:rPr lang="ru-RU" sz="100" dirty="0"/>
              <a:t>, чьи семьи имели «плохую репутацию», и другого указа от 1941 года, который позволил ему изменить фамилии детей, взятых на воспитание в его центры, что не позволяло им быть востребованными настоящими </a:t>
            </a:r>
            <a:r>
              <a:rPr lang="ru-RU" sz="100" dirty="0" smtClean="0"/>
              <a:t>родителями</a:t>
            </a:r>
            <a:r>
              <a:rPr lang="ru-RU" sz="100" dirty="0"/>
              <a:t>)</a:t>
            </a:r>
          </a:p>
        </p:txBody>
      </p:sp>
      <p:cxnSp>
        <p:nvCxnSpPr>
          <p:cNvPr id="839" name="Соединительная линия уступом 838"/>
          <p:cNvCxnSpPr>
            <a:stCxn id="831" idx="2"/>
            <a:endCxn id="830" idx="0"/>
          </p:cNvCxnSpPr>
          <p:nvPr/>
        </p:nvCxnSpPr>
        <p:spPr>
          <a:xfrm rot="5400000">
            <a:off x="27290203" y="3986780"/>
            <a:ext cx="264407" cy="40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40" name="Прямоугольник 839"/>
          <p:cNvSpPr/>
          <p:nvPr/>
        </p:nvSpPr>
        <p:spPr>
          <a:xfrm>
            <a:off x="26391602" y="491336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Германо-Испанское экономическое соглашение </a:t>
            </a:r>
            <a:r>
              <a:rPr lang="ru-RU" sz="100" dirty="0" smtClean="0"/>
              <a:t>Как </a:t>
            </a:r>
            <a:r>
              <a:rPr lang="ru-RU" sz="100" dirty="0"/>
              <a:t>раз в эти дни немцам, частично из-за кризисного положения на фронте, удалось заключить с националистами несколько экономических соглашений. В документе, 12 июля подписанном </a:t>
            </a:r>
            <a:r>
              <a:rPr lang="ru-RU" sz="100" dirty="0" err="1"/>
              <a:t>Фаупелем</a:t>
            </a:r>
            <a:r>
              <a:rPr lang="ru-RU" sz="100" dirty="0"/>
              <a:t> и </a:t>
            </a:r>
            <a:r>
              <a:rPr lang="ru-RU" sz="100" dirty="0" err="1"/>
              <a:t>Хорданой</a:t>
            </a:r>
            <a:r>
              <a:rPr lang="ru-RU" sz="100" dirty="0"/>
              <a:t>, испанцы обещали, что заключат с немцами первое всеобъемлющее торговое соглашение, позволяющее последним вести торговые переговоры и с другими странами, а также предоставят Германии режим наибольшего благоприятствования. Оно было дополнено декларацией от 15 июля, по которой обе страны обязывались оказывать друг другу максимальное содействие в обмене сырьем, продовольствием и промышленными товарами. 16 июля Испания согласилась выплачивать свои долги за военное снаряжение в </a:t>
            </a:r>
            <a:r>
              <a:rPr lang="ru-RU" sz="100" dirty="0" err="1"/>
              <a:t>рейхсмарках</a:t>
            </a:r>
            <a:r>
              <a:rPr lang="ru-RU" sz="100" dirty="0"/>
              <a:t> на условиях четырех ежегодных процентов. В виде гарантии выплаты долга Германия будет получать сырье. А сама она примет участие в восстановлении и развитии Испании</a:t>
            </a:r>
          </a:p>
        </p:txBody>
      </p:sp>
      <p:cxnSp>
        <p:nvCxnSpPr>
          <p:cNvPr id="841" name="Соединительная линия уступом 840"/>
          <p:cNvCxnSpPr>
            <a:stCxn id="831" idx="2"/>
            <a:endCxn id="840" idx="0"/>
          </p:cNvCxnSpPr>
          <p:nvPr/>
        </p:nvCxnSpPr>
        <p:spPr>
          <a:xfrm rot="5400000">
            <a:off x="26609395" y="4100152"/>
            <a:ext cx="1058587" cy="567845"/>
          </a:xfrm>
          <a:prstGeom prst="bentConnector3">
            <a:avLst>
              <a:gd name="adj1" fmla="val 13156"/>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42" name="Прямоугольник 841"/>
          <p:cNvSpPr/>
          <p:nvPr/>
        </p:nvSpPr>
        <p:spPr>
          <a:xfrm>
            <a:off x="27523142" y="491336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Текстильные фабрики в Севилье  (1938)</a:t>
            </a:r>
            <a:endParaRPr lang="ru-RU" sz="100" dirty="0"/>
          </a:p>
        </p:txBody>
      </p:sp>
      <p:cxnSp>
        <p:nvCxnSpPr>
          <p:cNvPr id="843" name="Соединительная линия уступом 842"/>
          <p:cNvCxnSpPr>
            <a:stCxn id="831" idx="2"/>
            <a:endCxn id="842" idx="0"/>
          </p:cNvCxnSpPr>
          <p:nvPr/>
        </p:nvCxnSpPr>
        <p:spPr>
          <a:xfrm rot="16200000" flipH="1">
            <a:off x="27175164" y="4102226"/>
            <a:ext cx="1058587" cy="563695"/>
          </a:xfrm>
          <a:prstGeom prst="bentConnector3">
            <a:avLst>
              <a:gd name="adj1" fmla="val 1298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44" name="Прямоугольник 843"/>
          <p:cNvSpPr/>
          <p:nvPr/>
        </p:nvSpPr>
        <p:spPr>
          <a:xfrm>
            <a:off x="8665468" y="293451"/>
            <a:ext cx="926325" cy="540000"/>
          </a:xfrm>
          <a:prstGeom prst="rect">
            <a:avLst/>
          </a:prstGeom>
          <a:solidFill>
            <a:schemeClr val="bg1"/>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00" dirty="0"/>
              <a:t>Ко времени окончания сражения националисты наконец создали постоянный кабинет министров. Франко стал президентом совета, а </a:t>
            </a:r>
            <a:r>
              <a:rPr lang="ru-RU" sz="100" dirty="0" err="1"/>
              <a:t>Хордана</a:t>
            </a:r>
            <a:r>
              <a:rPr lang="ru-RU" sz="100" dirty="0"/>
              <a:t> занял пост вице-президента и министра иностранных дел. Давила, продолжая командовать Армией Севера, стал министром обороны. Генерал </a:t>
            </a:r>
            <a:r>
              <a:rPr lang="ru-RU" sz="100" dirty="0" err="1"/>
              <a:t>Мартинес</a:t>
            </a:r>
            <a:r>
              <a:rPr lang="ru-RU" sz="100" dirty="0"/>
              <a:t> </a:t>
            </a:r>
            <a:r>
              <a:rPr lang="ru-RU" sz="100" dirty="0" err="1"/>
              <a:t>Анидо</a:t>
            </a:r>
            <a:r>
              <a:rPr lang="ru-RU" sz="100" dirty="0"/>
              <a:t>, который после 1917 года был капитан-генералом Барселоны, тиранически управляя ею, а потом входил в кабинет </a:t>
            </a:r>
            <a:r>
              <a:rPr lang="ru-RU" sz="100" dirty="0" err="1"/>
              <a:t>Примо</a:t>
            </a:r>
            <a:r>
              <a:rPr lang="ru-RU" sz="100" dirty="0"/>
              <a:t> де Риверы, получил пост министра общественного порядка. Остальные члены кабинета не имели отношения к военным. </a:t>
            </a:r>
            <a:r>
              <a:rPr lang="ru-RU" sz="100" dirty="0" err="1"/>
              <a:t>Андресу</a:t>
            </a:r>
            <a:r>
              <a:rPr lang="ru-RU" sz="100" dirty="0"/>
              <a:t> </a:t>
            </a:r>
            <a:r>
              <a:rPr lang="ru-RU" sz="100" dirty="0" err="1"/>
              <a:t>Амадо</a:t>
            </a:r>
            <a:r>
              <a:rPr lang="ru-RU" sz="100" dirty="0"/>
              <a:t>, близкому другу </a:t>
            </a:r>
            <a:r>
              <a:rPr lang="ru-RU" sz="100" dirty="0" err="1"/>
              <a:t>Кальво</a:t>
            </a:r>
            <a:r>
              <a:rPr lang="ru-RU" sz="100" dirty="0"/>
              <a:t> </a:t>
            </a:r>
            <a:r>
              <a:rPr lang="ru-RU" sz="100" dirty="0" err="1"/>
              <a:t>Сотело</a:t>
            </a:r>
            <a:r>
              <a:rPr lang="ru-RU" sz="100" dirty="0"/>
              <a:t>, достался пост министра финансов. Морской инженер Хуан Антонио </a:t>
            </a:r>
            <a:r>
              <a:rPr lang="ru-RU" sz="100" dirty="0" err="1"/>
              <a:t>Суансес</a:t>
            </a:r>
            <a:r>
              <a:rPr lang="ru-RU" sz="100" dirty="0"/>
              <a:t>, давний приятель Франко, стал министром торговли и промышленности, </a:t>
            </a:r>
            <a:r>
              <a:rPr lang="ru-RU" sz="100" dirty="0" err="1"/>
              <a:t>карлист</a:t>
            </a:r>
            <a:r>
              <a:rPr lang="ru-RU" sz="100" dirty="0"/>
              <a:t> граф де </a:t>
            </a:r>
            <a:r>
              <a:rPr lang="ru-RU" sz="100" dirty="0" err="1"/>
              <a:t>Родесно</a:t>
            </a:r>
            <a:r>
              <a:rPr lang="ru-RU" sz="100" dirty="0"/>
              <a:t> – министром юстиции, а </a:t>
            </a:r>
            <a:r>
              <a:rPr lang="ru-RU" sz="100" dirty="0" err="1"/>
              <a:t>Сайнс</a:t>
            </a:r>
            <a:r>
              <a:rPr lang="ru-RU" sz="100" dirty="0"/>
              <a:t> Родригес, монархист и интеллектуал, – министром образования. Они представляли старые политические партии, но самым влиятельным членом кабинета был </a:t>
            </a:r>
            <a:r>
              <a:rPr lang="ru-RU" sz="100" dirty="0" err="1"/>
              <a:t>Серрано</a:t>
            </a:r>
            <a:r>
              <a:rPr lang="ru-RU" sz="100" dirty="0"/>
              <a:t> </a:t>
            </a:r>
            <a:r>
              <a:rPr lang="ru-RU" sz="100" dirty="0" err="1"/>
              <a:t>Суньер</a:t>
            </a:r>
            <a:r>
              <a:rPr lang="ru-RU" sz="100" dirty="0"/>
              <a:t>, возглавлявший новую фалангу. Ему были вручены прерогативы министра внутренних дел и генерального секретаря фаланги, что наделяло его исчерпывающей властью над этой организацией. </a:t>
            </a:r>
            <a:r>
              <a:rPr lang="ru-RU" sz="100" dirty="0" err="1"/>
              <a:t>Фернандес</a:t>
            </a:r>
            <a:r>
              <a:rPr lang="ru-RU" sz="100" dirty="0"/>
              <a:t> </a:t>
            </a:r>
            <a:r>
              <a:rPr lang="ru-RU" sz="100" dirty="0" err="1"/>
              <a:t>Куэста</a:t>
            </a:r>
            <a:r>
              <a:rPr lang="ru-RU" sz="100" dirty="0"/>
              <a:t>, единственный из числа «старых рубашек», в дополнение к его почетному посту генерального секретаря Национального совета стал министром сельского хозяйства. Пост министра труда достался Педро Гонсалесу </a:t>
            </a:r>
            <a:r>
              <a:rPr lang="ru-RU" sz="100" dirty="0" err="1"/>
              <a:t>Буэно</a:t>
            </a:r>
            <a:r>
              <a:rPr lang="ru-RU" sz="100" dirty="0"/>
              <a:t>, типичному представителю новой фаланги. Последним членом кабинета стал Альфонсо Пенья-и-</a:t>
            </a:r>
            <a:r>
              <a:rPr lang="ru-RU" sz="100" dirty="0" err="1"/>
              <a:t>Боэф</a:t>
            </a:r>
            <a:r>
              <a:rPr lang="ru-RU" sz="100" dirty="0"/>
              <a:t>, который до этого не играл роли в политике.</a:t>
            </a:r>
            <a:endParaRPr lang="ru-RU" sz="100" dirty="0" smtClean="0"/>
          </a:p>
        </p:txBody>
      </p:sp>
      <p:sp>
        <p:nvSpPr>
          <p:cNvPr id="846" name="Прямоугольник 845"/>
          <p:cNvSpPr/>
          <p:nvPr/>
        </p:nvSpPr>
        <p:spPr>
          <a:xfrm>
            <a:off x="7798387" y="4112851"/>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500" b="1" i="1" dirty="0" smtClean="0">
                <a:solidFill>
                  <a:srgbClr val="00B0F0"/>
                </a:solidFill>
              </a:rPr>
              <a:t>ЭТА ВЕТКА ПОЯВЛЯЕТСЯ ПО СЮЖЕТУ НА МЕСТЕ ВЕТКИ РИВЕРЫ!</a:t>
            </a:r>
            <a:r>
              <a:rPr lang="ru-RU" sz="600" b="1" i="1" dirty="0" smtClean="0">
                <a:solidFill>
                  <a:srgbClr val="00B0F0"/>
                </a:solidFill>
              </a:rPr>
              <a:t/>
            </a:r>
            <a:br>
              <a:rPr lang="ru-RU" sz="600" b="1" i="1" dirty="0" smtClean="0">
                <a:solidFill>
                  <a:srgbClr val="00B0F0"/>
                </a:solidFill>
              </a:rPr>
            </a:br>
            <a:r>
              <a:rPr lang="ru-RU" sz="700" dirty="0" smtClean="0">
                <a:solidFill>
                  <a:schemeClr val="tx1"/>
                </a:solidFill>
              </a:rPr>
              <a:t>Власть </a:t>
            </a:r>
            <a:r>
              <a:rPr lang="ru-RU" sz="700" dirty="0" smtClean="0"/>
              <a:t>Триумвирата</a:t>
            </a:r>
          </a:p>
        </p:txBody>
      </p:sp>
      <p:sp>
        <p:nvSpPr>
          <p:cNvPr id="858" name="Прямоугольник 857"/>
          <p:cNvSpPr/>
          <p:nvPr/>
        </p:nvSpPr>
        <p:spPr>
          <a:xfrm>
            <a:off x="7798386" y="563797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Вступить в Ось </a:t>
            </a:r>
            <a:r>
              <a:rPr lang="ru-RU" sz="500" dirty="0" smtClean="0"/>
              <a:t>(если Германия во главе, не даёт учить </a:t>
            </a:r>
            <a:r>
              <a:rPr lang="ru-RU" sz="500" dirty="0" err="1" smtClean="0"/>
              <a:t>дип</a:t>
            </a:r>
            <a:r>
              <a:rPr lang="ru-RU" sz="500" dirty="0" smtClean="0"/>
              <a:t> </a:t>
            </a:r>
            <a:r>
              <a:rPr lang="ru-RU" sz="500" dirty="0"/>
              <a:t>с</a:t>
            </a:r>
            <a:r>
              <a:rPr lang="ru-RU" sz="500" dirty="0" smtClean="0"/>
              <a:t>лужбу фаланги)</a:t>
            </a:r>
            <a:endParaRPr lang="ru-RU" sz="500" dirty="0"/>
          </a:p>
        </p:txBody>
      </p:sp>
      <p:sp>
        <p:nvSpPr>
          <p:cNvPr id="860" name="Прямоугольник 859"/>
          <p:cNvSpPr/>
          <p:nvPr/>
        </p:nvSpPr>
        <p:spPr>
          <a:xfrm>
            <a:off x="7798386" y="4877281"/>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Отправить врачей в Германию</a:t>
            </a:r>
            <a:endParaRPr lang="ru-RU" sz="100" dirty="0"/>
          </a:p>
        </p:txBody>
      </p:sp>
      <p:sp>
        <p:nvSpPr>
          <p:cNvPr id="864" name="Прямоугольник 863"/>
          <p:cNvSpPr/>
          <p:nvPr/>
        </p:nvSpPr>
        <p:spPr>
          <a:xfrm>
            <a:off x="8986999" y="4876455"/>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Создание «Молодёжного фронта»</a:t>
            </a:r>
          </a:p>
        </p:txBody>
      </p:sp>
      <p:cxnSp>
        <p:nvCxnSpPr>
          <p:cNvPr id="866" name="Соединительная линия уступом 865"/>
          <p:cNvCxnSpPr>
            <a:stCxn id="846" idx="2"/>
            <a:endCxn id="864" idx="0"/>
          </p:cNvCxnSpPr>
          <p:nvPr/>
        </p:nvCxnSpPr>
        <p:spPr>
          <a:xfrm rot="16200000" flipH="1">
            <a:off x="8744054" y="4170347"/>
            <a:ext cx="223604" cy="118861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67" name="Прямая со стрелкой 866"/>
          <p:cNvCxnSpPr>
            <a:stCxn id="846" idx="2"/>
            <a:endCxn id="860" idx="0"/>
          </p:cNvCxnSpPr>
          <p:nvPr/>
        </p:nvCxnSpPr>
        <p:spPr>
          <a:xfrm flipH="1">
            <a:off x="8261549" y="4652851"/>
            <a:ext cx="1" cy="22443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70" name="Прямая со стрелкой 869"/>
          <p:cNvCxnSpPr>
            <a:stCxn id="860" idx="2"/>
            <a:endCxn id="858" idx="0"/>
          </p:cNvCxnSpPr>
          <p:nvPr/>
        </p:nvCxnSpPr>
        <p:spPr>
          <a:xfrm>
            <a:off x="8261549" y="5417281"/>
            <a:ext cx="0" cy="22069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74" name="Прямоугольник 873"/>
          <p:cNvSpPr/>
          <p:nvPr/>
        </p:nvSpPr>
        <p:spPr>
          <a:xfrm>
            <a:off x="6687855" y="4876455"/>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Поддержание </a:t>
            </a:r>
            <a:r>
              <a:rPr lang="ru-RU" sz="700" dirty="0"/>
              <a:t>культа </a:t>
            </a:r>
            <a:r>
              <a:rPr lang="ru-RU" sz="700" dirty="0" smtClean="0"/>
              <a:t>Эль-</a:t>
            </a:r>
            <a:r>
              <a:rPr lang="ru-RU" sz="700" dirty="0" err="1" smtClean="0"/>
              <a:t>Аусенте</a:t>
            </a:r>
            <a:r>
              <a:rPr lang="ru-RU" sz="700" dirty="0" smtClean="0"/>
              <a:t> </a:t>
            </a:r>
          </a:p>
        </p:txBody>
      </p:sp>
      <p:cxnSp>
        <p:nvCxnSpPr>
          <p:cNvPr id="876" name="Соединительная линия уступом 875"/>
          <p:cNvCxnSpPr>
            <a:stCxn id="846" idx="2"/>
            <a:endCxn id="874" idx="0"/>
          </p:cNvCxnSpPr>
          <p:nvPr/>
        </p:nvCxnSpPr>
        <p:spPr>
          <a:xfrm rot="5400000">
            <a:off x="7594482" y="4209387"/>
            <a:ext cx="223604" cy="111053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77" name="Прямоугольник 876"/>
          <p:cNvSpPr/>
          <p:nvPr/>
        </p:nvSpPr>
        <p:spPr>
          <a:xfrm>
            <a:off x="6684441" y="564221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Повысить уровень здравоохранения в отсталых регионах</a:t>
            </a:r>
            <a:endParaRPr lang="ru-RU" sz="100" dirty="0"/>
          </a:p>
        </p:txBody>
      </p:sp>
      <p:cxnSp>
        <p:nvCxnSpPr>
          <p:cNvPr id="879" name="Соединительная линия уступом 878"/>
          <p:cNvCxnSpPr>
            <a:stCxn id="860" idx="2"/>
            <a:endCxn id="877" idx="0"/>
          </p:cNvCxnSpPr>
          <p:nvPr/>
        </p:nvCxnSpPr>
        <p:spPr>
          <a:xfrm rot="5400000">
            <a:off x="7592109" y="4972777"/>
            <a:ext cx="224937" cy="111394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45" name="Прямоугольник 844"/>
          <p:cNvSpPr/>
          <p:nvPr/>
        </p:nvSpPr>
        <p:spPr>
          <a:xfrm>
            <a:off x="12181343" y="8727157"/>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Основать личную транспортную кампанию</a:t>
            </a:r>
            <a:endParaRPr lang="ru-RU" sz="700" dirty="0"/>
          </a:p>
        </p:txBody>
      </p:sp>
      <p:cxnSp>
        <p:nvCxnSpPr>
          <p:cNvPr id="847" name="Соединительная линия уступом 846"/>
          <p:cNvCxnSpPr>
            <a:stCxn id="404" idx="2"/>
            <a:endCxn id="845" idx="0"/>
          </p:cNvCxnSpPr>
          <p:nvPr/>
        </p:nvCxnSpPr>
        <p:spPr>
          <a:xfrm rot="16200000" flipH="1">
            <a:off x="11993435" y="8076085"/>
            <a:ext cx="206687" cy="109545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48" name="Соединительная линия уступом 847"/>
          <p:cNvCxnSpPr>
            <a:stCxn id="358" idx="2"/>
            <a:endCxn id="331" idx="0"/>
          </p:cNvCxnSpPr>
          <p:nvPr/>
        </p:nvCxnSpPr>
        <p:spPr>
          <a:xfrm rot="5400000">
            <a:off x="14466261" y="9009260"/>
            <a:ext cx="221416" cy="386696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849" name="Соединительная линия уступом 848"/>
          <p:cNvCxnSpPr>
            <a:stCxn id="358" idx="2"/>
            <a:endCxn id="377" idx="0"/>
          </p:cNvCxnSpPr>
          <p:nvPr/>
        </p:nvCxnSpPr>
        <p:spPr>
          <a:xfrm rot="5400000">
            <a:off x="14357080" y="9659803"/>
            <a:ext cx="981141" cy="3325603"/>
          </a:xfrm>
          <a:prstGeom prst="bentConnector3">
            <a:avLst>
              <a:gd name="adj1" fmla="val 11911"/>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850" name="Соединительная линия уступом 849"/>
          <p:cNvCxnSpPr>
            <a:stCxn id="358" idx="2"/>
            <a:endCxn id="371" idx="0"/>
          </p:cNvCxnSpPr>
          <p:nvPr/>
        </p:nvCxnSpPr>
        <p:spPr>
          <a:xfrm rot="5400000">
            <a:off x="15008760" y="9547209"/>
            <a:ext cx="216866" cy="2786516"/>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861" name="Прямоугольник 860"/>
          <p:cNvSpPr/>
          <p:nvPr/>
        </p:nvSpPr>
        <p:spPr>
          <a:xfrm>
            <a:off x="22657819" y="11847672"/>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Вернуть матери престол </a:t>
            </a:r>
            <a:r>
              <a:rPr lang="ru-RU" sz="700" dirty="0" smtClean="0"/>
              <a:t>Бразилии</a:t>
            </a:r>
            <a:endParaRPr lang="ru-RU" sz="700" dirty="0"/>
          </a:p>
        </p:txBody>
      </p:sp>
      <p:cxnSp>
        <p:nvCxnSpPr>
          <p:cNvPr id="871" name="Соединительная линия уступом 124"/>
          <p:cNvCxnSpPr>
            <a:stCxn id="124" idx="2"/>
            <a:endCxn id="861" idx="0"/>
          </p:cNvCxnSpPr>
          <p:nvPr/>
        </p:nvCxnSpPr>
        <p:spPr>
          <a:xfrm rot="5400000">
            <a:off x="23088081" y="10831099"/>
            <a:ext cx="1049474" cy="983672"/>
          </a:xfrm>
          <a:prstGeom prst="bentConnector3">
            <a:avLst>
              <a:gd name="adj1" fmla="val 12287"/>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52" name="Соединительная линия уступом 851"/>
          <p:cNvCxnSpPr>
            <a:stCxn id="108" idx="2"/>
            <a:endCxn id="154" idx="0"/>
          </p:cNvCxnSpPr>
          <p:nvPr/>
        </p:nvCxnSpPr>
        <p:spPr>
          <a:xfrm rot="16200000" flipH="1">
            <a:off x="23496501" y="8879726"/>
            <a:ext cx="239154" cy="1004248"/>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855" name="Соединительная линия уступом 854"/>
          <p:cNvCxnSpPr>
            <a:stCxn id="109" idx="2"/>
            <a:endCxn id="80" idx="0"/>
          </p:cNvCxnSpPr>
          <p:nvPr/>
        </p:nvCxnSpPr>
        <p:spPr>
          <a:xfrm rot="5400000">
            <a:off x="24057857" y="7262205"/>
            <a:ext cx="240732" cy="4240869"/>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857" name="Прямоугольник 856"/>
          <p:cNvSpPr/>
          <p:nvPr/>
        </p:nvSpPr>
        <p:spPr>
          <a:xfrm>
            <a:off x="21081827" y="13351286"/>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Благословление Ватикана</a:t>
            </a:r>
            <a:endParaRPr lang="ru-RU" sz="700" dirty="0"/>
          </a:p>
        </p:txBody>
      </p:sp>
      <p:cxnSp>
        <p:nvCxnSpPr>
          <p:cNvPr id="873" name="Соединительная линия уступом 124"/>
          <p:cNvCxnSpPr>
            <a:stCxn id="280" idx="2"/>
            <a:endCxn id="857" idx="0"/>
          </p:cNvCxnSpPr>
          <p:nvPr/>
        </p:nvCxnSpPr>
        <p:spPr>
          <a:xfrm rot="5400000">
            <a:off x="21944988" y="12715304"/>
            <a:ext cx="235985" cy="103597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80" name="Соединительная линия уступом 124"/>
          <p:cNvCxnSpPr>
            <a:stCxn id="176" idx="2"/>
            <a:endCxn id="235" idx="0"/>
          </p:cNvCxnSpPr>
          <p:nvPr/>
        </p:nvCxnSpPr>
        <p:spPr>
          <a:xfrm rot="16200000" flipH="1">
            <a:off x="22732754" y="13744801"/>
            <a:ext cx="230333" cy="52834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82" name="Соединительная линия уступом 124"/>
          <p:cNvCxnSpPr>
            <a:stCxn id="176" idx="2"/>
            <a:endCxn id="238" idx="0"/>
          </p:cNvCxnSpPr>
          <p:nvPr/>
        </p:nvCxnSpPr>
        <p:spPr>
          <a:xfrm rot="5400000">
            <a:off x="22209118" y="13749510"/>
            <a:ext cx="230333" cy="51892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54" name="Соединительная линия уступом 124"/>
          <p:cNvCxnSpPr>
            <a:stCxn id="336" idx="2"/>
            <a:endCxn id="235" idx="0"/>
          </p:cNvCxnSpPr>
          <p:nvPr/>
        </p:nvCxnSpPr>
        <p:spPr>
          <a:xfrm rot="5400000">
            <a:off x="23252184" y="13757508"/>
            <a:ext cx="226543" cy="50672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63" name="Соединительная линия уступом 124"/>
          <p:cNvCxnSpPr>
            <a:stCxn id="857" idx="2"/>
            <a:endCxn id="238" idx="0"/>
          </p:cNvCxnSpPr>
          <p:nvPr/>
        </p:nvCxnSpPr>
        <p:spPr>
          <a:xfrm rot="16200000" flipH="1">
            <a:off x="21688478" y="13747798"/>
            <a:ext cx="232855" cy="51983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3188735"/>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Тема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Тема 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Тема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39232</TotalTime>
  <Words>4160</Words>
  <Application>Microsoft Office PowerPoint</Application>
  <PresentationFormat>Произвольный</PresentationFormat>
  <Paragraphs>338</Paragraphs>
  <Slides>1</Slides>
  <Notes>1</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1</vt:i4>
      </vt:variant>
    </vt:vector>
  </HeadingPairs>
  <TitlesOfParts>
    <vt:vector size="5" baseType="lpstr">
      <vt:lpstr>Arial</vt:lpstr>
      <vt:lpstr>Calibri</vt:lpstr>
      <vt:lpstr>Calibri Light</vt:lpstr>
      <vt:lpstr>Тема Office</vt:lpstr>
      <vt:lpstr>Презентация PowerPoint</vt:lpstr>
    </vt:vector>
  </TitlesOfParts>
  <Company>SPecialiST RePack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Kirill</dc:creator>
  <cp:lastModifiedBy>Mihail</cp:lastModifiedBy>
  <cp:revision>2144</cp:revision>
  <dcterms:created xsi:type="dcterms:W3CDTF">2018-10-23T08:09:21Z</dcterms:created>
  <dcterms:modified xsi:type="dcterms:W3CDTF">2021-10-30T15:13:34Z</dcterms:modified>
</cp:coreProperties>
</file>