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5" autoAdjust="0"/>
    <p:restoredTop sz="99497" autoAdjust="0"/>
  </p:normalViewPr>
  <p:slideViewPr>
    <p:cSldViewPr snapToGrid="0">
      <p:cViewPr>
        <p:scale>
          <a:sx n="150" d="100"/>
          <a:sy n="150" d="100"/>
        </p:scale>
        <p:origin x="26928" y="3720"/>
      </p:cViewPr>
      <p:guideLst>
        <p:guide orient="horz" pos="11344"/>
        <p:guide pos="16127"/>
      </p:guideLst>
    </p:cSldViewPr>
  </p:slideViewPr>
  <p:outlineViewPr>
    <p:cViewPr>
      <p:scale>
        <a:sx n="33" d="100"/>
        <a:sy n="33" d="100"/>
      </p:scale>
      <p:origin x="0" y="0"/>
    </p:cViewPr>
  </p:outlineViewPr>
  <p:notesTextViewPr>
    <p:cViewPr>
      <p:scale>
        <a:sx n="1" d="1"/>
        <a:sy n="1" d="1"/>
      </p:scale>
      <p:origin x="0" y="6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21.12.2023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21.12.2023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21.12.2023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1992006" y="3994783"/>
            <a:ext cx="291874" cy="10207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32090738" y="4089214"/>
            <a:ext cx="1818933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31164413"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2701370"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7257338" y="266410"/>
            <a:ext cx="277435" cy="846304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7021865"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4417585" y="-2573343"/>
            <a:ext cx="277435" cy="141425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30003346" y="464418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5400000">
            <a:off x="30904559" y="3921165"/>
            <a:ext cx="284968" cy="11610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2701369"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1025799"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2193109"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3033932"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135" idx="0"/>
          </p:cNvCxnSpPr>
          <p:nvPr/>
        </p:nvCxnSpPr>
        <p:spPr>
          <a:xfrm rot="16200000" flipH="1">
            <a:off x="32662108" y="5177290"/>
            <a:ext cx="1072320" cy="1099915"/>
          </a:xfrm>
          <a:prstGeom prst="bentConnector3">
            <a:avLst>
              <a:gd name="adj1" fmla="val 10132"/>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63" idx="0"/>
          </p:cNvCxnSpPr>
          <p:nvPr/>
        </p:nvCxnSpPr>
        <p:spPr>
          <a:xfrm rot="5400000">
            <a:off x="29664658" y="5461557"/>
            <a:ext cx="1079226" cy="52447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9478869"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Премьер-министр </a:t>
            </a:r>
            <a:r>
              <a:rPr lang="ru-RU" sz="700" dirty="0"/>
              <a:t>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353356" y="3308321"/>
            <a:ext cx="267278" cy="4003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213061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3287021"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3056941"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2738449"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3316651"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2130615"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2458779"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2130614"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2458778"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2708819"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2747879"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10257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1906370"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10257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Горнодобывающее дело в Астурии </a:t>
            </a:r>
            <a:r>
              <a:rPr lang="ru-RU" sz="400" dirty="0"/>
              <a:t>(983 - </a:t>
            </a:r>
            <a:r>
              <a:rPr lang="en-US" sz="400" dirty="0"/>
              <a:t>+</a:t>
            </a:r>
            <a:r>
              <a:rPr lang="ru-RU" sz="400" dirty="0"/>
              <a:t>5 стали, </a:t>
            </a:r>
            <a:r>
              <a:rPr lang="en-US" sz="400" dirty="0"/>
              <a:t>+</a:t>
            </a:r>
            <a:r>
              <a:rPr lang="ru-RU" sz="400" dirty="0"/>
              <a:t>1 слот для строительства, </a:t>
            </a:r>
            <a:r>
              <a:rPr lang="en-US" sz="400" dirty="0"/>
              <a:t>+</a:t>
            </a:r>
            <a:r>
              <a:rPr lang="ru-RU" sz="400" dirty="0"/>
              <a:t>1 фабрика)</a:t>
            </a:r>
          </a:p>
        </p:txBody>
      </p:sp>
      <p:sp>
        <p:nvSpPr>
          <p:cNvPr id="73" name="Прямоугольник 72"/>
          <p:cNvSpPr/>
          <p:nvPr/>
        </p:nvSpPr>
        <p:spPr>
          <a:xfrm>
            <a:off x="21577110"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9315741"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20241317"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13533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588974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7590179" y="54351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6433804" y="54339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7639916" y="5021761"/>
            <a:ext cx="258539" cy="568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7062346" y="5011271"/>
            <a:ext cx="257304" cy="5880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8099657"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20946292"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5889748" y="7075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8170614" y="5857916"/>
            <a:ext cx="274935" cy="5094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6486854" y="5840010"/>
            <a:ext cx="276170"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1370938"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4370213"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8087714" y="1104876"/>
            <a:ext cx="285524" cy="679420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3829987"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9867890"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9867889"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20195490"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1327416"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20449156"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20449155"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Индустриализация Арагона</a:t>
            </a:r>
          </a:p>
        </p:txBody>
      </p:sp>
      <p:cxnSp>
        <p:nvCxnSpPr>
          <p:cNvPr id="147" name="Соединительная линия уступом 146"/>
          <p:cNvCxnSpPr>
            <a:stCxn id="144" idx="2"/>
            <a:endCxn id="145" idx="0"/>
          </p:cNvCxnSpPr>
          <p:nvPr/>
        </p:nvCxnSpPr>
        <p:spPr>
          <a:xfrm rot="5400000">
            <a:off x="20776756"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20806961"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9735378"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917172" y="24859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413633"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592451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8868101" y="1878789"/>
            <a:ext cx="279050" cy="5239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7098523"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9454586" y="2466314"/>
            <a:ext cx="280091" cy="4065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5917444"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8282303"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6845111"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8027540"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7101224"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6507984"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7561686"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7690413"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7129775"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7720242"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4922518"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4436707"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984103"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5319934" y="542992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6507427" y="4452320"/>
            <a:ext cx="253272" cy="17019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7021866"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16200000" flipH="1">
            <a:off x="16943719" y="5717957"/>
            <a:ext cx="1082618"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91001"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8596053"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 xmlns:a16="http://schemas.microsoft.com/office/drawing/2014/main" id="{32EFE5A9-491B-46C7-9CCC-EC70745CA00A}"/>
              </a:ext>
            </a:extLst>
          </p:cNvPr>
          <p:cNvSpPr/>
          <p:nvPr/>
        </p:nvSpPr>
        <p:spPr>
          <a:xfrm>
            <a:off x="11333471"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 xmlns:a16="http://schemas.microsoft.com/office/drawing/2014/main" id="{B210A86C-E791-474B-AD43-67AC3A2D8E92}"/>
              </a:ext>
            </a:extLst>
          </p:cNvPr>
          <p:cNvCxnSpPr>
            <a:cxnSpLocks/>
            <a:stCxn id="130" idx="3"/>
            <a:endCxn id="801" idx="1"/>
          </p:cNvCxnSpPr>
          <p:nvPr/>
        </p:nvCxnSpPr>
        <p:spPr>
          <a:xfrm flipV="1">
            <a:off x="12259796" y="4089214"/>
            <a:ext cx="18904617"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 xmlns:a16="http://schemas.microsoft.com/office/drawing/2014/main" id="{B2FF6737-5293-4F39-BB5E-A666306D5E15}"/>
              </a:ext>
            </a:extLst>
          </p:cNvPr>
          <p:cNvSpPr/>
          <p:nvPr/>
        </p:nvSpPr>
        <p:spPr>
          <a:xfrm>
            <a:off x="11478829"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 xmlns:a16="http://schemas.microsoft.com/office/drawing/2014/main" id="{2B34BD92-035E-496F-BA59-E167AF97AB50}"/>
              </a:ext>
            </a:extLst>
          </p:cNvPr>
          <p:cNvSpPr/>
          <p:nvPr/>
        </p:nvSpPr>
        <p:spPr>
          <a:xfrm>
            <a:off x="11478828"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 xmlns:a16="http://schemas.microsoft.com/office/drawing/2014/main" id="{3F73D485-85C1-4021-BF3A-F98C9D79AF9E}"/>
              </a:ext>
            </a:extLst>
          </p:cNvPr>
          <p:cNvSpPr/>
          <p:nvPr/>
        </p:nvSpPr>
        <p:spPr>
          <a:xfrm>
            <a:off x="33285063"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коммунистов в правительство</a:t>
            </a:r>
            <a:endParaRPr lang="ru-RU" sz="500" dirty="0"/>
          </a:p>
        </p:txBody>
      </p:sp>
      <p:cxnSp>
        <p:nvCxnSpPr>
          <p:cNvPr id="153" name="Прямая соединительная линия 152">
            <a:extLst>
              <a:ext uri="{FF2B5EF4-FFF2-40B4-BE49-F238E27FC236}">
                <a16:creationId xmlns="" xmlns:a16="http://schemas.microsoft.com/office/drawing/2014/main" id="{44D5A13D-ED90-4D47-9D98-6095F6E2D8DD}"/>
              </a:ext>
            </a:extLst>
          </p:cNvPr>
          <p:cNvCxnSpPr>
            <a:cxnSpLocks/>
            <a:stCxn id="63" idx="3"/>
            <a:endCxn id="135" idx="1"/>
          </p:cNvCxnSpPr>
          <p:nvPr/>
        </p:nvCxnSpPr>
        <p:spPr>
          <a:xfrm>
            <a:off x="30405194" y="6533408"/>
            <a:ext cx="287986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 xmlns:a16="http://schemas.microsoft.com/office/drawing/2014/main" id="{1DE535CF-D5C4-47EA-8554-CD69456F19F1}"/>
              </a:ext>
            </a:extLst>
          </p:cNvPr>
          <p:cNvSpPr/>
          <p:nvPr/>
        </p:nvSpPr>
        <p:spPr>
          <a:xfrm>
            <a:off x="2944657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 xmlns:a16="http://schemas.microsoft.com/office/drawing/2014/main" id="{AE63F9D4-E3FE-49AD-A901-494855E870B6}"/>
              </a:ext>
            </a:extLst>
          </p:cNvPr>
          <p:cNvSpPr/>
          <p:nvPr/>
        </p:nvSpPr>
        <p:spPr>
          <a:xfrm>
            <a:off x="29446574"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 xmlns:a16="http://schemas.microsoft.com/office/drawing/2014/main" id="{6EDC6DCB-25E6-4101-87E3-6FE8795BB9DC}"/>
              </a:ext>
            </a:extLst>
          </p:cNvPr>
          <p:cNvSpPr/>
          <p:nvPr/>
        </p:nvSpPr>
        <p:spPr>
          <a:xfrm>
            <a:off x="29454135"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 xmlns:a16="http://schemas.microsoft.com/office/drawing/2014/main" id="{ED19BEBE-D154-4028-B840-BC4A19EBF25A}"/>
              </a:ext>
            </a:extLst>
          </p:cNvPr>
          <p:cNvCxnSpPr>
            <a:cxnSpLocks/>
            <a:stCxn id="56" idx="2"/>
            <a:endCxn id="63" idx="0"/>
          </p:cNvCxnSpPr>
          <p:nvPr/>
        </p:nvCxnSpPr>
        <p:spPr>
          <a:xfrm rot="5400000">
            <a:off x="30646314" y="5290068"/>
            <a:ext cx="269059" cy="1677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 xmlns:a16="http://schemas.microsoft.com/office/drawing/2014/main" id="{7066AE11-5134-458C-89E0-082A59BB1B0F}"/>
              </a:ext>
            </a:extLst>
          </p:cNvPr>
          <p:cNvCxnSpPr>
            <a:cxnSpLocks/>
            <a:stCxn id="56" idx="2"/>
            <a:endCxn id="135" idx="0"/>
          </p:cNvCxnSpPr>
          <p:nvPr/>
        </p:nvCxnSpPr>
        <p:spPr>
          <a:xfrm rot="16200000" flipH="1">
            <a:off x="32549410" y="5064591"/>
            <a:ext cx="269059" cy="212857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 xmlns:a16="http://schemas.microsoft.com/office/drawing/2014/main" id="{691AD626-DD8A-4A61-A88C-B3EB5598250C}"/>
              </a:ext>
            </a:extLst>
          </p:cNvPr>
          <p:cNvSpPr/>
          <p:nvPr/>
        </p:nvSpPr>
        <p:spPr>
          <a:xfrm>
            <a:off x="30003347" y="7874808"/>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 xmlns:a16="http://schemas.microsoft.com/office/drawing/2014/main" id="{2A50D594-2C2E-4BDC-8F6D-0BE0FE128D99}"/>
              </a:ext>
            </a:extLst>
          </p:cNvPr>
          <p:cNvSpPr/>
          <p:nvPr/>
        </p:nvSpPr>
        <p:spPr>
          <a:xfrm>
            <a:off x="28898529"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ru-RU" sz="400" dirty="0"/>
              <a:t>(</a:t>
            </a:r>
            <a:r>
              <a:rPr lang="en-US" sz="400" dirty="0"/>
              <a:t>Luis </a:t>
            </a:r>
            <a:r>
              <a:rPr lang="en-US" sz="400" dirty="0" err="1"/>
              <a:t>Araquistáin</a:t>
            </a:r>
            <a:r>
              <a:rPr lang="ru-RU" sz="400" dirty="0"/>
              <a:t> как </a:t>
            </a:r>
            <a:r>
              <a:rPr lang="ru-RU" sz="400" dirty="0" smtClean="0"/>
              <a:t>советник, </a:t>
            </a:r>
            <a:r>
              <a:rPr lang="ru-RU" sz="400" dirty="0" err="1" smtClean="0"/>
              <a:t>влиняние</a:t>
            </a:r>
            <a:r>
              <a:rPr lang="ru-RU" sz="400" dirty="0" smtClean="0"/>
              <a:t> </a:t>
            </a:r>
            <a:r>
              <a:rPr lang="ru-RU" sz="400" dirty="0" err="1" smtClean="0"/>
              <a:t>коминтерна</a:t>
            </a:r>
            <a:r>
              <a:rPr lang="ru-RU" sz="400" dirty="0" smtClean="0"/>
              <a:t> должно быть убрано)</a:t>
            </a:r>
            <a:endParaRPr lang="ru-RU" sz="400" dirty="0"/>
          </a:p>
        </p:txBody>
      </p:sp>
      <p:cxnSp>
        <p:nvCxnSpPr>
          <p:cNvPr id="161" name="Прямая соединительная линия 160">
            <a:extLst>
              <a:ext uri="{FF2B5EF4-FFF2-40B4-BE49-F238E27FC236}">
                <a16:creationId xmlns="" xmlns:a16="http://schemas.microsoft.com/office/drawing/2014/main" id="{BF4D2C3F-BCB4-485D-98D8-A6C1B37BA272}"/>
              </a:ext>
            </a:extLst>
          </p:cNvPr>
          <p:cNvCxnSpPr>
            <a:cxnSpLocks/>
            <a:stCxn id="160" idx="3"/>
            <a:endCxn id="159" idx="1"/>
          </p:cNvCxnSpPr>
          <p:nvPr/>
        </p:nvCxnSpPr>
        <p:spPr>
          <a:xfrm flipV="1">
            <a:off x="29824854"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 xmlns:a16="http://schemas.microsoft.com/office/drawing/2014/main" id="{0F278698-6314-41F4-905C-AAC488F37EAD}"/>
              </a:ext>
            </a:extLst>
          </p:cNvPr>
          <p:cNvSpPr/>
          <p:nvPr/>
        </p:nvSpPr>
        <p:spPr>
          <a:xfrm>
            <a:off x="28261766"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 xmlns:a16="http://schemas.microsoft.com/office/drawing/2014/main" id="{41E480A3-A812-4731-BA0E-CEBFE1B527FF}"/>
              </a:ext>
            </a:extLst>
          </p:cNvPr>
          <p:cNvCxnSpPr>
            <a:cxnSpLocks/>
            <a:stCxn id="160" idx="2"/>
            <a:endCxn id="164" idx="0"/>
          </p:cNvCxnSpPr>
          <p:nvPr/>
        </p:nvCxnSpPr>
        <p:spPr>
          <a:xfrm rot="5400000">
            <a:off x="28934451"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 xmlns:a16="http://schemas.microsoft.com/office/drawing/2014/main" id="{817CA413-A4A0-4A2F-9F7B-77FC6A4148F5}"/>
              </a:ext>
            </a:extLst>
          </p:cNvPr>
          <p:cNvSpPr/>
          <p:nvPr/>
        </p:nvSpPr>
        <p:spPr>
          <a:xfrm>
            <a:off x="28264280"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 xmlns:a16="http://schemas.microsoft.com/office/drawing/2014/main" id="{FF2ECD0E-F830-493C-924F-6B0B2E2E822E}"/>
              </a:ext>
            </a:extLst>
          </p:cNvPr>
          <p:cNvSpPr/>
          <p:nvPr/>
        </p:nvSpPr>
        <p:spPr>
          <a:xfrm>
            <a:off x="2889852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 </a:t>
            </a:r>
            <a:r>
              <a:rPr lang="ru-RU" sz="100" dirty="0"/>
              <a:t>(</a:t>
            </a:r>
            <a:r>
              <a:rPr lang="ru-RU" sz="100" dirty="0" err="1"/>
              <a:t>Эрнан-дес</a:t>
            </a:r>
            <a:r>
              <a:rPr lang="ru-RU" sz="100" dirty="0"/>
              <a:t>, редактор «</a:t>
            </a:r>
            <a:r>
              <a:rPr lang="ru-RU" sz="100" dirty="0" err="1"/>
              <a:t>Мундо</a:t>
            </a:r>
            <a:r>
              <a:rPr lang="ru-RU" sz="100" dirty="0"/>
              <a:t> </a:t>
            </a:r>
            <a:r>
              <a:rPr lang="ru-RU" sz="100" dirty="0" err="1"/>
              <a:t>обреро</a:t>
            </a:r>
            <a:r>
              <a:rPr lang="ru-RU" sz="100" dirty="0"/>
              <a:t>», стал министром образования, а </a:t>
            </a:r>
            <a:r>
              <a:rPr lang="ru-RU" sz="100" dirty="0" err="1"/>
              <a:t>Урибе</a:t>
            </a:r>
            <a:r>
              <a:rPr lang="ru-RU" sz="100" dirty="0"/>
              <a:t>, теоретик марксизма, – министром сельского хозяйства. В состав кабинета вошли шестеро социалистов, включая </a:t>
            </a:r>
            <a:r>
              <a:rPr lang="ru-RU" sz="100" dirty="0" err="1"/>
              <a:t>Прието</a:t>
            </a:r>
            <a:r>
              <a:rPr lang="ru-RU" sz="100" dirty="0"/>
              <a:t> как министра военно-морских сил и авиации и </a:t>
            </a:r>
            <a:r>
              <a:rPr lang="ru-RU" sz="100" dirty="0" err="1"/>
              <a:t>Альвареса</a:t>
            </a:r>
            <a:r>
              <a:rPr lang="ru-RU" sz="100" dirty="0"/>
              <a:t> </a:t>
            </a:r>
            <a:r>
              <a:rPr lang="ru-RU" sz="100" dirty="0" err="1"/>
              <a:t>дель</a:t>
            </a:r>
            <a:r>
              <a:rPr lang="ru-RU" sz="100" dirty="0"/>
              <a:t> </a:t>
            </a:r>
            <a:r>
              <a:rPr lang="ru-RU" sz="100" dirty="0" err="1"/>
              <a:t>Вайо</a:t>
            </a:r>
            <a:r>
              <a:rPr lang="ru-RU" sz="100" dirty="0"/>
              <a:t>, который стал министром иностранных дел. Хуан </a:t>
            </a:r>
            <a:r>
              <a:rPr lang="ru-RU" sz="100" dirty="0" err="1"/>
              <a:t>Негрин</a:t>
            </a:r>
            <a:r>
              <a:rPr lang="ru-RU" sz="100" dirty="0"/>
              <a:t>, социалист, не имевший тесных политических контактов, получил пост министра финансов. Он был профессором физиологии в Мадридском университете и пользовался уважением у администрации вуза. Удовлетворили и настойчивое желание </a:t>
            </a:r>
            <a:r>
              <a:rPr lang="ru-RU" sz="100" dirty="0" err="1"/>
              <a:t>Аракистайна</a:t>
            </a:r>
            <a:r>
              <a:rPr lang="ru-RU" sz="100" dirty="0"/>
              <a:t> – он был назначен послом в Париже3. Кабинет дополнили и двумя членами Республиканской левой (включая </a:t>
            </a:r>
            <a:r>
              <a:rPr lang="ru-RU" sz="100" dirty="0" err="1"/>
              <a:t>Хираля</a:t>
            </a:r>
            <a:r>
              <a:rPr lang="ru-RU" sz="100" dirty="0"/>
              <a:t>, который получил пост министра без портфеля) и по одному члену от Объединенной республиканской партии и «</a:t>
            </a:r>
            <a:r>
              <a:rPr lang="ru-RU" sz="100" dirty="0" err="1"/>
              <a:t>Эскерры</a:t>
            </a:r>
            <a:r>
              <a:rPr lang="ru-RU" sz="100" dirty="0"/>
              <a:t>». Ларго Кабальеро взял на себя обязанности военного министра, заменив </a:t>
            </a:r>
            <a:r>
              <a:rPr lang="ru-RU" sz="100" dirty="0" err="1"/>
              <a:t>Эрнандеса</a:t>
            </a:r>
            <a:r>
              <a:rPr lang="ru-RU" sz="100" dirty="0"/>
              <a:t> </a:t>
            </a:r>
            <a:r>
              <a:rPr lang="ru-RU" sz="100" dirty="0" err="1"/>
              <a:t>Сарабиа</a:t>
            </a:r>
            <a:r>
              <a:rPr lang="ru-RU" sz="100" dirty="0"/>
              <a:t>, который окончательно выбился из сил после месяца стратегических импровизаций. Кабальеро поддерживал профессиональный штаб во главе с майором Эстрадой. Полковник </a:t>
            </a:r>
            <a:r>
              <a:rPr lang="ru-RU" sz="100" dirty="0" err="1"/>
              <a:t>Родриго</a:t>
            </a:r>
            <a:r>
              <a:rPr lang="ru-RU" sz="100" dirty="0"/>
              <a:t> </a:t>
            </a:r>
            <a:r>
              <a:rPr lang="ru-RU" sz="100" dirty="0" err="1"/>
              <a:t>Хиль</a:t>
            </a:r>
            <a:r>
              <a:rPr lang="ru-RU" sz="100" dirty="0"/>
              <a:t>, артиллерийский офицер старой школы, стал заместителем военного министра. «Правительство Победы», как его окрестили, имело странный характер не только из-за участия коммунистов, но и потому, что </a:t>
            </a:r>
            <a:r>
              <a:rPr lang="ru-RU" sz="100" dirty="0" err="1"/>
              <a:t>Эрнандес</a:t>
            </a:r>
            <a:r>
              <a:rPr lang="ru-RU" sz="100" dirty="0"/>
              <a:t>, новый министр образования, девятнадцать лет назад был осужден за покушение на убийство нынешнего нового министра военно-морских сил и авиации </a:t>
            </a:r>
            <a:r>
              <a:rPr lang="ru-RU" sz="100" dirty="0" err="1"/>
              <a:t>Индалесио</a:t>
            </a:r>
            <a:r>
              <a:rPr lang="ru-RU" sz="100" dirty="0"/>
              <a:t> </a:t>
            </a:r>
            <a:r>
              <a:rPr lang="ru-RU" sz="100" dirty="0" err="1"/>
              <a:t>Прието</a:t>
            </a:r>
            <a:r>
              <a:rPr lang="ru-RU" sz="100" dirty="0" smtClean="0"/>
              <a:t>.)</a:t>
            </a:r>
            <a:endParaRPr lang="ru-RU" sz="100" dirty="0"/>
          </a:p>
        </p:txBody>
      </p:sp>
      <p:sp>
        <p:nvSpPr>
          <p:cNvPr id="166" name="Прямоугольник 165">
            <a:extLst>
              <a:ext uri="{FF2B5EF4-FFF2-40B4-BE49-F238E27FC236}">
                <a16:creationId xmlns="" xmlns:a16="http://schemas.microsoft.com/office/drawing/2014/main" id="{1237210D-3F71-4FFB-898E-68BAEFE6FDDA}"/>
              </a:ext>
            </a:extLst>
          </p:cNvPr>
          <p:cNvSpPr/>
          <p:nvPr/>
        </p:nvSpPr>
        <p:spPr>
          <a:xfrm>
            <a:off x="30003348"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 xmlns:a16="http://schemas.microsoft.com/office/drawing/2014/main" id="{8BF20860-5267-4C89-9A69-5F2FF8043CE3}"/>
              </a:ext>
            </a:extLst>
          </p:cNvPr>
          <p:cNvCxnSpPr>
            <a:cxnSpLocks/>
            <a:stCxn id="63" idx="2"/>
            <a:endCxn id="165" idx="0"/>
          </p:cNvCxnSpPr>
          <p:nvPr/>
        </p:nvCxnSpPr>
        <p:spPr>
          <a:xfrm rot="5400000">
            <a:off x="29523254"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 xmlns:a16="http://schemas.microsoft.com/office/drawing/2014/main" id="{8BB7AA36-FD11-40F3-952A-FDE960A6929F}"/>
              </a:ext>
            </a:extLst>
          </p:cNvPr>
          <p:cNvCxnSpPr>
            <a:cxnSpLocks/>
            <a:stCxn id="63" idx="2"/>
            <a:endCxn id="166" idx="0"/>
          </p:cNvCxnSpPr>
          <p:nvPr/>
        </p:nvCxnSpPr>
        <p:spPr>
          <a:xfrm rot="16200000" flipH="1">
            <a:off x="30075663"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 xmlns:a16="http://schemas.microsoft.com/office/drawing/2014/main" id="{504572F0-7FA5-4F81-9D4B-C3FB5F7E24A6}"/>
              </a:ext>
            </a:extLst>
          </p:cNvPr>
          <p:cNvCxnSpPr>
            <a:cxnSpLocks/>
            <a:stCxn id="165" idx="2"/>
            <a:endCxn id="160" idx="0"/>
          </p:cNvCxnSpPr>
          <p:nvPr/>
        </p:nvCxnSpPr>
        <p:spPr>
          <a:xfrm rot="16200000" flipH="1">
            <a:off x="29222848"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 xmlns:a16="http://schemas.microsoft.com/office/drawing/2014/main" id="{0DD383AF-7358-4D05-9F30-B6B41AF854DB}"/>
              </a:ext>
            </a:extLst>
          </p:cNvPr>
          <p:cNvCxnSpPr>
            <a:cxnSpLocks/>
            <a:stCxn id="154" idx="2"/>
            <a:endCxn id="155" idx="0"/>
          </p:cNvCxnSpPr>
          <p:nvPr/>
        </p:nvCxnSpPr>
        <p:spPr>
          <a:xfrm rot="5400000">
            <a:off x="29778904"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 xmlns:a16="http://schemas.microsoft.com/office/drawing/2014/main" id="{08826EB2-04D8-4B9D-A85C-F5AB140406B1}"/>
              </a:ext>
            </a:extLst>
          </p:cNvPr>
          <p:cNvCxnSpPr>
            <a:cxnSpLocks/>
            <a:stCxn id="155" idx="2"/>
            <a:endCxn id="156" idx="0"/>
          </p:cNvCxnSpPr>
          <p:nvPr/>
        </p:nvCxnSpPr>
        <p:spPr>
          <a:xfrm rot="16200000" flipH="1">
            <a:off x="29790715"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 xmlns:a16="http://schemas.microsoft.com/office/drawing/2014/main" id="{76206442-5802-4ECC-89FF-725CB9831F7E}"/>
              </a:ext>
            </a:extLst>
          </p:cNvPr>
          <p:cNvCxnSpPr>
            <a:cxnSpLocks/>
            <a:stCxn id="165" idx="2"/>
            <a:endCxn id="159" idx="0"/>
          </p:cNvCxnSpPr>
          <p:nvPr/>
        </p:nvCxnSpPr>
        <p:spPr>
          <a:xfrm rot="16200000" flipH="1">
            <a:off x="29777008" y="7185306"/>
            <a:ext cx="274184" cy="11048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 xmlns:a16="http://schemas.microsoft.com/office/drawing/2014/main" id="{7DAEAC1F-B20B-46CD-B818-99851DE5EF87}"/>
              </a:ext>
            </a:extLst>
          </p:cNvPr>
          <p:cNvSpPr/>
          <p:nvPr/>
        </p:nvSpPr>
        <p:spPr>
          <a:xfrm>
            <a:off x="30628871"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 xmlns:a16="http://schemas.microsoft.com/office/drawing/2014/main" id="{146CBA15-0EC9-4B49-9151-897C0373358B}"/>
              </a:ext>
            </a:extLst>
          </p:cNvPr>
          <p:cNvCxnSpPr>
            <a:cxnSpLocks/>
            <a:stCxn id="159" idx="2"/>
            <a:endCxn id="180" idx="0"/>
          </p:cNvCxnSpPr>
          <p:nvPr/>
        </p:nvCxnSpPr>
        <p:spPr>
          <a:xfrm rot="16200000" flipH="1">
            <a:off x="30667404"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 xmlns:a16="http://schemas.microsoft.com/office/drawing/2014/main" id="{C84E4D7F-D864-4DC0-BB2F-86D444193691}"/>
              </a:ext>
            </a:extLst>
          </p:cNvPr>
          <p:cNvCxnSpPr>
            <a:cxnSpLocks/>
            <a:stCxn id="159" idx="2"/>
            <a:endCxn id="154" idx="0"/>
          </p:cNvCxnSpPr>
          <p:nvPr/>
        </p:nvCxnSpPr>
        <p:spPr>
          <a:xfrm rot="5400000">
            <a:off x="30076257"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 xmlns:a16="http://schemas.microsoft.com/office/drawing/2014/main" id="{047E7F83-180D-4C03-BC66-692FB1C56DBF}"/>
              </a:ext>
            </a:extLst>
          </p:cNvPr>
          <p:cNvCxnSpPr>
            <a:cxnSpLocks/>
            <a:stCxn id="160" idx="2"/>
            <a:endCxn id="154" idx="0"/>
          </p:cNvCxnSpPr>
          <p:nvPr/>
        </p:nvCxnSpPr>
        <p:spPr>
          <a:xfrm rot="16200000" flipH="1">
            <a:off x="29525598"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 xmlns:a16="http://schemas.microsoft.com/office/drawing/2014/main" id="{E605C39C-68E5-47BE-BB9B-455D1E372FDC}"/>
              </a:ext>
            </a:extLst>
          </p:cNvPr>
          <p:cNvSpPr/>
          <p:nvPr/>
        </p:nvSpPr>
        <p:spPr>
          <a:xfrm>
            <a:off x="27687746" y="705598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 xmlns:a16="http://schemas.microsoft.com/office/drawing/2014/main" id="{7F4404B0-4AD2-46F4-AED9-158653BD1476}"/>
              </a:ext>
            </a:extLst>
          </p:cNvPr>
          <p:cNvSpPr/>
          <p:nvPr/>
        </p:nvSpPr>
        <p:spPr>
          <a:xfrm>
            <a:off x="27687745" y="787379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 xmlns:a16="http://schemas.microsoft.com/office/drawing/2014/main" id="{95E12289-D5C4-4A71-B46E-2AB617265BCE}"/>
              </a:ext>
            </a:extLst>
          </p:cNvPr>
          <p:cNvCxnSpPr>
            <a:cxnSpLocks/>
            <a:stCxn id="200" idx="2"/>
            <a:endCxn id="201" idx="0"/>
          </p:cNvCxnSpPr>
          <p:nvPr/>
        </p:nvCxnSpPr>
        <p:spPr>
          <a:xfrm rot="5400000">
            <a:off x="28012002" y="7734887"/>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 xmlns:a16="http://schemas.microsoft.com/office/drawing/2014/main" id="{57A7C273-2588-4AC4-A707-30CFC6E5A3DB}"/>
              </a:ext>
            </a:extLst>
          </p:cNvPr>
          <p:cNvCxnSpPr>
            <a:cxnSpLocks/>
            <a:stCxn id="63" idx="2"/>
            <a:endCxn id="200" idx="0"/>
          </p:cNvCxnSpPr>
          <p:nvPr/>
        </p:nvCxnSpPr>
        <p:spPr>
          <a:xfrm rot="5400000">
            <a:off x="28920185" y="6034133"/>
            <a:ext cx="252572" cy="1791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 xmlns:a16="http://schemas.microsoft.com/office/drawing/2014/main" id="{3A936EB0-2B9C-480D-9F08-95DEDCB36930}"/>
              </a:ext>
            </a:extLst>
          </p:cNvPr>
          <p:cNvSpPr/>
          <p:nvPr/>
        </p:nvSpPr>
        <p:spPr>
          <a:xfrm>
            <a:off x="30628868"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 xmlns:a16="http://schemas.microsoft.com/office/drawing/2014/main" id="{14ADE0B2-43D1-4891-AD9B-AD5F899987C4}"/>
              </a:ext>
            </a:extLst>
          </p:cNvPr>
          <p:cNvCxnSpPr>
            <a:cxnSpLocks/>
            <a:stCxn id="180" idx="2"/>
            <a:endCxn id="208" idx="0"/>
          </p:cNvCxnSpPr>
          <p:nvPr/>
        </p:nvCxnSpPr>
        <p:spPr>
          <a:xfrm rot="5400000">
            <a:off x="30961534"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 xmlns:a16="http://schemas.microsoft.com/office/drawing/2014/main" id="{1344A1AC-A5D1-48D7-874F-0EA6B3953523}"/>
              </a:ext>
            </a:extLst>
          </p:cNvPr>
          <p:cNvCxnSpPr>
            <a:cxnSpLocks/>
            <a:stCxn id="801" idx="2"/>
            <a:endCxn id="97" idx="0"/>
          </p:cNvCxnSpPr>
          <p:nvPr/>
        </p:nvCxnSpPr>
        <p:spPr>
          <a:xfrm rot="5400000">
            <a:off x="31477611" y="4501255"/>
            <a:ext cx="292006" cy="7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 xmlns:a16="http://schemas.microsoft.com/office/drawing/2014/main" id="{F8D1DA47-C504-41CD-B91F-0C23B929D953}"/>
              </a:ext>
            </a:extLst>
          </p:cNvPr>
          <p:cNvSpPr/>
          <p:nvPr/>
        </p:nvSpPr>
        <p:spPr>
          <a:xfrm>
            <a:off x="34413634" y="70531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r>
              <a:rPr lang="ru-RU" sz="700" dirty="0" smtClean="0"/>
              <a:t>)</a:t>
            </a:r>
            <a:endParaRPr lang="ru-RU" sz="500" dirty="0"/>
          </a:p>
        </p:txBody>
      </p:sp>
      <p:cxnSp>
        <p:nvCxnSpPr>
          <p:cNvPr id="227"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63" idx="0"/>
          </p:cNvCxnSpPr>
          <p:nvPr/>
        </p:nvCxnSpPr>
        <p:spPr>
          <a:xfrm rot="5400000">
            <a:off x="30244748" y="4888504"/>
            <a:ext cx="1072188" cy="1677620"/>
          </a:xfrm>
          <a:prstGeom prst="bentConnector3">
            <a:avLst>
              <a:gd name="adj1" fmla="val 9573"/>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 xmlns:a16="http://schemas.microsoft.com/office/drawing/2014/main" id="{600D8C74-F74F-4295-8359-52067A77D9AA}"/>
              </a:ext>
            </a:extLst>
          </p:cNvPr>
          <p:cNvSpPr/>
          <p:nvPr/>
        </p:nvSpPr>
        <p:spPr>
          <a:xfrm>
            <a:off x="28298265"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 xmlns:a16="http://schemas.microsoft.com/office/drawing/2014/main" id="{2527D34A-E27A-449A-93E5-C76A76CC4512}"/>
              </a:ext>
            </a:extLst>
          </p:cNvPr>
          <p:cNvCxnSpPr>
            <a:cxnSpLocks/>
            <a:stCxn id="801" idx="2"/>
            <a:endCxn id="230" idx="0"/>
          </p:cNvCxnSpPr>
          <p:nvPr/>
        </p:nvCxnSpPr>
        <p:spPr>
          <a:xfrm rot="5400000">
            <a:off x="30054977" y="3065665"/>
            <a:ext cx="279050" cy="28661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 xmlns:a16="http://schemas.microsoft.com/office/drawing/2014/main" id="{6F719142-1860-4581-9B41-8AADCCCE4BB0}"/>
              </a:ext>
            </a:extLst>
          </p:cNvPr>
          <p:cNvCxnSpPr>
            <a:cxnSpLocks/>
            <a:stCxn id="130" idx="2"/>
            <a:endCxn id="836" idx="0"/>
          </p:cNvCxnSpPr>
          <p:nvPr/>
        </p:nvCxnSpPr>
        <p:spPr>
          <a:xfrm rot="16200000" flipH="1">
            <a:off x="14506032" y="1657653"/>
            <a:ext cx="269598" cy="568839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 xmlns:a16="http://schemas.microsoft.com/office/drawing/2014/main" id="{EA3FC01F-F5CA-4FAE-8CEF-830AB1AAFB40}"/>
              </a:ext>
            </a:extLst>
          </p:cNvPr>
          <p:cNvCxnSpPr>
            <a:cxnSpLocks/>
            <a:stCxn id="130" idx="2"/>
            <a:endCxn id="829" idx="0"/>
          </p:cNvCxnSpPr>
          <p:nvPr/>
        </p:nvCxnSpPr>
        <p:spPr>
          <a:xfrm rot="16200000" flipH="1">
            <a:off x="17345784" y="-1182100"/>
            <a:ext cx="269598" cy="11367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 xmlns:a16="http://schemas.microsoft.com/office/drawing/2014/main" id="{6B629A61-C117-4B2E-9AEF-4EAF601A5B2F}"/>
              </a:ext>
            </a:extLst>
          </p:cNvPr>
          <p:cNvCxnSpPr>
            <a:cxnSpLocks/>
            <a:stCxn id="130" idx="2"/>
            <a:endCxn id="125" idx="0"/>
          </p:cNvCxnSpPr>
          <p:nvPr/>
        </p:nvCxnSpPr>
        <p:spPr>
          <a:xfrm rot="16200000" flipH="1">
            <a:off x="18176162" y="-2012477"/>
            <a:ext cx="277687" cy="1303674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 xmlns:a16="http://schemas.microsoft.com/office/drawing/2014/main" id="{957C12DC-D98B-4948-99D2-CFC7B8CFF4DE}"/>
              </a:ext>
            </a:extLst>
          </p:cNvPr>
          <p:cNvSpPr/>
          <p:nvPr/>
        </p:nvSpPr>
        <p:spPr>
          <a:xfrm>
            <a:off x="23287021"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 xmlns:a16="http://schemas.microsoft.com/office/drawing/2014/main" id="{012D2E35-685E-4576-BCB6-C08D33426D27}"/>
              </a:ext>
            </a:extLst>
          </p:cNvPr>
          <p:cNvSpPr/>
          <p:nvPr/>
        </p:nvSpPr>
        <p:spPr>
          <a:xfrm>
            <a:off x="243739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 xmlns:a16="http://schemas.microsoft.com/office/drawing/2014/main" id="{05CD8A58-5676-43E8-BBE2-DC9229365C21}"/>
              </a:ext>
            </a:extLst>
          </p:cNvPr>
          <p:cNvSpPr/>
          <p:nvPr/>
        </p:nvSpPr>
        <p:spPr>
          <a:xfrm>
            <a:off x="24373998"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 xmlns:a16="http://schemas.microsoft.com/office/drawing/2014/main" id="{E01090B5-7811-4C8D-B542-DC3489C9632C}"/>
              </a:ext>
            </a:extLst>
          </p:cNvPr>
          <p:cNvSpPr/>
          <p:nvPr/>
        </p:nvSpPr>
        <p:spPr>
          <a:xfrm>
            <a:off x="23287217"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 xmlns:a16="http://schemas.microsoft.com/office/drawing/2014/main" id="{206D4D82-F261-452F-8D95-439FE5E0314A}"/>
              </a:ext>
            </a:extLst>
          </p:cNvPr>
          <p:cNvSpPr/>
          <p:nvPr/>
        </p:nvSpPr>
        <p:spPr>
          <a:xfrm>
            <a:off x="23829986"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Вновь объединить Испанию !</a:t>
            </a:r>
            <a:endParaRPr lang="ru-RU" sz="700" dirty="0"/>
          </a:p>
        </p:txBody>
      </p:sp>
      <p:cxnSp>
        <p:nvCxnSpPr>
          <p:cNvPr id="183" name="Соединительная линия уступом 148">
            <a:extLst>
              <a:ext uri="{FF2B5EF4-FFF2-40B4-BE49-F238E27FC236}">
                <a16:creationId xmlns="" xmlns:a16="http://schemas.microsoft.com/office/drawing/2014/main" id="{74F58D4E-63E8-4F3B-AADA-F89E80EB0D7E}"/>
              </a:ext>
            </a:extLst>
          </p:cNvPr>
          <p:cNvCxnSpPr>
            <a:cxnSpLocks/>
            <a:stCxn id="38" idx="2"/>
            <a:endCxn id="175" idx="0"/>
          </p:cNvCxnSpPr>
          <p:nvPr/>
        </p:nvCxnSpPr>
        <p:spPr>
          <a:xfrm rot="16200000" flipH="1">
            <a:off x="24158672" y="6390778"/>
            <a:ext cx="270000"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 xmlns:a16="http://schemas.microsoft.com/office/drawing/2014/main" id="{B661D22E-E444-4030-8910-C32F43264B7E}"/>
              </a:ext>
            </a:extLst>
          </p:cNvPr>
          <p:cNvCxnSpPr>
            <a:cxnSpLocks/>
            <a:stCxn id="38" idx="2"/>
            <a:endCxn id="174" idx="0"/>
          </p:cNvCxnSpPr>
          <p:nvPr/>
        </p:nvCxnSpPr>
        <p:spPr>
          <a:xfrm rot="5400000">
            <a:off x="23615184"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 xmlns:a16="http://schemas.microsoft.com/office/drawing/2014/main" id="{D9F54EA9-8E35-4F97-9346-ECC1DCF56114}"/>
              </a:ext>
            </a:extLst>
          </p:cNvPr>
          <p:cNvCxnSpPr>
            <a:cxnSpLocks/>
            <a:stCxn id="174" idx="2"/>
            <a:endCxn id="178" idx="0"/>
          </p:cNvCxnSpPr>
          <p:nvPr/>
        </p:nvCxnSpPr>
        <p:spPr>
          <a:xfrm rot="16200000" flipH="1">
            <a:off x="23618018"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 xmlns:a16="http://schemas.microsoft.com/office/drawing/2014/main" id="{46D280CB-FB83-4BF5-8B3A-DD7BD44AD1E7}"/>
              </a:ext>
            </a:extLst>
          </p:cNvPr>
          <p:cNvCxnSpPr>
            <a:cxnSpLocks/>
            <a:stCxn id="174" idx="2"/>
            <a:endCxn id="176" idx="0"/>
          </p:cNvCxnSpPr>
          <p:nvPr/>
        </p:nvCxnSpPr>
        <p:spPr>
          <a:xfrm rot="16200000" flipH="1">
            <a:off x="24160902" y="7198548"/>
            <a:ext cx="265541" cy="1086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 xmlns:a16="http://schemas.microsoft.com/office/drawing/2014/main" id="{1C6858C7-8A93-4CF4-A3B3-6AB28CD215CB}"/>
              </a:ext>
            </a:extLst>
          </p:cNvPr>
          <p:cNvCxnSpPr>
            <a:cxnSpLocks/>
            <a:stCxn id="178" idx="2"/>
            <a:endCxn id="182" idx="0"/>
          </p:cNvCxnSpPr>
          <p:nvPr/>
        </p:nvCxnSpPr>
        <p:spPr>
          <a:xfrm rot="16200000" flipH="1">
            <a:off x="23884029"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 xmlns:a16="http://schemas.microsoft.com/office/drawing/2014/main" id="{CE2B2ACF-3CBE-48FA-AC43-7AD4B70A3FA6}"/>
              </a:ext>
            </a:extLst>
          </p:cNvPr>
          <p:cNvCxnSpPr>
            <a:cxnSpLocks/>
            <a:stCxn id="176" idx="2"/>
            <a:endCxn id="182" idx="0"/>
          </p:cNvCxnSpPr>
          <p:nvPr/>
        </p:nvCxnSpPr>
        <p:spPr>
          <a:xfrm rot="5400000">
            <a:off x="24427926" y="8280031"/>
            <a:ext cx="274459" cy="5440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 xmlns:a16="http://schemas.microsoft.com/office/drawing/2014/main" id="{04A3ABFC-37BA-432F-AC1A-F77E6E1C51AC}"/>
              </a:ext>
            </a:extLst>
          </p:cNvPr>
          <p:cNvSpPr/>
          <p:nvPr/>
        </p:nvSpPr>
        <p:spPr>
          <a:xfrm>
            <a:off x="30579919" y="111395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cxnSp>
        <p:nvCxnSpPr>
          <p:cNvPr id="179" name="Соединительная линия уступом 178"/>
          <p:cNvCxnSpPr>
            <a:stCxn id="838" idx="2"/>
            <a:endCxn id="135" idx="0"/>
          </p:cNvCxnSpPr>
          <p:nvPr/>
        </p:nvCxnSpPr>
        <p:spPr>
          <a:xfrm rot="16200000" flipH="1">
            <a:off x="31567754" y="4082936"/>
            <a:ext cx="1079226" cy="3281717"/>
          </a:xfrm>
          <a:prstGeom prst="bentConnector3">
            <a:avLst>
              <a:gd name="adj1" fmla="val 983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1" name="Соединительная линия уступом 123">
            <a:extLst>
              <a:ext uri="{FF2B5EF4-FFF2-40B4-BE49-F238E27FC236}">
                <a16:creationId xmlns="" xmlns:a16="http://schemas.microsoft.com/office/drawing/2014/main" id="{C9CBB17B-538D-4A64-A825-8B7B2B897D5D}"/>
              </a:ext>
            </a:extLst>
          </p:cNvPr>
          <p:cNvCxnSpPr>
            <a:cxnSpLocks/>
            <a:stCxn id="97" idx="2"/>
            <a:endCxn id="135" idx="0"/>
          </p:cNvCxnSpPr>
          <p:nvPr/>
        </p:nvCxnSpPr>
        <p:spPr>
          <a:xfrm rot="16200000" flipH="1">
            <a:off x="32147845" y="4663027"/>
            <a:ext cx="1072188" cy="2128574"/>
          </a:xfrm>
          <a:prstGeom prst="bentConnector3">
            <a:avLst>
              <a:gd name="adj1" fmla="val 902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2" name="Соединительная линия уступом 191"/>
          <p:cNvCxnSpPr>
            <a:stCxn id="828" idx="2"/>
            <a:endCxn id="63" idx="0"/>
          </p:cNvCxnSpPr>
          <p:nvPr/>
        </p:nvCxnSpPr>
        <p:spPr>
          <a:xfrm rot="5400000">
            <a:off x="30759012" y="4374109"/>
            <a:ext cx="1072320" cy="2706279"/>
          </a:xfrm>
          <a:prstGeom prst="bentConnector3">
            <a:avLst>
              <a:gd name="adj1" fmla="val 957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3" name="Прямоугольник 192"/>
          <p:cNvSpPr/>
          <p:nvPr/>
        </p:nvSpPr>
        <p:spPr>
          <a:xfrm>
            <a:off x="14765044" y="623324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Университет Наварры (1952)</a:t>
            </a:r>
            <a:endParaRPr lang="ru-RU" sz="500" dirty="0"/>
          </a:p>
        </p:txBody>
      </p:sp>
      <p:sp>
        <p:nvSpPr>
          <p:cNvPr id="194" name="Прямоугольник 193">
            <a:extLst>
              <a:ext uri="{FF2B5EF4-FFF2-40B4-BE49-F238E27FC236}">
                <a16:creationId xmlns="" xmlns:a16="http://schemas.microsoft.com/office/drawing/2014/main" id="{F8D1DA47-C504-41CD-B91F-0C23B929D953}"/>
              </a:ext>
            </a:extLst>
          </p:cNvPr>
          <p:cNvSpPr/>
          <p:nvPr/>
        </p:nvSpPr>
        <p:spPr>
          <a:xfrm>
            <a:off x="33285064" y="787379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партий </a:t>
            </a:r>
            <a:r>
              <a:rPr lang="ru-RU" sz="100" dirty="0" smtClean="0"/>
              <a:t>Что </a:t>
            </a:r>
            <a:r>
              <a:rPr lang="ru-RU" sz="100" dirty="0"/>
              <a:t>же до социалистов, то UGT (членство в котором выросло до двух миллионов) теперь установил тесное сотрудничество с коммунистами. Всю зиму коммунисты добивались объединения социалистической и коммунистической партий в соответствии с той моделью, которая существовала в Каталонии и в молодежном движении. Оба крыла социалистической партии, и Ларго Кабальеро и </a:t>
            </a:r>
            <a:r>
              <a:rPr lang="ru-RU" sz="100" dirty="0" err="1"/>
              <a:t>Прието</a:t>
            </a:r>
            <a:r>
              <a:rPr lang="ru-RU" sz="100" dirty="0"/>
              <a:t> настороженно относились к этим </a:t>
            </a:r>
            <a:r>
              <a:rPr lang="ru-RU" sz="100" dirty="0" err="1"/>
              <a:t>подходам.К</a:t>
            </a:r>
            <a:r>
              <a:rPr lang="ru-RU" sz="100" dirty="0"/>
              <a:t> весне 1937 года правительство Ларго Кабальеро стало повсеместно искать возможности замедлить революционный процесс. Политические комитеты, которые стремительно появились во всех селениях, в июле были заменены муниципальными советами. Национализацию иностранных фирм прекратили, а остальных отложили. Кроме того, правительство всеми силами старалось положить конец коллективному управлению предприятиями. Оно стремилось поставить промышленность, национализированную или находящуюся в частном владении, под контроль государства. Поэтому предприятиям, где господствовали анархисты, была затруднена выдача кредитов. Некоторые фабрики, куда перестал поступать хлопок, даже остановились.</a:t>
            </a:r>
          </a:p>
        </p:txBody>
      </p:sp>
      <p:sp>
        <p:nvSpPr>
          <p:cNvPr id="195" name="Прямоугольник 194"/>
          <p:cNvSpPr/>
          <p:nvPr/>
        </p:nvSpPr>
        <p:spPr>
          <a:xfrm>
            <a:off x="15319932" y="78737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Военные школы </a:t>
            </a:r>
            <a:r>
              <a:rPr lang="ru-RU" sz="700" dirty="0"/>
              <a:t>для милиционеров (1937) </a:t>
            </a:r>
            <a:r>
              <a:rPr lang="ru-RU" sz="200" dirty="0"/>
              <a:t>(В 1937 году действовало 2000 военных школ, в которых учили читать неграмотных милиционеров)</a:t>
            </a:r>
            <a:endParaRPr lang="ru-RU" sz="100" dirty="0"/>
          </a:p>
        </p:txBody>
      </p:sp>
      <p:sp>
        <p:nvSpPr>
          <p:cNvPr id="196" name="Прямоугольник 195">
            <a:extLst>
              <a:ext uri="{FF2B5EF4-FFF2-40B4-BE49-F238E27FC236}">
                <a16:creationId xmlns="" xmlns:a16="http://schemas.microsoft.com/office/drawing/2014/main" id="{F8D1DA47-C504-41CD-B91F-0C23B929D953}"/>
              </a:ext>
            </a:extLst>
          </p:cNvPr>
          <p:cNvSpPr/>
          <p:nvPr/>
        </p:nvSpPr>
        <p:spPr>
          <a:xfrm>
            <a:off x="32185147" y="705316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Отстранение Ларго </a:t>
            </a:r>
            <a:r>
              <a:rPr lang="ru-RU" sz="100" dirty="0" smtClean="0"/>
              <a:t>(</a:t>
            </a:r>
            <a:r>
              <a:rPr lang="ru-RU" sz="100" dirty="0"/>
              <a:t>Вскоре состоялось удивительное собрание руководства Испанской коммунистической партии, на котором присутствовали Марти, Тольятти, </a:t>
            </a:r>
            <a:r>
              <a:rPr lang="ru-RU" sz="100" dirty="0" err="1"/>
              <a:t>Кодовилья</a:t>
            </a:r>
            <a:r>
              <a:rPr lang="ru-RU" sz="100" dirty="0"/>
              <a:t>, Степанов, </a:t>
            </a:r>
            <a:r>
              <a:rPr lang="ru-RU" sz="100" dirty="0" err="1"/>
              <a:t>Герё</a:t>
            </a:r>
            <a:r>
              <a:rPr lang="ru-RU" sz="100" dirty="0"/>
              <a:t>, советский посол </a:t>
            </a:r>
            <a:r>
              <a:rPr lang="ru-RU" sz="100" dirty="0" err="1"/>
              <a:t>Гайкин</a:t>
            </a:r>
            <a:r>
              <a:rPr lang="ru-RU" sz="100" dirty="0"/>
              <a:t> и сам Орлов. Тольятти откровенно заявил, что хотел бы смещения Ларго Кабальеро с поста премьера. </a:t>
            </a:r>
            <a:r>
              <a:rPr lang="ru-RU" sz="100" dirty="0" err="1"/>
              <a:t>Диас</a:t>
            </a:r>
            <a:r>
              <a:rPr lang="ru-RU" sz="100" dirty="0"/>
              <a:t> и </a:t>
            </a:r>
            <a:r>
              <a:rPr lang="ru-RU" sz="100" dirty="0" err="1"/>
              <a:t>Эрнандес</a:t>
            </a:r>
            <a:r>
              <a:rPr lang="ru-RU" sz="100" dirty="0"/>
              <a:t> возразили. </a:t>
            </a:r>
            <a:r>
              <a:rPr lang="ru-RU" sz="100" dirty="0" err="1"/>
              <a:t>Диас</a:t>
            </a:r>
            <a:r>
              <a:rPr lang="ru-RU" sz="100" dirty="0"/>
              <a:t> добавил, что испанские коммунисты не всегда должны следовать указаниям Москвы. Страх или амбиции заставили остальных испанцев промолчать. Степанов сказал, что не Москва, а сама «история» осудила премьер-министра за его отступничество и поражения. Марти согласился с ним. </a:t>
            </a:r>
            <a:r>
              <a:rPr lang="ru-RU" sz="100" dirty="0" err="1"/>
              <a:t>Диас</a:t>
            </a:r>
            <a:r>
              <a:rPr lang="ru-RU" sz="100" dirty="0"/>
              <a:t> назвал Марти бюрократом, а тот проворчал, что всегда был революционером. «Как и все мы», – сказал </a:t>
            </a:r>
            <a:r>
              <a:rPr lang="ru-RU" sz="100" dirty="0" err="1"/>
              <a:t>Диас</a:t>
            </a:r>
            <a:r>
              <a:rPr lang="ru-RU" sz="100" dirty="0"/>
              <a:t>. «Остается только в этом убедиться», – ответил Марти. </a:t>
            </a:r>
            <a:r>
              <a:rPr lang="ru-RU" sz="100" dirty="0" err="1"/>
              <a:t>Диас</a:t>
            </a:r>
            <a:r>
              <a:rPr lang="ru-RU" sz="100" dirty="0"/>
              <a:t> напомнил Марти, что тот – всего лишь гость на встрече Испанской коммунистической партии. «Если наши решения вам не нравятся,  – решительно сказал </a:t>
            </a:r>
            <a:r>
              <a:rPr lang="ru-RU" sz="100" dirty="0" err="1"/>
              <a:t>Диас</a:t>
            </a:r>
            <a:r>
              <a:rPr lang="ru-RU" sz="100" dirty="0"/>
              <a:t>,  – то вот дверь». Раздался взрыв возмущения. Все повскакали. «Товарищи! Товарищи!» – вопила </a:t>
            </a:r>
            <a:r>
              <a:rPr lang="ru-RU" sz="100" dirty="0" err="1"/>
              <a:t>Пассионария</a:t>
            </a:r>
            <a:r>
              <a:rPr lang="ru-RU" sz="100" dirty="0"/>
              <a:t>. </a:t>
            </a:r>
            <a:r>
              <a:rPr lang="ru-RU" sz="100" dirty="0" err="1"/>
              <a:t>Герё</a:t>
            </a:r>
            <a:r>
              <a:rPr lang="ru-RU" sz="100" dirty="0"/>
              <a:t> сидел, изумленно открыв рот. Орлов был совершенно невозмутим, а Тольятти смотрел на все серьезно. </a:t>
            </a:r>
            <a:r>
              <a:rPr lang="ru-RU" sz="100" dirty="0" err="1"/>
              <a:t>Кодо-вилья</a:t>
            </a:r>
            <a:r>
              <a:rPr lang="ru-RU" sz="100" dirty="0"/>
              <a:t> пытался успокоить Марти. Такие сцены были неслыханным явлением на встречах коммунистов, особенно когда на них присутствовали ответственные лица Коминтерна. Наконец </a:t>
            </a:r>
            <a:r>
              <a:rPr lang="ru-RU" sz="100" dirty="0" err="1"/>
              <a:t>Диас</a:t>
            </a:r>
            <a:r>
              <a:rPr lang="ru-RU" sz="100" dirty="0"/>
              <a:t> согласился принять предложение Тольятти, если за него проголосует большинство. Нет необходимости уточнять, что </a:t>
            </a:r>
            <a:r>
              <a:rPr lang="ru-RU" sz="100" dirty="0" err="1"/>
              <a:t>Диас</a:t>
            </a:r>
            <a:r>
              <a:rPr lang="ru-RU" sz="100" dirty="0"/>
              <a:t> и </a:t>
            </a:r>
            <a:r>
              <a:rPr lang="ru-RU" sz="100" dirty="0" err="1"/>
              <a:t>Эрнандес</a:t>
            </a:r>
            <a:r>
              <a:rPr lang="ru-RU" sz="100" dirty="0"/>
              <a:t> оказались единственными, кто голосовал против. Кампания по снятию Ларго Кабальеро, по мнению Тольятти, должна начаться с митинга в Валенсии. Он предложил, чтобы основную речь там произнес </a:t>
            </a:r>
            <a:r>
              <a:rPr lang="ru-RU" sz="100" dirty="0" err="1"/>
              <a:t>Эрнандес</a:t>
            </a:r>
            <a:r>
              <a:rPr lang="ru-RU" sz="100" dirty="0"/>
              <a:t>. Наилучшие шансы, сказал он, стать следующим премьер-министром у Хуана </a:t>
            </a:r>
            <a:r>
              <a:rPr lang="ru-RU" sz="100" dirty="0" err="1"/>
              <a:t>Негрина</a:t>
            </a:r>
            <a:r>
              <a:rPr lang="ru-RU" sz="100" dirty="0"/>
              <a:t>, министра финансов, не столь явного </a:t>
            </a:r>
            <a:r>
              <a:rPr lang="ru-RU" sz="100" dirty="0" err="1"/>
              <a:t>прокоммуниста</a:t>
            </a:r>
            <a:r>
              <a:rPr lang="ru-RU" sz="100" dirty="0"/>
              <a:t>, как </a:t>
            </a:r>
            <a:r>
              <a:rPr lang="ru-RU" sz="100" dirty="0" err="1"/>
              <a:t>Альварес</a:t>
            </a:r>
            <a:r>
              <a:rPr lang="ru-RU" sz="100" dirty="0"/>
              <a:t> </a:t>
            </a:r>
            <a:r>
              <a:rPr lang="ru-RU" sz="100" dirty="0" err="1"/>
              <a:t>дель</a:t>
            </a:r>
            <a:r>
              <a:rPr lang="ru-RU" sz="100" dirty="0"/>
              <a:t> </a:t>
            </a:r>
            <a:r>
              <a:rPr lang="ru-RU" sz="100" dirty="0" err="1"/>
              <a:t>Вайо</a:t>
            </a:r>
            <a:r>
              <a:rPr lang="ru-RU" sz="100" dirty="0"/>
              <a:t>, и не такого антикоммуниста, как </a:t>
            </a:r>
            <a:r>
              <a:rPr lang="ru-RU" sz="100" dirty="0" err="1"/>
              <a:t>Прието</a:t>
            </a:r>
            <a:r>
              <a:rPr lang="ru-RU" sz="100" dirty="0" smtClean="0"/>
              <a:t>)</a:t>
            </a:r>
            <a:endParaRPr lang="ru-RU" sz="100" dirty="0"/>
          </a:p>
        </p:txBody>
      </p:sp>
      <p:sp>
        <p:nvSpPr>
          <p:cNvPr id="198" name="Прямоугольник 197">
            <a:extLst>
              <a:ext uri="{FF2B5EF4-FFF2-40B4-BE49-F238E27FC236}">
                <a16:creationId xmlns="" xmlns:a16="http://schemas.microsoft.com/office/drawing/2014/main" id="{3F73D485-85C1-4021-BF3A-F98C9D79AF9E}"/>
              </a:ext>
            </a:extLst>
          </p:cNvPr>
          <p:cNvSpPr/>
          <p:nvPr/>
        </p:nvSpPr>
        <p:spPr>
          <a:xfrm>
            <a:off x="31156491" y="7060625"/>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Сотрудничество с советским НКВД</a:t>
            </a:r>
            <a:endParaRPr lang="ru-RU" sz="500" dirty="0"/>
          </a:p>
        </p:txBody>
      </p:sp>
      <p:cxnSp>
        <p:nvCxnSpPr>
          <p:cNvPr id="199" name="Соединительная линия уступом 59">
            <a:extLst>
              <a:ext uri="{FF2B5EF4-FFF2-40B4-BE49-F238E27FC236}">
                <a16:creationId xmlns="" xmlns:a16="http://schemas.microsoft.com/office/drawing/2014/main" id="{76206442-5802-4ECC-89FF-725CB9831F7E}"/>
              </a:ext>
            </a:extLst>
          </p:cNvPr>
          <p:cNvCxnSpPr>
            <a:cxnSpLocks/>
            <a:stCxn id="63" idx="2"/>
            <a:endCxn id="198" idx="0"/>
          </p:cNvCxnSpPr>
          <p:nvPr/>
        </p:nvCxnSpPr>
        <p:spPr>
          <a:xfrm rot="16200000" flipH="1">
            <a:off x="30652235" y="6093205"/>
            <a:ext cx="257217" cy="16776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59">
            <a:extLst>
              <a:ext uri="{FF2B5EF4-FFF2-40B4-BE49-F238E27FC236}">
                <a16:creationId xmlns="" xmlns:a16="http://schemas.microsoft.com/office/drawing/2014/main" id="{76206442-5802-4ECC-89FF-725CB9831F7E}"/>
              </a:ext>
            </a:extLst>
          </p:cNvPr>
          <p:cNvCxnSpPr>
            <a:cxnSpLocks/>
            <a:stCxn id="135" idx="2"/>
            <a:endCxn id="198" idx="0"/>
          </p:cNvCxnSpPr>
          <p:nvPr/>
        </p:nvCxnSpPr>
        <p:spPr>
          <a:xfrm rot="5400000">
            <a:off x="32555332" y="5867730"/>
            <a:ext cx="257217" cy="21285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59">
            <a:extLst>
              <a:ext uri="{FF2B5EF4-FFF2-40B4-BE49-F238E27FC236}">
                <a16:creationId xmlns="" xmlns:a16="http://schemas.microsoft.com/office/drawing/2014/main" id="{41E480A3-A812-4731-BA0E-CEBFE1B527FF}"/>
              </a:ext>
            </a:extLst>
          </p:cNvPr>
          <p:cNvCxnSpPr>
            <a:cxnSpLocks/>
            <a:stCxn id="198" idx="2"/>
            <a:endCxn id="159" idx="0"/>
          </p:cNvCxnSpPr>
          <p:nvPr/>
        </p:nvCxnSpPr>
        <p:spPr>
          <a:xfrm rot="5400000">
            <a:off x="30905991" y="7161144"/>
            <a:ext cx="274183" cy="11531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59">
            <a:extLst>
              <a:ext uri="{FF2B5EF4-FFF2-40B4-BE49-F238E27FC236}">
                <a16:creationId xmlns="" xmlns:a16="http://schemas.microsoft.com/office/drawing/2014/main" id="{41E480A3-A812-4731-BA0E-CEBFE1B527FF}"/>
              </a:ext>
            </a:extLst>
          </p:cNvPr>
          <p:cNvCxnSpPr>
            <a:cxnSpLocks/>
            <a:stCxn id="196" idx="2"/>
            <a:endCxn id="194" idx="0"/>
          </p:cNvCxnSpPr>
          <p:nvPr/>
        </p:nvCxnSpPr>
        <p:spPr>
          <a:xfrm rot="16200000" flipH="1">
            <a:off x="33057953" y="7183520"/>
            <a:ext cx="280631" cy="10999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0" name="Прямоугольник 209">
            <a:extLst>
              <a:ext uri="{FF2B5EF4-FFF2-40B4-BE49-F238E27FC236}">
                <a16:creationId xmlns="" xmlns:a16="http://schemas.microsoft.com/office/drawing/2014/main" id="{3F73D485-85C1-4021-BF3A-F98C9D79AF9E}"/>
              </a:ext>
            </a:extLst>
          </p:cNvPr>
          <p:cNvSpPr/>
          <p:nvPr/>
        </p:nvSpPr>
        <p:spPr>
          <a:xfrm>
            <a:off x="31156488" y="7873794"/>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Борьба с влиянием Коминтерна</a:t>
            </a:r>
            <a:endParaRPr lang="ru-RU" sz="500" dirty="0"/>
          </a:p>
        </p:txBody>
      </p:sp>
      <p:cxnSp>
        <p:nvCxnSpPr>
          <p:cNvPr id="211" name="Соединительная линия уступом 59">
            <a:extLst>
              <a:ext uri="{FF2B5EF4-FFF2-40B4-BE49-F238E27FC236}">
                <a16:creationId xmlns="" xmlns:a16="http://schemas.microsoft.com/office/drawing/2014/main" id="{41E480A3-A812-4731-BA0E-CEBFE1B527FF}"/>
              </a:ext>
            </a:extLst>
          </p:cNvPr>
          <p:cNvCxnSpPr>
            <a:cxnSpLocks/>
            <a:stCxn id="135" idx="2"/>
            <a:endCxn id="196" idx="0"/>
          </p:cNvCxnSpPr>
          <p:nvPr/>
        </p:nvCxnSpPr>
        <p:spPr>
          <a:xfrm rot="5400000">
            <a:off x="33073390" y="6378328"/>
            <a:ext cx="249756" cy="10999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2" name="Соединительная линия уступом 59">
            <a:extLst>
              <a:ext uri="{FF2B5EF4-FFF2-40B4-BE49-F238E27FC236}">
                <a16:creationId xmlns="" xmlns:a16="http://schemas.microsoft.com/office/drawing/2014/main" id="{41E480A3-A812-4731-BA0E-CEBFE1B527FF}"/>
              </a:ext>
            </a:extLst>
          </p:cNvPr>
          <p:cNvCxnSpPr>
            <a:cxnSpLocks/>
            <a:stCxn id="135" idx="2"/>
            <a:endCxn id="226" idx="0"/>
          </p:cNvCxnSpPr>
          <p:nvPr/>
        </p:nvCxnSpPr>
        <p:spPr>
          <a:xfrm rot="16200000" flipH="1">
            <a:off x="34187633" y="6364000"/>
            <a:ext cx="249756" cy="1128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23">
            <a:extLst>
              <a:ext uri="{FF2B5EF4-FFF2-40B4-BE49-F238E27FC236}">
                <a16:creationId xmlns="" xmlns:a16="http://schemas.microsoft.com/office/drawing/2014/main" id="{0DD383AF-7358-4D05-9F30-B6B41AF854DB}"/>
              </a:ext>
            </a:extLst>
          </p:cNvPr>
          <p:cNvCxnSpPr>
            <a:cxnSpLocks/>
            <a:stCxn id="135" idx="2"/>
            <a:endCxn id="118" idx="0"/>
          </p:cNvCxnSpPr>
          <p:nvPr/>
        </p:nvCxnSpPr>
        <p:spPr>
          <a:xfrm rot="16200000" flipH="1">
            <a:off x="33626317" y="6925317"/>
            <a:ext cx="249756" cy="5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123">
            <a:extLst>
              <a:ext uri="{FF2B5EF4-FFF2-40B4-BE49-F238E27FC236}">
                <a16:creationId xmlns="" xmlns:a16="http://schemas.microsoft.com/office/drawing/2014/main" id="{0DD383AF-7358-4D05-9F30-B6B41AF854DB}"/>
              </a:ext>
            </a:extLst>
          </p:cNvPr>
          <p:cNvCxnSpPr>
            <a:cxnSpLocks/>
            <a:stCxn id="226" idx="2"/>
            <a:endCxn id="92" idx="0"/>
          </p:cNvCxnSpPr>
          <p:nvPr/>
        </p:nvCxnSpPr>
        <p:spPr>
          <a:xfrm rot="5400000">
            <a:off x="34736482" y="7733479"/>
            <a:ext cx="280631"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23">
            <a:extLst>
              <a:ext uri="{FF2B5EF4-FFF2-40B4-BE49-F238E27FC236}">
                <a16:creationId xmlns="" xmlns:a16="http://schemas.microsoft.com/office/drawing/2014/main" id="{0DD383AF-7358-4D05-9F30-B6B41AF854DB}"/>
              </a:ext>
            </a:extLst>
          </p:cNvPr>
          <p:cNvCxnSpPr>
            <a:cxnSpLocks/>
            <a:stCxn id="198" idx="2"/>
            <a:endCxn id="210" idx="0"/>
          </p:cNvCxnSpPr>
          <p:nvPr/>
        </p:nvCxnSpPr>
        <p:spPr>
          <a:xfrm rot="5400000">
            <a:off x="31483069" y="7737208"/>
            <a:ext cx="27316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97" name="Прямоугольник 196"/>
          <p:cNvSpPr/>
          <p:nvPr/>
        </p:nvSpPr>
        <p:spPr>
          <a:xfrm>
            <a:off x="21578207" y="95025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Деколонизация Африки </a:t>
            </a:r>
            <a:r>
              <a:rPr lang="ru-RU" sz="300" dirty="0"/>
              <a:t>(Западная Сахара и Экваториальная Гвинея будут выделены, как субъекты-колонии, </a:t>
            </a:r>
            <a:r>
              <a:rPr lang="en-US" sz="300" dirty="0"/>
              <a:t>+</a:t>
            </a:r>
            <a:r>
              <a:rPr lang="ru-RU" sz="300" dirty="0"/>
              <a:t>75000 </a:t>
            </a:r>
            <a:r>
              <a:rPr lang="ru-RU" sz="300" dirty="0" err="1"/>
              <a:t>менпауэра</a:t>
            </a:r>
            <a:r>
              <a:rPr lang="ru-RU" sz="300" dirty="0"/>
              <a:t>)</a:t>
            </a:r>
          </a:p>
        </p:txBody>
      </p:sp>
      <p:cxnSp>
        <p:nvCxnSpPr>
          <p:cNvPr id="207" name="Соединительная линия уступом 206"/>
          <p:cNvCxnSpPr>
            <a:stCxn id="73" idx="2"/>
            <a:endCxn id="197" idx="0"/>
          </p:cNvCxnSpPr>
          <p:nvPr/>
        </p:nvCxnSpPr>
        <p:spPr>
          <a:xfrm rot="16200000" flipH="1">
            <a:off x="21905258" y="9366457"/>
            <a:ext cx="271127" cy="10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16" idx="2"/>
            <a:endCxn id="193" idx="0"/>
          </p:cNvCxnSpPr>
          <p:nvPr/>
        </p:nvCxnSpPr>
        <p:spPr>
          <a:xfrm rot="5400000">
            <a:off x="15373993" y="5824135"/>
            <a:ext cx="263319" cy="55489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p:cNvSpPr/>
          <p:nvPr/>
        </p:nvSpPr>
        <p:spPr>
          <a:xfrm>
            <a:off x="16433802" y="78803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Запрет частной собственности (</a:t>
            </a:r>
            <a:r>
              <a:rPr lang="en-US" sz="800" dirty="0"/>
              <a:t>+</a:t>
            </a:r>
            <a:r>
              <a:rPr lang="ru-RU" sz="800" dirty="0"/>
              <a:t>2 военных завода)</a:t>
            </a:r>
          </a:p>
        </p:txBody>
      </p:sp>
      <p:sp>
        <p:nvSpPr>
          <p:cNvPr id="218" name="Прямоугольник 217"/>
          <p:cNvSpPr/>
          <p:nvPr/>
        </p:nvSpPr>
        <p:spPr>
          <a:xfrm>
            <a:off x="24370214" y="623324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Отправка духовников в трудовые лагеря </a:t>
            </a:r>
            <a:r>
              <a:rPr lang="ru-RU" sz="400" dirty="0"/>
              <a:t>(</a:t>
            </a:r>
            <a:r>
              <a:rPr lang="en-US" sz="400" dirty="0"/>
              <a:t>+ </a:t>
            </a:r>
            <a:r>
              <a:rPr lang="ru-RU" sz="400" dirty="0"/>
              <a:t>к объёмам производства)</a:t>
            </a:r>
          </a:p>
        </p:txBody>
      </p:sp>
      <p:cxnSp>
        <p:nvCxnSpPr>
          <p:cNvPr id="219" name="Соединительная линия уступом 123">
            <a:extLst>
              <a:ext uri="{FF2B5EF4-FFF2-40B4-BE49-F238E27FC236}">
                <a16:creationId xmlns="" xmlns:a16="http://schemas.microsoft.com/office/drawing/2014/main" id="{95E12289-D5C4-4A71-B46E-2AB617265BCE}"/>
              </a:ext>
            </a:extLst>
          </p:cNvPr>
          <p:cNvCxnSpPr>
            <a:cxnSpLocks/>
            <a:stCxn id="125" idx="2"/>
            <a:endCxn id="218" idx="0"/>
          </p:cNvCxnSpPr>
          <p:nvPr/>
        </p:nvCxnSpPr>
        <p:spPr>
          <a:xfrm rot="16200000" flipH="1">
            <a:off x="24309125" y="5708988"/>
            <a:ext cx="10485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93" idx="2"/>
            <a:endCxn id="108" idx="0"/>
          </p:cNvCxnSpPr>
          <p:nvPr/>
        </p:nvCxnSpPr>
        <p:spPr>
          <a:xfrm rot="16200000" flipH="1">
            <a:off x="16210163" y="6932869"/>
            <a:ext cx="285494"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08" idx="2"/>
            <a:endCxn id="217" idx="0"/>
          </p:cNvCxnSpPr>
          <p:nvPr/>
        </p:nvCxnSpPr>
        <p:spPr>
          <a:xfrm rot="16200000" flipH="1">
            <a:off x="16492550" y="7475978"/>
            <a:ext cx="264777" cy="544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14765043" y="706926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университеты</a:t>
            </a:r>
            <a:endParaRPr lang="ru-RU" sz="500" dirty="0"/>
          </a:p>
        </p:txBody>
      </p:sp>
      <p:cxnSp>
        <p:nvCxnSpPr>
          <p:cNvPr id="224" name="Соединительная линия уступом 223"/>
          <p:cNvCxnSpPr>
            <a:stCxn id="193" idx="2"/>
            <a:endCxn id="222" idx="0"/>
          </p:cNvCxnSpPr>
          <p:nvPr/>
        </p:nvCxnSpPr>
        <p:spPr>
          <a:xfrm rot="5400000">
            <a:off x="15080194" y="6921253"/>
            <a:ext cx="2960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93" idx="2"/>
            <a:endCxn id="195" idx="0"/>
          </p:cNvCxnSpPr>
          <p:nvPr/>
        </p:nvCxnSpPr>
        <p:spPr>
          <a:xfrm rot="5400000">
            <a:off x="15526168" y="7047051"/>
            <a:ext cx="1083671" cy="569815"/>
          </a:xfrm>
          <a:prstGeom prst="bentConnector3">
            <a:avLst>
              <a:gd name="adj1" fmla="val 11912"/>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a:extLst>
              <a:ext uri="{FF2B5EF4-FFF2-40B4-BE49-F238E27FC236}">
                <a16:creationId xmlns="" xmlns:a16="http://schemas.microsoft.com/office/drawing/2014/main" id="{F8D1DA47-C504-41CD-B91F-0C23B929D953}"/>
              </a:ext>
            </a:extLst>
          </p:cNvPr>
          <p:cNvSpPr/>
          <p:nvPr/>
        </p:nvSpPr>
        <p:spPr>
          <a:xfrm>
            <a:off x="33285063" y="86385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Отвернуться от </a:t>
            </a:r>
            <a:r>
              <a:rPr lang="ru-RU" sz="700" dirty="0"/>
              <a:t>мелкой буржуазии </a:t>
            </a:r>
            <a:r>
              <a:rPr lang="ru-RU" sz="100" dirty="0"/>
              <a:t>(Большая часть членов социалистической партии с </a:t>
            </a:r>
            <a:r>
              <a:rPr lang="ru-RU" sz="100" dirty="0" err="1"/>
              <a:t>глу</a:t>
            </a:r>
            <a:r>
              <a:rPr lang="ru-RU" sz="100" dirty="0"/>
              <a:t> </a:t>
            </a:r>
            <a:r>
              <a:rPr lang="ru-RU" sz="100" dirty="0" err="1"/>
              <a:t>боким</a:t>
            </a:r>
            <a:r>
              <a:rPr lang="ru-RU" sz="100" dirty="0"/>
              <a:t> уважением относилась к своим старым лидерам, в особенности к Пабло </a:t>
            </a:r>
            <a:r>
              <a:rPr lang="ru-RU" sz="100" dirty="0" err="1"/>
              <a:t>Иглесиасу</a:t>
            </a:r>
            <a:r>
              <a:rPr lang="ru-RU" sz="100" dirty="0"/>
              <a:t>, который как бы </a:t>
            </a:r>
            <a:r>
              <a:rPr lang="ru-RU" sz="100" dirty="0" err="1"/>
              <a:t>олице</a:t>
            </a:r>
            <a:r>
              <a:rPr lang="ru-RU" sz="100" dirty="0"/>
              <a:t> </a:t>
            </a:r>
            <a:r>
              <a:rPr lang="ru-RU" sz="100" dirty="0" err="1"/>
              <a:t>творял</a:t>
            </a:r>
            <a:r>
              <a:rPr lang="ru-RU" sz="100" dirty="0"/>
              <a:t> героический период рабочего и социалистического движения. Вместе с тем они отвергали либеральную и мелкобуржуазную линию, навязанную партии </a:t>
            </a:r>
            <a:r>
              <a:rPr lang="ru-RU" sz="100" dirty="0" err="1"/>
              <a:t>Бестейро</a:t>
            </a:r>
            <a:r>
              <a:rPr lang="ru-RU" sz="100" dirty="0"/>
              <a:t>, Ларго Кабальеро, Фернандо де </a:t>
            </a:r>
            <a:r>
              <a:rPr lang="ru-RU" sz="100" dirty="0" err="1"/>
              <a:t>лос</a:t>
            </a:r>
            <a:r>
              <a:rPr lang="ru-RU" sz="100" dirty="0"/>
              <a:t> </a:t>
            </a:r>
            <a:r>
              <a:rPr lang="ru-RU" sz="100" dirty="0" err="1"/>
              <a:t>Риосом</a:t>
            </a:r>
            <a:r>
              <a:rPr lang="ru-RU" sz="100" dirty="0"/>
              <a:t>, </a:t>
            </a:r>
            <a:r>
              <a:rPr lang="ru-RU" sz="100" dirty="0" err="1"/>
              <a:t>Саборитом</a:t>
            </a:r>
            <a:r>
              <a:rPr lang="ru-RU" sz="100" dirty="0"/>
              <a:t>, </a:t>
            </a:r>
            <a:r>
              <a:rPr lang="ru-RU" sz="100" dirty="0" err="1"/>
              <a:t>Прието</a:t>
            </a:r>
            <a:r>
              <a:rPr lang="ru-RU" sz="100" dirty="0"/>
              <a:t> и </a:t>
            </a:r>
            <a:r>
              <a:rPr lang="ru-RU" sz="100" dirty="0" smtClean="0"/>
              <a:t>другими)</a:t>
            </a:r>
            <a:endParaRPr lang="ru-RU" sz="100" dirty="0"/>
          </a:p>
        </p:txBody>
      </p:sp>
      <p:sp>
        <p:nvSpPr>
          <p:cNvPr id="229" name="Прямоугольник 228">
            <a:extLst>
              <a:ext uri="{FF2B5EF4-FFF2-40B4-BE49-F238E27FC236}">
                <a16:creationId xmlns="" xmlns:a16="http://schemas.microsoft.com/office/drawing/2014/main" id="{7DAEAC1F-B20B-46CD-B818-99851DE5EF87}"/>
              </a:ext>
            </a:extLst>
          </p:cNvPr>
          <p:cNvSpPr/>
          <p:nvPr/>
        </p:nvSpPr>
        <p:spPr>
          <a:xfrm>
            <a:off x="33285060" y="94388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Репрессировать троцкистов (наше)</a:t>
            </a:r>
            <a:endParaRPr lang="ru-RU" sz="700" dirty="0"/>
          </a:p>
        </p:txBody>
      </p:sp>
      <p:sp>
        <p:nvSpPr>
          <p:cNvPr id="232" name="Прямоугольник 231">
            <a:extLst>
              <a:ext uri="{FF2B5EF4-FFF2-40B4-BE49-F238E27FC236}">
                <a16:creationId xmlns="" xmlns:a16="http://schemas.microsoft.com/office/drawing/2014/main" id="{7DAEAC1F-B20B-46CD-B818-99851DE5EF87}"/>
              </a:ext>
            </a:extLst>
          </p:cNvPr>
          <p:cNvSpPr/>
          <p:nvPr/>
        </p:nvSpPr>
        <p:spPr>
          <a:xfrm>
            <a:off x="34413632" y="8638545"/>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обязательной </a:t>
            </a:r>
            <a:r>
              <a:rPr lang="ru-RU" sz="700" dirty="0"/>
              <a:t>воинской повинности </a:t>
            </a:r>
            <a:r>
              <a:rPr lang="ru-RU" sz="200" dirty="0"/>
              <a:t>(обязательная воинская повинность, как единственный путь к быстрому созданию сильной Народной армии, об­ </a:t>
            </a:r>
            <a:r>
              <a:rPr lang="ru-RU" sz="200" dirty="0" err="1"/>
              <a:t>ладающей</a:t>
            </a:r>
            <a:r>
              <a:rPr lang="ru-RU" sz="200" dirty="0"/>
              <a:t> многочисленными обученными резервами и компетентным, пользующимся доверием народа единым командованием;)</a:t>
            </a:r>
            <a:endParaRPr lang="ru-RU" sz="700" dirty="0"/>
          </a:p>
        </p:txBody>
      </p:sp>
      <p:sp>
        <p:nvSpPr>
          <p:cNvPr id="233" name="Прямоугольник 232">
            <a:extLst>
              <a:ext uri="{FF2B5EF4-FFF2-40B4-BE49-F238E27FC236}">
                <a16:creationId xmlns="" xmlns:a16="http://schemas.microsoft.com/office/drawing/2014/main" id="{7DAEAC1F-B20B-46CD-B818-99851DE5EF87}"/>
              </a:ext>
            </a:extLst>
          </p:cNvPr>
          <p:cNvSpPr/>
          <p:nvPr/>
        </p:nvSpPr>
        <p:spPr>
          <a:xfrm>
            <a:off x="34413635" y="9440213"/>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Координация сельскохозяйственных и промышленных </a:t>
            </a:r>
            <a:r>
              <a:rPr lang="ru-RU" sz="700" dirty="0"/>
              <a:t>производств </a:t>
            </a:r>
            <a:r>
              <a:rPr lang="ru-RU" sz="100" dirty="0"/>
              <a:t>(координация сельскохозяйственного и промышленного производства, с тем чтобы и то и другое содействовало быстрейшему достижению главной цели народной борьбы в этот исторический момент — выиграть войну.)</a:t>
            </a:r>
            <a:endParaRPr lang="ru-RU" sz="100" dirty="0"/>
          </a:p>
        </p:txBody>
      </p:sp>
      <p:sp>
        <p:nvSpPr>
          <p:cNvPr id="235" name="Прямоугольник 234">
            <a:extLst>
              <a:ext uri="{FF2B5EF4-FFF2-40B4-BE49-F238E27FC236}">
                <a16:creationId xmlns="" xmlns:a16="http://schemas.microsoft.com/office/drawing/2014/main" id="{3F73D485-85C1-4021-BF3A-F98C9D79AF9E}"/>
              </a:ext>
            </a:extLst>
          </p:cNvPr>
          <p:cNvSpPr/>
          <p:nvPr/>
        </p:nvSpPr>
        <p:spPr>
          <a:xfrm>
            <a:off x="31721984" y="8638546"/>
            <a:ext cx="926325" cy="540000"/>
          </a:xfrm>
          <a:prstGeom prst="rect">
            <a:avLst/>
          </a:prstGeom>
          <a:gradFill>
            <a:gsLst>
              <a:gs pos="0">
                <a:schemeClr val="accent1">
                  <a:tint val="66000"/>
                  <a:satMod val="160000"/>
                </a:schemeClr>
              </a:gs>
              <a:gs pos="100000">
                <a:srgbClr val="FF0000"/>
              </a:gs>
            </a:gsLst>
            <a:lin ang="5400000" scaled="0"/>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мощной военной промышленности</a:t>
            </a:r>
            <a:endParaRPr lang="ru-RU" sz="500" dirty="0"/>
          </a:p>
        </p:txBody>
      </p:sp>
      <p:cxnSp>
        <p:nvCxnSpPr>
          <p:cNvPr id="236" name="Соединительная линия уступом 59">
            <a:extLst>
              <a:ext uri="{FF2B5EF4-FFF2-40B4-BE49-F238E27FC236}">
                <a16:creationId xmlns="" xmlns:a16="http://schemas.microsoft.com/office/drawing/2014/main" id="{146CBA15-0EC9-4B49-9151-897C0373358B}"/>
              </a:ext>
            </a:extLst>
          </p:cNvPr>
          <p:cNvCxnSpPr>
            <a:cxnSpLocks/>
            <a:stCxn id="159" idx="2"/>
            <a:endCxn id="235" idx="0"/>
          </p:cNvCxnSpPr>
          <p:nvPr/>
        </p:nvCxnSpPr>
        <p:spPr>
          <a:xfrm rot="16200000" flipH="1">
            <a:off x="31213959" y="7667358"/>
            <a:ext cx="223738" cy="17186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7" name="Прямоугольник 236"/>
          <p:cNvSpPr/>
          <p:nvPr/>
        </p:nvSpPr>
        <p:spPr>
          <a:xfrm>
            <a:off x="17017420" y="707895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улучшения </a:t>
            </a:r>
            <a:r>
              <a:rPr lang="ru-RU" sz="700" dirty="0"/>
              <a:t>материального положения </a:t>
            </a:r>
            <a:r>
              <a:rPr lang="ru-RU" sz="200" dirty="0"/>
              <a:t>(Проведение политики систематического и </a:t>
            </a:r>
            <a:r>
              <a:rPr lang="ru-RU" sz="200" dirty="0" smtClean="0"/>
              <a:t>серь­езного </a:t>
            </a:r>
            <a:r>
              <a:rPr lang="ru-RU" sz="200" dirty="0"/>
              <a:t>улучшения материального положения, условий труда, быта и культурного обслуживания городского и сельского пролетариата.)</a:t>
            </a:r>
            <a:endParaRPr lang="ru-RU" sz="100" dirty="0"/>
          </a:p>
        </p:txBody>
      </p:sp>
      <p:sp>
        <p:nvSpPr>
          <p:cNvPr id="238" name="Прямоугольник 237">
            <a:extLst>
              <a:ext uri="{FF2B5EF4-FFF2-40B4-BE49-F238E27FC236}">
                <a16:creationId xmlns="" xmlns:a16="http://schemas.microsoft.com/office/drawing/2014/main" id="{7DAEAC1F-B20B-46CD-B818-99851DE5EF87}"/>
              </a:ext>
            </a:extLst>
          </p:cNvPr>
          <p:cNvSpPr/>
          <p:nvPr/>
        </p:nvSpPr>
        <p:spPr>
          <a:xfrm>
            <a:off x="32185149" y="787379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советского союза</a:t>
            </a:r>
            <a:endParaRPr lang="ru-RU" sz="700" dirty="0"/>
          </a:p>
        </p:txBody>
      </p:sp>
      <p:cxnSp>
        <p:nvCxnSpPr>
          <p:cNvPr id="239" name="Прямая соединительная линия 238">
            <a:extLst>
              <a:ext uri="{FF2B5EF4-FFF2-40B4-BE49-F238E27FC236}">
                <a16:creationId xmlns="" xmlns:a16="http://schemas.microsoft.com/office/drawing/2014/main" id="{BF4D2C3F-BCB4-485D-98D8-A6C1B37BA272}"/>
              </a:ext>
            </a:extLst>
          </p:cNvPr>
          <p:cNvCxnSpPr>
            <a:cxnSpLocks/>
            <a:stCxn id="210" idx="3"/>
            <a:endCxn id="238" idx="1"/>
          </p:cNvCxnSpPr>
          <p:nvPr/>
        </p:nvCxnSpPr>
        <p:spPr>
          <a:xfrm>
            <a:off x="32082813" y="8143794"/>
            <a:ext cx="10233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0" name="Соединительная линия уступом 59">
            <a:extLst>
              <a:ext uri="{FF2B5EF4-FFF2-40B4-BE49-F238E27FC236}">
                <a16:creationId xmlns="" xmlns:a16="http://schemas.microsoft.com/office/drawing/2014/main" id="{41E480A3-A812-4731-BA0E-CEBFE1B527FF}"/>
              </a:ext>
            </a:extLst>
          </p:cNvPr>
          <p:cNvCxnSpPr>
            <a:cxnSpLocks/>
            <a:stCxn id="196" idx="2"/>
            <a:endCxn id="238" idx="0"/>
          </p:cNvCxnSpPr>
          <p:nvPr/>
        </p:nvCxnSpPr>
        <p:spPr>
          <a:xfrm rot="16200000" flipH="1">
            <a:off x="32507996" y="7733478"/>
            <a:ext cx="280630"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1" name="Прямоугольник 240">
            <a:extLst>
              <a:ext uri="{FF2B5EF4-FFF2-40B4-BE49-F238E27FC236}">
                <a16:creationId xmlns="" xmlns:a16="http://schemas.microsoft.com/office/drawing/2014/main" id="{7DAEAC1F-B20B-46CD-B818-99851DE5EF87}"/>
              </a:ext>
            </a:extLst>
          </p:cNvPr>
          <p:cNvSpPr/>
          <p:nvPr/>
        </p:nvSpPr>
        <p:spPr>
          <a:xfrm>
            <a:off x="30628867"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проведение миролюбивой внешней политики, </a:t>
            </a:r>
            <a:r>
              <a:rPr lang="ru-RU" sz="600" dirty="0" smtClean="0"/>
              <a:t>под­держка </a:t>
            </a:r>
            <a:r>
              <a:rPr lang="ru-RU" sz="600" dirty="0"/>
              <a:t>Лиги наций и принципа коллективной </a:t>
            </a:r>
            <a:r>
              <a:rPr lang="ru-RU" sz="600" dirty="0" smtClean="0"/>
              <a:t>безопас­ности</a:t>
            </a:r>
            <a:r>
              <a:rPr lang="ru-RU" sz="600" dirty="0"/>
              <a:t>. </a:t>
            </a:r>
            <a:endParaRPr lang="ru-RU" sz="5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37351</TotalTime>
  <Words>2703</Words>
  <Application>Microsoft Office PowerPoint</Application>
  <PresentationFormat>Произвольный</PresentationFormat>
  <Paragraphs>95</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2107</cp:revision>
  <dcterms:created xsi:type="dcterms:W3CDTF">2018-10-23T08:09:21Z</dcterms:created>
  <dcterms:modified xsi:type="dcterms:W3CDTF">2023-12-21T11:43:00Z</dcterms:modified>
</cp:coreProperties>
</file>