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270" autoAdjust="0"/>
  </p:normalViewPr>
  <p:slideViewPr>
    <p:cSldViewPr snapToGrid="0">
      <p:cViewPr>
        <p:scale>
          <a:sx n="80" d="100"/>
          <a:sy n="80" d="100"/>
        </p:scale>
        <p:origin x="-5784" y="-250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коммунистическую партию Сиама</a:t>
            </a:r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-5025343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-3242404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-5915338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Денонсация неравноправных договоров (</a:t>
            </a:r>
            <a:r>
              <a:rPr lang="ru-RU" sz="1400" dirty="0" err="1"/>
              <a:t>ист</a:t>
            </a:r>
            <a:r>
              <a:rPr lang="ru-RU" sz="1400" dirty="0"/>
              <a:t> 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-3560742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таможенной независимости (</a:t>
            </a:r>
            <a:r>
              <a:rPr lang="ru-RU" sz="1400" dirty="0" err="1"/>
              <a:t>ист</a:t>
            </a:r>
            <a:r>
              <a:rPr lang="ru-RU" sz="1400" dirty="0"/>
              <a:t> 1936) 50</a:t>
            </a:r>
          </a:p>
        </p:txBody>
      </p:sp>
      <p:sp>
        <p:nvSpPr>
          <p:cNvPr id="213" name="Прямоугольник 212"/>
          <p:cNvSpPr/>
          <p:nvPr/>
        </p:nvSpPr>
        <p:spPr>
          <a:xfrm>
            <a:off x="-2380467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неугодных национальных кампаний (</a:t>
            </a:r>
            <a:r>
              <a:rPr lang="ru-RU" sz="1400" dirty="0" err="1"/>
              <a:t>ист</a:t>
            </a:r>
            <a:r>
              <a:rPr lang="ru-RU" sz="1400" dirty="0"/>
              <a:t> после </a:t>
            </a:r>
            <a:r>
              <a:rPr lang="ru-RU" sz="1400" dirty="0" err="1"/>
              <a:t>фаш</a:t>
            </a:r>
            <a:r>
              <a:rPr lang="ru-RU" sz="1400" dirty="0"/>
              <a:t> переворота)</a:t>
            </a:r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«Третий путь» (Народная Партия, </a:t>
            </a:r>
            <a:r>
              <a:rPr lang="ru-RU" sz="1400" dirty="0" err="1"/>
              <a:t>подъидеология</a:t>
            </a:r>
            <a:r>
              <a:rPr lang="ru-RU" sz="1400" dirty="0"/>
              <a:t> социал-демократия)</a:t>
            </a:r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18 трупов</a:t>
            </a:r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ультранационализма </a:t>
            </a:r>
            <a:r>
              <a:rPr lang="ru-RU" sz="600" dirty="0"/>
              <a:t>(</a:t>
            </a:r>
            <a:r>
              <a:rPr lang="ru-RU" sz="1100" dirty="0"/>
              <a:t>24 июня 1939 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-238056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(историчный)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 о дружбе с Японией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4957675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сотрудничество с Японией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-4727885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Вывод валюты из золотого стандарта (</a:t>
            </a:r>
            <a:r>
              <a:rPr lang="ru-RU" sz="1400" dirty="0" err="1"/>
              <a:t>ист</a:t>
            </a:r>
            <a:r>
              <a:rPr lang="ru-RU" sz="1400" dirty="0"/>
              <a:t> 1936) 100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Двенадцать культурных мандатов</a:t>
            </a:r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-4419392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-8328711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новый договор с Францией (</a:t>
            </a:r>
            <a:r>
              <a:rPr lang="ru-RU" sz="1400" dirty="0" err="1"/>
              <a:t>ист</a:t>
            </a:r>
            <a:r>
              <a:rPr lang="ru-RU" sz="1400" dirty="0"/>
              <a:t> 1937) 50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-5910789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из Великобритании и США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-3561101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Привлечь вложения скандинавских стран (Дании Швеции Норвегии)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-1211414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Итальянские и Германские концессии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земельном максимуме (</a:t>
            </a:r>
            <a:r>
              <a:rPr lang="ru-RU" sz="1400" dirty="0" err="1"/>
              <a:t>ист</a:t>
            </a:r>
            <a:r>
              <a:rPr lang="ru-RU" sz="1400" dirty="0"/>
              <a:t> 1936) 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системы медицинского обслуживания (</a:t>
            </a:r>
            <a:r>
              <a:rPr lang="ru-RU" sz="1400" dirty="0" err="1"/>
              <a:t>ист</a:t>
            </a:r>
            <a:r>
              <a:rPr lang="ru-RU" sz="1400" dirty="0"/>
              <a:t> 1937) 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-4725609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-9513696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сахарного завода (</a:t>
            </a:r>
            <a:r>
              <a:rPr lang="ru-RU" sz="1400" dirty="0" err="1"/>
              <a:t>ист</a:t>
            </a:r>
            <a:r>
              <a:rPr lang="ru-RU" sz="1400" dirty="0"/>
              <a:t> 1937) 50 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-7141261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Пойти на компромисс с Великобританией</a:t>
            </a:r>
          </a:p>
        </p:txBody>
      </p:sp>
      <p:cxnSp>
        <p:nvCxnSpPr>
          <p:cNvPr id="63" name="Shape 248"/>
          <p:cNvCxnSpPr>
            <a:cxnSpLocks/>
            <a:stCxn id="27" idx="2"/>
            <a:endCxn id="60" idx="0"/>
          </p:cNvCxnSpPr>
          <p:nvPr/>
        </p:nvCxnSpPr>
        <p:spPr>
          <a:xfrm rot="16200000" flipH="1">
            <a:off x="-6893636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cxnSpLocks/>
            <a:stCxn id="28" idx="2"/>
            <a:endCxn id="60" idx="0"/>
          </p:cNvCxnSpPr>
          <p:nvPr/>
        </p:nvCxnSpPr>
        <p:spPr>
          <a:xfrm rot="5400000">
            <a:off x="-5690362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cxnSpLocks/>
            <a:stCxn id="29" idx="2"/>
            <a:endCxn id="60" idx="0"/>
          </p:cNvCxnSpPr>
          <p:nvPr/>
        </p:nvCxnSpPr>
        <p:spPr>
          <a:xfrm rot="5400000">
            <a:off x="-4507557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cxnSpLocks/>
            <a:stCxn id="30" idx="2"/>
            <a:endCxn id="60" idx="0"/>
          </p:cNvCxnSpPr>
          <p:nvPr/>
        </p:nvCxnSpPr>
        <p:spPr>
          <a:xfrm rot="5400000">
            <a:off x="-3338400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-4512102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-3308828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-2126023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-956866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-2659086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-5038346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-2401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пивоваренного завода (</a:t>
            </a:r>
            <a:r>
              <a:rPr lang="ru-RU" sz="1400" dirty="0" err="1"/>
              <a:t>ист</a:t>
            </a:r>
            <a:r>
              <a:rPr lang="ru-RU" sz="1400" dirty="0"/>
              <a:t> 1938) 100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-7138987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Разделить добычу </a:t>
            </a:r>
          </a:p>
          <a:p>
            <a:pPr algn="ctr"/>
            <a:r>
              <a:rPr lang="ru-RU" sz="1400" dirty="0"/>
              <a:t>олова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-2372689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Экспорт риса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-4721058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-6083302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-9511423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инвестиции в железную дорогу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армии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Убрать военных из Ассамблеи</a:t>
            </a:r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-7433517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-9509150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Очередной кредит на инфраструктуру</a:t>
            </a:r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-8453464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-7095771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каучуковых плантаций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-358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-1308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«Тай </a:t>
            </a:r>
            <a:r>
              <a:rPr lang="ru-RU" sz="1400" dirty="0" err="1"/>
              <a:t>Ниа</a:t>
            </a:r>
            <a:r>
              <a:rPr lang="ru-RU" sz="1400" dirty="0"/>
              <a:t> </a:t>
            </a:r>
            <a:r>
              <a:rPr lang="ru-RU" sz="1400" dirty="0" err="1"/>
              <a:t>Паничако</a:t>
            </a:r>
            <a:r>
              <a:rPr lang="ru-RU" sz="1400" dirty="0"/>
              <a:t>» (</a:t>
            </a:r>
            <a:r>
              <a:rPr lang="ru-RU" sz="1400" dirty="0" err="1"/>
              <a:t>ист</a:t>
            </a:r>
            <a:r>
              <a:rPr lang="ru-RU" sz="1400" dirty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-306023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трон Раму </a:t>
            </a:r>
            <a:r>
              <a:rPr lang="en-US" sz="1400" dirty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-8321795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</a:t>
            </a:r>
            <a:r>
              <a:rPr lang="en-US" sz="1400" dirty="0" err="1"/>
              <a:t>Chaiseri</a:t>
            </a:r>
            <a:r>
              <a:rPr lang="en-US" sz="1400" dirty="0"/>
              <a:t> Metal and Rubber</a:t>
            </a:r>
            <a:r>
              <a:rPr lang="ru-RU" sz="1400" dirty="0"/>
              <a:t> (</a:t>
            </a:r>
            <a:r>
              <a:rPr lang="ru-RU" sz="1400" dirty="0" err="1"/>
              <a:t>ист</a:t>
            </a:r>
            <a:r>
              <a:rPr lang="ru-RU" sz="1400" dirty="0"/>
              <a:t> 1939)</a:t>
            </a:r>
          </a:p>
        </p:txBody>
      </p:sp>
      <p:sp>
        <p:nvSpPr>
          <p:cNvPr id="142" name="Прямоугольник 141"/>
          <p:cNvSpPr/>
          <p:nvPr/>
        </p:nvSpPr>
        <p:spPr>
          <a:xfrm>
            <a:off x="-9479582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восстановлению транспортных средств </a:t>
            </a:r>
            <a:r>
              <a:rPr lang="ru-RU" sz="1100" dirty="0"/>
              <a:t>(</a:t>
            </a:r>
            <a:r>
              <a:rPr lang="ru-RU" sz="1100" dirty="0" err="1"/>
              <a:t>ист</a:t>
            </a:r>
            <a:r>
              <a:rPr lang="ru-RU" sz="1100" dirty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-7123068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-7959225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-6778697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cxnSpLocks/>
            <a:stCxn id="96" idx="2"/>
            <a:endCxn id="141" idx="0"/>
          </p:cNvCxnSpPr>
          <p:nvPr/>
        </p:nvCxnSpPr>
        <p:spPr>
          <a:xfrm rot="5400000">
            <a:off x="-5654763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вольфрама в </a:t>
            </a:r>
            <a:r>
              <a:rPr lang="ru-RU" sz="1400" dirty="0" err="1"/>
              <a:t>Накхоситхаммарте</a:t>
            </a:r>
            <a:r>
              <a:rPr lang="ru-RU" sz="1400" dirty="0"/>
              <a:t> (при захвате Малайзии)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-1156719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шахта в </a:t>
            </a:r>
            <a:r>
              <a:rPr lang="ru-RU" sz="1400" dirty="0" err="1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-2079050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-4727886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-3669927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-2370413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Рисообрабатывающие фабрики</a:t>
            </a:r>
          </a:p>
        </p:txBody>
      </p:sp>
      <p:cxnSp>
        <p:nvCxnSpPr>
          <p:cNvPr id="101" name="Прямая со стрелкой 100"/>
          <p:cNvCxnSpPr>
            <a:stCxn id="95" idx="2"/>
            <a:endCxn id="99" idx="0"/>
          </p:cNvCxnSpPr>
          <p:nvPr/>
        </p:nvCxnSpPr>
        <p:spPr>
          <a:xfrm>
            <a:off x="-1314730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87502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нефти на севере</a:t>
            </a:r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420501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230837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-938320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cxnSpLocks/>
            <a:stCxn id="27" idx="2"/>
            <a:endCxn id="59" idx="0"/>
          </p:cNvCxnSpPr>
          <p:nvPr/>
        </p:nvCxnSpPr>
        <p:spPr>
          <a:xfrm rot="5400000">
            <a:off x="-8076895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cxnSpLocks/>
            <a:stCxn id="28" idx="2"/>
            <a:endCxn id="59" idx="0"/>
          </p:cNvCxnSpPr>
          <p:nvPr/>
        </p:nvCxnSpPr>
        <p:spPr>
          <a:xfrm rot="5400000">
            <a:off x="-6873621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4622344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королевских ВВС </a:t>
            </a:r>
            <a:r>
              <a:rPr lang="ru-RU" sz="900" dirty="0"/>
              <a:t>(В апреле 1937 года выделена в отдельный вид вооружённых сил) (ВВС министр 1 </a:t>
            </a:r>
            <a:r>
              <a:rPr lang="en-US" sz="900" dirty="0" err="1"/>
              <a:t>Munee</a:t>
            </a:r>
            <a:r>
              <a:rPr lang="en-US" sz="900" dirty="0"/>
              <a:t> </a:t>
            </a:r>
            <a:r>
              <a:rPr lang="en-US" sz="900" dirty="0" err="1"/>
              <a:t>Mahasanthana</a:t>
            </a:r>
            <a:r>
              <a:rPr lang="en-US" sz="900" dirty="0"/>
              <a:t> </a:t>
            </a:r>
            <a:r>
              <a:rPr lang="en-US" sz="900" dirty="0" err="1"/>
              <a:t>Vejayantarungsarit</a:t>
            </a:r>
            <a:r>
              <a:rPr lang="ru-RU" sz="900" dirty="0"/>
              <a:t>, ВВС министр 2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Atuegtevadej</a:t>
            </a:r>
            <a:r>
              <a:rPr lang="ru-RU" sz="900" dirty="0"/>
              <a:t> министр 3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Tevaritpanluek</a:t>
            </a:r>
            <a:r>
              <a:rPr lang="ru-RU" sz="900" dirty="0"/>
              <a:t>)</a:t>
            </a:r>
          </a:p>
        </p:txBody>
      </p:sp>
      <p:sp>
        <p:nvSpPr>
          <p:cNvPr id="137" name="Прямоугольник 136"/>
          <p:cNvSpPr/>
          <p:nvPr/>
        </p:nvSpPr>
        <p:spPr>
          <a:xfrm>
            <a:off x="2281245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французские самолёты</a:t>
            </a:r>
          </a:p>
        </p:txBody>
      </p:sp>
      <p:sp>
        <p:nvSpPr>
          <p:cNvPr id="138" name="Прямоугольник 137"/>
          <p:cNvSpPr/>
          <p:nvPr/>
        </p:nvSpPr>
        <p:spPr>
          <a:xfrm>
            <a:off x="4620159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японские самолёты (после 1938)</a:t>
            </a:r>
          </a:p>
        </p:txBody>
      </p:sp>
      <p:sp>
        <p:nvSpPr>
          <p:cNvPr id="145" name="Прямоугольник 144"/>
          <p:cNvSpPr/>
          <p:nvPr/>
        </p:nvSpPr>
        <p:spPr>
          <a:xfrm>
            <a:off x="6980772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американские самолёты</a:t>
            </a:r>
          </a:p>
        </p:txBody>
      </p:sp>
      <p:sp>
        <p:nvSpPr>
          <p:cNvPr id="146" name="Прямоугольник 145"/>
          <p:cNvSpPr/>
          <p:nvPr/>
        </p:nvSpPr>
        <p:spPr>
          <a:xfrm>
            <a:off x="4628752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ВВС</a:t>
            </a:r>
            <a:r>
              <a:rPr lang="ru-RU" sz="600" dirty="0"/>
              <a:t> (конец 1937)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5796091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3454999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Противовоздушная оборона авиабаз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2281245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Тактическая группа 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4354014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3454999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/>
              <a:t>Адульядета</a:t>
            </a:r>
            <a:r>
              <a:rPr lang="ru-RU" sz="700" dirty="0"/>
              <a:t> (1949)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228124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университета (1947)</a:t>
            </a:r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3725376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5680303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6976259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Оборудование новых авиабаз</a:t>
            </a:r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3706742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4877332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6057638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4877288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6047878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7228184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4397163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6736077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69762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базы</a:t>
            </a:r>
          </a:p>
        </p:txBody>
      </p:sp>
      <p:sp>
        <p:nvSpPr>
          <p:cNvPr id="166" name="Прямоугольник 165"/>
          <p:cNvSpPr/>
          <p:nvPr/>
        </p:nvSpPr>
        <p:spPr>
          <a:xfrm>
            <a:off x="46201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японскую тактику</a:t>
            </a:r>
          </a:p>
        </p:txBody>
      </p:sp>
      <p:sp>
        <p:nvSpPr>
          <p:cNvPr id="167" name="Прямоугольник 166"/>
          <p:cNvSpPr/>
          <p:nvPr/>
        </p:nvSpPr>
        <p:spPr>
          <a:xfrm>
            <a:off x="2281245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французских двигателей</a:t>
            </a:r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3339204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5678118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8034218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5344168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4166118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2992686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11791999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6701521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11791999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силы полиции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0597670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Бюро особого отделения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9442303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10832062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11791999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Зарубежная деятельность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944230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11791999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женскую службу в полиции</a:t>
            </a:r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12006909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12849958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stCxn id="196" idx="2"/>
            <a:endCxn id="203" idx="0"/>
          </p:cNvCxnSpPr>
          <p:nvPr/>
        </p:nvCxnSpPr>
        <p:spPr>
          <a:xfrm rot="5400000">
            <a:off x="11500199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12849958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13907917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18880215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армию</a:t>
            </a:r>
          </a:p>
        </p:txBody>
      </p:sp>
      <p:sp>
        <p:nvSpPr>
          <p:cNvPr id="233" name="Прямоугольник 232"/>
          <p:cNvSpPr/>
          <p:nvPr/>
        </p:nvSpPr>
        <p:spPr>
          <a:xfrm>
            <a:off x="820226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Подразделение воздушного усиления </a:t>
            </a:r>
            <a:r>
              <a:rPr lang="ru-RU" sz="400" dirty="0"/>
              <a:t>(</a:t>
            </a:r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8454500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14141695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12968906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13857856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12968906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подразделений рейнджеров</a:t>
            </a:r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14026865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580135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ВВС (1948)</a:t>
            </a:r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4906566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6079998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7258049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15338154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Британское вооружение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20076648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Японское вооружение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770740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Сиамской винтовки </a:t>
            </a:r>
            <a:r>
              <a:rPr lang="en-US" sz="1400" dirty="0"/>
              <a:t>RS model 66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17454072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19823319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Стартовые генералы (</a:t>
            </a:r>
            <a:r>
              <a:rPr lang="th-TH" sz="1400" dirty="0"/>
              <a:t>หลวงเกรียงศักดิ์พิชิต (พิชิต เกรียงศักดิ์พิชิต)</a:t>
            </a:r>
            <a:r>
              <a:rPr lang="ru-RU" sz="1400" dirty="0"/>
              <a:t>, </a:t>
            </a:r>
            <a:r>
              <a:rPr lang="th-TH" sz="1400" dirty="0"/>
              <a:t>ผิน ชุณหะวัณ</a:t>
            </a:r>
            <a:r>
              <a:rPr lang="ru-RU" sz="1400" dirty="0"/>
              <a:t>)</a:t>
            </a:r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12097054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13279225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1534014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1771137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британской техники</a:t>
            </a:r>
          </a:p>
        </p:txBody>
      </p:sp>
      <p:sp>
        <p:nvSpPr>
          <p:cNvPr id="221" name="Прямоугольник 220"/>
          <p:cNvSpPr/>
          <p:nvPr/>
        </p:nvSpPr>
        <p:spPr>
          <a:xfrm>
            <a:off x="200732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германской техники</a:t>
            </a:r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19827296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18882045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инвестиции в Армию</a:t>
            </a:r>
          </a:p>
        </p:txBody>
      </p:sp>
      <p:sp>
        <p:nvSpPr>
          <p:cNvPr id="225" name="Прямоугольник 224"/>
          <p:cNvSpPr/>
          <p:nvPr/>
        </p:nvSpPr>
        <p:spPr>
          <a:xfrm>
            <a:off x="223969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22396948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23451560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18013314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21538269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19195485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0376402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17340287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19709534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18521205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19705828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18524911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20890451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17954625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19139249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0323873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21529590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007664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Ремонтный и инженерный отдел</a:t>
            </a:r>
          </a:p>
        </p:txBody>
      </p:sp>
      <p:sp>
        <p:nvSpPr>
          <p:cNvPr id="276" name="Прямоугольник 275"/>
          <p:cNvSpPr/>
          <p:nvPr/>
        </p:nvSpPr>
        <p:spPr>
          <a:xfrm>
            <a:off x="17703307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18890307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19938174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21203215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Пороховые заводы (</a:t>
            </a:r>
            <a:r>
              <a:rPr lang="ru-RU" sz="1400" dirty="0" err="1"/>
              <a:t>ист</a:t>
            </a:r>
            <a:r>
              <a:rPr lang="ru-RU" sz="1400" dirty="0"/>
              <a:t> 1940)</a:t>
            </a:r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19116769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0301393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21486016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19182062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0369440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1652277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генеральный штаб</a:t>
            </a:r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16189512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17971026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27053922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Аккумуляторный завод для Королевского ВМФ</a:t>
            </a:r>
          </a:p>
        </p:txBody>
      </p:sp>
      <p:sp>
        <p:nvSpPr>
          <p:cNvPr id="249" name="Прямоугольник 248"/>
          <p:cNvSpPr/>
          <p:nvPr/>
        </p:nvSpPr>
        <p:spPr>
          <a:xfrm>
            <a:off x="24711137" y="58250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Подводные лодки класса </a:t>
            </a:r>
            <a:r>
              <a:rPr lang="ru-RU" sz="1400" dirty="0" err="1"/>
              <a:t>Матчану</a:t>
            </a:r>
            <a:r>
              <a:rPr lang="ru-RU" sz="1400" dirty="0"/>
              <a:t> (Май 1936)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2705392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подводников на обучение в Японию</a:t>
            </a:r>
          </a:p>
        </p:txBody>
      </p:sp>
      <p:sp>
        <p:nvSpPr>
          <p:cNvPr id="252" name="Прямоугольник 251"/>
          <p:cNvSpPr/>
          <p:nvPr/>
        </p:nvSpPr>
        <p:spPr>
          <a:xfrm>
            <a:off x="2705392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Учебные патрули</a:t>
            </a:r>
          </a:p>
        </p:txBody>
      </p:sp>
      <p:sp>
        <p:nvSpPr>
          <p:cNvPr id="253" name="Прямоугольник 252"/>
          <p:cNvSpPr/>
          <p:nvPr/>
        </p:nvSpPr>
        <p:spPr>
          <a:xfrm>
            <a:off x="29396707" y="58213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Корабли береговой обороны (линкоры </a:t>
            </a:r>
            <a:r>
              <a:rPr lang="en-US" sz="1400" dirty="0"/>
              <a:t>HTMS Thonburi</a:t>
            </a:r>
            <a:r>
              <a:rPr lang="ru-RU" sz="1400" dirty="0"/>
              <a:t>, два было готово к 1938)</a:t>
            </a:r>
          </a:p>
        </p:txBody>
      </p:sp>
      <p:sp>
        <p:nvSpPr>
          <p:cNvPr id="255" name="Прямоугольник 254"/>
          <p:cNvSpPr/>
          <p:nvPr/>
        </p:nvSpPr>
        <p:spPr>
          <a:xfrm>
            <a:off x="24711136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</a:t>
            </a:r>
            <a:r>
              <a:rPr lang="ru-RU" sz="1400" dirty="0" err="1"/>
              <a:t>Саттахип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/>
              <a:t>Kamalanavin</a:t>
            </a:r>
            <a:r>
              <a:rPr lang="ru-RU" sz="1400" dirty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/>
              <a:t>Wichanworajak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29396707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верфь</a:t>
            </a:r>
          </a:p>
        </p:txBody>
      </p:sp>
      <p:sp>
        <p:nvSpPr>
          <p:cNvPr id="261" name="Прямоугольник 260"/>
          <p:cNvSpPr/>
          <p:nvPr/>
        </p:nvSpPr>
        <p:spPr>
          <a:xfrm>
            <a:off x="27053922" y="103017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28232144" y="889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9396707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Департамент 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25881455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дивизия</a:t>
            </a:r>
          </a:p>
        </p:txBody>
      </p:sp>
      <p:cxnSp>
        <p:nvCxnSpPr>
          <p:cNvPr id="268" name="Прямая со стрелкой 267"/>
          <p:cNvCxnSpPr>
            <a:stCxn id="249" idx="2"/>
            <a:endCxn id="255" idx="0"/>
          </p:cNvCxnSpPr>
          <p:nvPr/>
        </p:nvCxnSpPr>
        <p:spPr>
          <a:xfrm flipH="1">
            <a:off x="25769095" y="6905051"/>
            <a:ext cx="1" cy="481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5400000">
            <a:off x="26779433" y="4492602"/>
            <a:ext cx="322113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16200000" flipH="1">
            <a:off x="29124087" y="4490731"/>
            <a:ext cx="318372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5400000">
            <a:off x="29040836" y="5972356"/>
            <a:ext cx="484877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16200000" flipH="1">
            <a:off x="26699920" y="5974226"/>
            <a:ext cx="481136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 стрелкой 279"/>
          <p:cNvCxnSpPr>
            <a:stCxn id="253" idx="2"/>
            <a:endCxn id="259" idx="0"/>
          </p:cNvCxnSpPr>
          <p:nvPr/>
        </p:nvCxnSpPr>
        <p:spPr>
          <a:xfrm>
            <a:off x="30454666" y="6901310"/>
            <a:ext cx="0" cy="484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5400000">
            <a:off x="29658614" y="8097677"/>
            <a:ext cx="427542" cy="11645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16200000" flipH="1">
            <a:off x="28487221" y="8090847"/>
            <a:ext cx="427542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28536997" y="9548613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29704411" y="9559420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47" idx="2"/>
            <a:endCxn id="250" idx="0"/>
          </p:cNvCxnSpPr>
          <p:nvPr/>
        </p:nvCxnSpPr>
        <p:spPr>
          <a:xfrm>
            <a:off x="28111881" y="5502938"/>
            <a:ext cx="0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-1197302" y="43623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86 фокуса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6521444" y="2008595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Широкое распространение газеты «Массы» (</a:t>
            </a:r>
            <a:r>
              <a:rPr lang="ru-RU" sz="1400" dirty="0" err="1"/>
              <a:t>Махачон</a:t>
            </a:r>
            <a:r>
              <a:rPr lang="ru-RU" sz="1400" dirty="0"/>
              <a:t> – подпольная газета)</a:t>
            </a:r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Радио «Голос таиландского народа»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Связаться с СССР</a:t>
            </a:r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Провести урбанизацию для тайцев</a:t>
            </a:r>
            <a:endParaRPr lang="ru-RU" sz="1400" dirty="0"/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планирование</a:t>
            </a:r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короля и принцев</a:t>
            </a:r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союз восточных азиатских республик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Ультиматум Камбодже</a:t>
            </a:r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Лаос частью союза</a:t>
            </a:r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Попробовать примириться с Бирмой</a:t>
            </a:r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Вьетнам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Сжечь султанаты Малайи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Добраться до Филиппин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Сблизиться с коммунистами Китая</a:t>
            </a:r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stCxn id="299" idx="3"/>
            <a:endCxn id="292" idx="1"/>
          </p:cNvCxnSpPr>
          <p:nvPr/>
        </p:nvCxnSpPr>
        <p:spPr>
          <a:xfrm flipV="1">
            <a:off x="2592267" y="24908312"/>
            <a:ext cx="3926892" cy="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92" idx="3"/>
            <a:endCxn id="288" idx="1"/>
          </p:cNvCxnSpPr>
          <p:nvPr/>
        </p:nvCxnSpPr>
        <p:spPr>
          <a:xfrm>
            <a:off x="8635077" y="24908312"/>
            <a:ext cx="2779899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азиатскую науку</a:t>
            </a:r>
          </a:p>
        </p:txBody>
      </p:sp>
      <p:cxnSp>
        <p:nvCxnSpPr>
          <p:cNvPr id="330" name="Shape 248"/>
          <p:cNvCxnSpPr>
            <a:stCxn id="295" idx="2"/>
            <a:endCxn id="328" idx="0"/>
          </p:cNvCxnSpPr>
          <p:nvPr/>
        </p:nvCxnSpPr>
        <p:spPr>
          <a:xfrm rot="16200000" flipH="1">
            <a:off x="9242173" y="26370801"/>
            <a:ext cx="364260" cy="13058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Индокитайский союз</a:t>
            </a:r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для Индонезии</a:t>
            </a:r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централизованного производства</a:t>
            </a:r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атеистическую политику СССР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Революционное образование</a:t>
            </a:r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СССР</a:t>
            </a:r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тайский народ под знаменем революции</a:t>
            </a:r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Опыт Китая в партизанской и оборонительной войне</a:t>
            </a:r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Китаизация</a:t>
            </a:r>
            <a:r>
              <a:rPr lang="ru-RU" sz="1400" dirty="0"/>
              <a:t> марксизма</a:t>
            </a:r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Примириться с китайцами в рабочем классе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предприятия</a:t>
            </a:r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Новый антикоммунистический закон</a:t>
            </a:r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Результаты иностранных инвестиций</a:t>
            </a:r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Свободный бизнес (свободная торговля)</a:t>
            </a:r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союзников в свободном мире</a:t>
            </a:r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о лицензиях</a:t>
            </a:r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Союзная военная миссия</a:t>
            </a:r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добыча ресурсов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Усилить роль монарха в новой конституции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Империализм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«Революционная молодёжь»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лет. Про </a:t>
            </a:r>
            <a:r>
              <a:rPr lang="ru-RU" sz="1400" dirty="0" err="1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970597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Буддийская социалистическая линия</a:t>
            </a:r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endParaRPr lang="ru-RU" sz="900" dirty="0"/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центрального профсоюза</a:t>
            </a:r>
          </a:p>
        </p:txBody>
      </p:sp>
      <p:cxnSp>
        <p:nvCxnSpPr>
          <p:cNvPr id="313" name="Shape 248"/>
          <p:cNvCxnSpPr>
            <a:stCxn id="256" idx="2"/>
            <a:endCxn id="311" idx="0"/>
          </p:cNvCxnSpPr>
          <p:nvPr/>
        </p:nvCxnSpPr>
        <p:spPr>
          <a:xfrm rot="5400000">
            <a:off x="5521419" y="19481885"/>
            <a:ext cx="373919" cy="37420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stCxn id="256" idx="2"/>
            <a:endCxn id="289" idx="0"/>
          </p:cNvCxnSpPr>
          <p:nvPr/>
        </p:nvCxnSpPr>
        <p:spPr>
          <a:xfrm rot="16200000" flipH="1">
            <a:off x="9242667" y="19502686"/>
            <a:ext cx="374595" cy="3701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8526772" y="18581104"/>
            <a:ext cx="557726" cy="2445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7300665" y="19803901"/>
            <a:ext cx="560789" cy="3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986571" y="20758783"/>
            <a:ext cx="377656" cy="1191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железные рудники </a:t>
            </a:r>
            <a:r>
              <a:rPr lang="ru-RU" sz="1400" dirty="0" err="1"/>
              <a:t>Лоэя</a:t>
            </a:r>
            <a:r>
              <a:rPr lang="ru-RU" sz="1400" dirty="0"/>
              <a:t> (</a:t>
            </a:r>
            <a:r>
              <a:rPr lang="ru-RU" sz="1400" dirty="0" err="1"/>
              <a:t>камбоджа</a:t>
            </a:r>
            <a:r>
              <a:rPr lang="ru-RU" sz="1400" dirty="0"/>
              <a:t>?)</a:t>
            </a:r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Индустриализация путём публичных кампаний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Общее медицинское и пенсионное страхование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42681200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 сотрудничества с Японией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46096323" y="2430094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Сери Тай (Свободное тайское движение)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Юго-Восточную 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страны бывшего Индокитая</a:t>
            </a:r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экономического совета</a:t>
            </a:r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территориальный спор с Великобританией (</a:t>
            </a:r>
            <a:r>
              <a:rPr lang="ru-RU" sz="1400" dirty="0" err="1"/>
              <a:t>ист</a:t>
            </a:r>
            <a:r>
              <a:rPr lang="ru-RU" sz="1400" dirty="0"/>
              <a:t> 1937)</a:t>
            </a:r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/>
          <p:cNvSpPr/>
          <p:nvPr/>
        </p:nvSpPr>
        <p:spPr>
          <a:xfrm>
            <a:off x="1184929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табачных ферм и создание фабрик</a:t>
            </a:r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268661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2336787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табак на экспорт</a:t>
            </a:r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2713429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3827124" y="2431086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Индокитай </a:t>
            </a:r>
            <a:r>
              <a:rPr lang="ru-RU" sz="1100" dirty="0"/>
              <a:t>(претензии на земли Лаоса и Камбоджи, перед вторжением будет пограничный конфликт) 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1544667" y="24303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Тайфикация</a:t>
            </a:r>
            <a:r>
              <a:rPr lang="ru-RU" sz="1400" dirty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банк </a:t>
            </a:r>
            <a:r>
              <a:rPr lang="ru-RU" sz="1400" dirty="0" err="1"/>
              <a:t>Тайланда</a:t>
            </a:r>
            <a:r>
              <a:rPr lang="ru-RU" sz="1400" dirty="0"/>
              <a:t> (1940)</a:t>
            </a:r>
          </a:p>
        </p:txBody>
      </p:sp>
      <p:cxnSp>
        <p:nvCxnSpPr>
          <p:cNvPr id="434" name="Прямая соединительная линия 433"/>
          <p:cNvCxnSpPr>
            <a:stCxn id="245" idx="1"/>
            <a:endCxn id="347" idx="3"/>
          </p:cNvCxnSpPr>
          <p:nvPr/>
        </p:nvCxnSpPr>
        <p:spPr>
          <a:xfrm flipH="1">
            <a:off x="44797118" y="23465085"/>
            <a:ext cx="1605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Банка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свободного тайского движения (освободить ВСЕХ тайцев)</a:t>
            </a:r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16200000" flipH="1">
            <a:off x="45280137" y="22189588"/>
            <a:ext cx="327994" cy="1143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5400000">
            <a:off x="44141900" y="22194351"/>
            <a:ext cx="327994" cy="11334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hape 248"/>
          <p:cNvCxnSpPr>
            <a:stCxn id="347" idx="2"/>
            <a:endCxn id="432" idx="0"/>
          </p:cNvCxnSpPr>
          <p:nvPr/>
        </p:nvCxnSpPr>
        <p:spPr>
          <a:xfrm rot="5400000">
            <a:off x="43021547" y="23586165"/>
            <a:ext cx="298692" cy="11365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/>
          <p:cNvCxnSpPr>
            <a:stCxn id="245" idx="2"/>
            <a:endCxn id="432" idx="0"/>
          </p:cNvCxnSpPr>
          <p:nvPr/>
        </p:nvCxnSpPr>
        <p:spPr>
          <a:xfrm rot="5400000">
            <a:off x="44159784" y="22447927"/>
            <a:ext cx="298692" cy="3413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/>
          <p:cNvCxnSpPr>
            <a:stCxn id="347" idx="2"/>
            <a:endCxn id="431" idx="0"/>
          </p:cNvCxnSpPr>
          <p:nvPr/>
        </p:nvCxnSpPr>
        <p:spPr>
          <a:xfrm rot="16200000" flipH="1">
            <a:off x="44159231" y="23585013"/>
            <a:ext cx="305780" cy="1145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/>
          <p:cNvCxnSpPr>
            <a:stCxn id="245" idx="2"/>
            <a:endCxn id="431" idx="0"/>
          </p:cNvCxnSpPr>
          <p:nvPr/>
        </p:nvCxnSpPr>
        <p:spPr>
          <a:xfrm rot="5400000">
            <a:off x="45297469" y="23592700"/>
            <a:ext cx="305780" cy="1130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/>
          <p:cNvCxnSpPr>
            <a:stCxn id="245" idx="2"/>
            <a:endCxn id="348" idx="0"/>
          </p:cNvCxnSpPr>
          <p:nvPr/>
        </p:nvCxnSpPr>
        <p:spPr>
          <a:xfrm rot="16200000" flipH="1">
            <a:off x="46437028" y="23583691"/>
            <a:ext cx="295861" cy="1138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филиалов иностранных банков</a:t>
            </a:r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с США</a:t>
            </a:r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штатов</a:t>
            </a:r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протектораты Франции</a:t>
            </a:r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Малайю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колонии Великобритании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оружейной отрасли из Америки</a:t>
            </a:r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Научный блок с США</a:t>
            </a:r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Федерация Государств Юго-Восточной Азии</a:t>
            </a:r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Лишить США колонии</a:t>
            </a:r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Индонезию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голландского </a:t>
            </a:r>
            <a:r>
              <a:rPr lang="ru-RU" sz="1400" dirty="0" err="1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Филиппины</a:t>
            </a:r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Бирму</a:t>
            </a:r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военные посты принцам (</a:t>
            </a:r>
            <a:r>
              <a:rPr lang="th-TH" sz="1400" dirty="0"/>
              <a:t>พระวรวงศ์เธอ พระองค์เจ้าบวรเดช</a:t>
            </a:r>
            <a:r>
              <a:rPr lang="ru-RU" sz="1400" dirty="0"/>
              <a:t>, </a:t>
            </a:r>
            <a:r>
              <a:rPr lang="en-US" sz="1400" dirty="0" err="1"/>
              <a:t>Narisara</a:t>
            </a:r>
            <a:r>
              <a:rPr lang="en-US" sz="1400" dirty="0"/>
              <a:t> </a:t>
            </a:r>
            <a:r>
              <a:rPr lang="en-US" sz="1400" dirty="0" err="1"/>
              <a:t>Nuwattiwong</a:t>
            </a:r>
            <a:r>
              <a:rPr lang="ru-RU" sz="1400" dirty="0"/>
              <a:t>)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восстановления тайских 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ценах потребительских 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Продолжить политику </a:t>
            </a:r>
            <a:r>
              <a:rPr lang="ru-RU" sz="1400" dirty="0" err="1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5637273" y="18916319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33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53</a:t>
            </a:r>
          </a:p>
        </p:txBody>
      </p:sp>
      <p:sp>
        <p:nvSpPr>
          <p:cNvPr id="506" name="Прямоугольник 505"/>
          <p:cNvSpPr/>
          <p:nvPr/>
        </p:nvSpPr>
        <p:spPr>
          <a:xfrm>
            <a:off x="44974656" y="2576246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тайцев из Бирмы </a:t>
            </a:r>
            <a:r>
              <a:rPr lang="ru-RU" sz="1100" dirty="0"/>
              <a:t>(Тайцы и японцы согласились, что государства </a:t>
            </a:r>
            <a:r>
              <a:rPr lang="ru-RU" sz="1100" dirty="0" err="1"/>
              <a:t>Шан</a:t>
            </a:r>
            <a:r>
              <a:rPr lang="ru-RU" sz="1100" dirty="0"/>
              <a:t> и штат Кая должны быть под контролем Таиланда.)</a:t>
            </a:r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в западном стиле</a:t>
            </a:r>
          </a:p>
        </p:txBody>
      </p:sp>
      <p:sp>
        <p:nvSpPr>
          <p:cNvPr id="513" name="Прямоугольник 512"/>
          <p:cNvSpPr/>
          <p:nvPr/>
        </p:nvSpPr>
        <p:spPr>
          <a:xfrm>
            <a:off x="47240851" y="257481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эволюция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Выпуск новых банкнот</a:t>
            </a:r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hape 248"/>
          <p:cNvCxnSpPr>
            <a:stCxn id="347" idx="2"/>
            <a:endCxn id="506" idx="0"/>
          </p:cNvCxnSpPr>
          <p:nvPr/>
        </p:nvCxnSpPr>
        <p:spPr>
          <a:xfrm rot="16200000" flipH="1">
            <a:off x="44007198" y="23737046"/>
            <a:ext cx="1757379" cy="2293456"/>
          </a:xfrm>
          <a:prstGeom prst="bentConnector3">
            <a:avLst>
              <a:gd name="adj1" fmla="val 87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245" idx="2"/>
            <a:endCxn id="506" idx="0"/>
          </p:cNvCxnSpPr>
          <p:nvPr/>
        </p:nvCxnSpPr>
        <p:spPr>
          <a:xfrm>
            <a:off x="46015634" y="24005085"/>
            <a:ext cx="16981" cy="17573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2694594" y="257505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себе север Малайи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Провозглашение Великого </a:t>
            </a:r>
            <a:r>
              <a:rPr lang="ru-RU" sz="1400" dirty="0" err="1"/>
              <a:t>Тайланда</a:t>
            </a:r>
            <a:r>
              <a:rPr lang="ru-RU" sz="1400" dirty="0"/>
              <a:t>!</a:t>
            </a:r>
          </a:p>
        </p:txBody>
      </p:sp>
      <p:cxnSp>
        <p:nvCxnSpPr>
          <p:cNvPr id="564" name="Shape 248"/>
          <p:cNvCxnSpPr>
            <a:stCxn id="552" idx="2"/>
            <a:endCxn id="563" idx="0"/>
          </p:cNvCxnSpPr>
          <p:nvPr/>
        </p:nvCxnSpPr>
        <p:spPr>
          <a:xfrm rot="16200000" flipH="1">
            <a:off x="44167863" y="26415278"/>
            <a:ext cx="307433" cy="113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5400000">
            <a:off x="45313832" y="26419237"/>
            <a:ext cx="295557" cy="1142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hape 248"/>
          <p:cNvCxnSpPr>
            <a:stCxn id="245" idx="2"/>
            <a:endCxn id="552" idx="0"/>
          </p:cNvCxnSpPr>
          <p:nvPr/>
        </p:nvCxnSpPr>
        <p:spPr>
          <a:xfrm rot="5400000">
            <a:off x="44011343" y="23746296"/>
            <a:ext cx="1745503" cy="2263081"/>
          </a:xfrm>
          <a:prstGeom prst="bentConnector3">
            <a:avLst>
              <a:gd name="adj1" fmla="val 91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347" idx="2"/>
            <a:endCxn id="552" idx="0"/>
          </p:cNvCxnSpPr>
          <p:nvPr/>
        </p:nvCxnSpPr>
        <p:spPr>
          <a:xfrm>
            <a:off x="43739159" y="24005085"/>
            <a:ext cx="13394" cy="174550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новой столицы</a:t>
            </a:r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родину тайцев</a:t>
            </a:r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Контрреволюционная агентурная сеть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конституцию для королевской власти</a:t>
            </a:r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женское монашество</a:t>
            </a:r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абсолютную власть </a:t>
            </a:r>
            <a:r>
              <a:rPr lang="ru-RU" sz="1400" dirty="0" err="1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Реформирование армии принцем </a:t>
            </a:r>
            <a:r>
              <a:rPr lang="ru-RU" sz="1400" dirty="0" err="1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набор в скаутские организации</a:t>
            </a:r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Общенациональная ирригационная система</a:t>
            </a:r>
            <a:endParaRPr lang="ru-RU" sz="700" dirty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кампаний</a:t>
            </a:r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Южный вопрос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Камбоджу под свою руку</a:t>
            </a:r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земли в Бирме</a:t>
            </a:r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Лаоса</a:t>
            </a:r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Интегрировать север Аннама</a:t>
            </a:r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королями реваншистами</a:t>
            </a:r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20656537" y="146376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-6309949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-3928419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-2747888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-5132342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-3917694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-1570281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-4857379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-2503142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3685885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cxnSpLocks/>
            <a:stCxn id="146" idx="2"/>
            <a:endCxn id="113" idx="0"/>
          </p:cNvCxnSpPr>
          <p:nvPr/>
        </p:nvCxnSpPr>
        <p:spPr>
          <a:xfrm rot="5400000">
            <a:off x="4859639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7203937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6030184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7276450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6103018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22393601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Переобучение артиллерийских офицеров</a:t>
            </a:r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23451560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/>
              <a:t>Прайи</a:t>
            </a:r>
            <a:r>
              <a:rPr lang="ru-RU" sz="1400" dirty="0"/>
              <a:t> </a:t>
            </a:r>
            <a:r>
              <a:rPr lang="ru-RU" sz="1400" dirty="0" err="1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железнодорожных путей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военные школы</a:t>
            </a:r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тайской бронетехники</a:t>
            </a:r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Профессиональная 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присутствия.)</a:t>
            </a:r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Боевая школа </a:t>
            </a:r>
            <a:r>
              <a:rPr lang="ru-RU" sz="1400" dirty="0" err="1"/>
              <a:t>Чангмая</a:t>
            </a:r>
            <a:r>
              <a:rPr lang="ru-RU" sz="1400" dirty="0"/>
              <a:t> (там обучались элитные солдаты)</a:t>
            </a:r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империализм Японии</a:t>
            </a:r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Научная группа Юго-Восточной Лиги</a:t>
            </a:r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Подавить крыло роялистов в партии</a:t>
            </a:r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Достичь консенсуса с роялистами</a:t>
            </a:r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Судьба короны</a:t>
            </a:r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Чистка среди генералитета</a:t>
            </a:r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промышленности</a:t>
            </a:r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18565013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востоке</a:t>
            </a:r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западе и юге</a:t>
            </a:r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новых мостов</a:t>
            </a:r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связи с Германской империей</a:t>
            </a:r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Научное сотрудничество</a:t>
            </a:r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Сохранять нейтралитет</a:t>
            </a:r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Германской Империи</a:t>
            </a:r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союз</a:t>
            </a:r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Индокитайские колонии</a:t>
            </a:r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индокитайский блок поддержки</a:t>
            </a:r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Малайзию</a:t>
            </a:r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совместных предприятий</a:t>
            </a:r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защиту с моря</a:t>
            </a:r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/>
              <a:t>Пибуна</a:t>
            </a:r>
            <a:r>
              <a:rPr lang="ru-RU" sz="1400" dirty="0"/>
              <a:t>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Прямая со стрелкой 686"/>
          <p:cNvCxnSpPr>
            <a:stCxn id="104" idx="2"/>
            <a:endCxn id="513" idx="0"/>
          </p:cNvCxnSpPr>
          <p:nvPr/>
        </p:nvCxnSpPr>
        <p:spPr>
          <a:xfrm>
            <a:off x="48277040" y="24003806"/>
            <a:ext cx="21770" cy="1744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48392591" y="2430094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Тайное сотрудничество с Сери Тай (Свободное тайское движение)</a:t>
            </a:r>
          </a:p>
        </p:txBody>
      </p:sp>
      <p:cxnSp>
        <p:nvCxnSpPr>
          <p:cNvPr id="689" name="Прямая соединительная линия 688"/>
          <p:cNvCxnSpPr>
            <a:stCxn id="688" idx="1"/>
            <a:endCxn id="348" idx="3"/>
          </p:cNvCxnSpPr>
          <p:nvPr/>
        </p:nvCxnSpPr>
        <p:spPr>
          <a:xfrm flipH="1">
            <a:off x="48212241" y="24840945"/>
            <a:ext cx="18035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0" name="Shape 248"/>
          <p:cNvCxnSpPr>
            <a:stCxn id="245" idx="2"/>
            <a:endCxn id="688" idx="0"/>
          </p:cNvCxnSpPr>
          <p:nvPr/>
        </p:nvCxnSpPr>
        <p:spPr>
          <a:xfrm rot="16200000" flipH="1">
            <a:off x="47585162" y="22435557"/>
            <a:ext cx="295860" cy="34349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24</a:t>
            </a:r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 средства в науку</a:t>
            </a:r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stCxn id="403" idx="2"/>
            <a:endCxn id="407" idx="0"/>
          </p:cNvCxnSpPr>
          <p:nvPr/>
        </p:nvCxnSpPr>
        <p:spPr>
          <a:xfrm rot="5400000">
            <a:off x="22773642" y="20152539"/>
            <a:ext cx="343182" cy="23073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-4731895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имени короля </a:t>
            </a:r>
            <a:r>
              <a:rPr lang="ru-RU" sz="1400" dirty="0" err="1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-3673936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-3865815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cxnSpLocks/>
            <a:stCxn id="213" idx="2"/>
            <a:endCxn id="236" idx="0"/>
          </p:cNvCxnSpPr>
          <p:nvPr/>
        </p:nvCxnSpPr>
        <p:spPr>
          <a:xfrm rot="5400000">
            <a:off x="-1486554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-2609691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cxnSpLocks/>
            <a:stCxn id="131" idx="2"/>
            <a:endCxn id="132" idx="0"/>
          </p:cNvCxnSpPr>
          <p:nvPr/>
        </p:nvCxnSpPr>
        <p:spPr>
          <a:xfrm>
            <a:off x="1054376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-5051984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-360887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cxnSpLocks/>
            <a:stCxn id="58" idx="2"/>
            <a:endCxn id="95" idx="0"/>
          </p:cNvCxnSpPr>
          <p:nvPr/>
        </p:nvCxnSpPr>
        <p:spPr>
          <a:xfrm rot="16200000" flipH="1">
            <a:off x="-2689306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-3864625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-3879475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-2692115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cxnSpLocks/>
            <a:stCxn id="236" idx="2"/>
            <a:endCxn id="95" idx="0"/>
          </p:cNvCxnSpPr>
          <p:nvPr/>
        </p:nvCxnSpPr>
        <p:spPr>
          <a:xfrm rot="16200000" flipH="1">
            <a:off x="-1516798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cxnSpLocks/>
            <a:stCxn id="236" idx="2"/>
            <a:endCxn id="126" idx="0"/>
          </p:cNvCxnSpPr>
          <p:nvPr/>
        </p:nvCxnSpPr>
        <p:spPr>
          <a:xfrm rot="16200000" flipH="1">
            <a:off x="811621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cxnSpLocks/>
            <a:stCxn id="236" idx="2"/>
            <a:endCxn id="132" idx="0"/>
          </p:cNvCxnSpPr>
          <p:nvPr/>
        </p:nvCxnSpPr>
        <p:spPr>
          <a:xfrm rot="16200000" flipH="1">
            <a:off x="-332232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военную базу США</a:t>
            </a:r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Получить лицензии на современную технику</a:t>
            </a:r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помощь США</a:t>
            </a:r>
          </a:p>
        </p:txBody>
      </p:sp>
      <p:cxnSp>
        <p:nvCxnSpPr>
          <p:cNvPr id="720" name="Прямая со стрелкой 719"/>
          <p:cNvCxnSpPr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Дорога в </a:t>
            </a:r>
            <a:r>
              <a:rPr lang="ru-RU" sz="1400" dirty="0" err="1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министерство транспорта (</a:t>
            </a:r>
            <a:r>
              <a:rPr lang="ru-RU" sz="1400" dirty="0" err="1"/>
              <a:t>ист</a:t>
            </a:r>
            <a:r>
              <a:rPr lang="ru-RU" sz="1400" dirty="0"/>
              <a:t> 1941)</a:t>
            </a:r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16200000" flipH="1">
            <a:off x="26138781" y="8096500"/>
            <a:ext cx="430946" cy="11703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23566650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слоновьей артиллерии</a:t>
            </a:r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23815946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нефтеперегонного завода</a:t>
            </a:r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21207297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оружейных заводов</a:t>
            </a:r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22261174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0198089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династию </a:t>
            </a:r>
            <a:r>
              <a:rPr lang="ru-RU" sz="1400" dirty="0" err="1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Прямоугольник 716"/>
          <p:cNvSpPr/>
          <p:nvPr/>
        </p:nvSpPr>
        <p:spPr>
          <a:xfrm>
            <a:off x="4121440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страны</a:t>
            </a:r>
          </a:p>
        </p:txBody>
      </p:sp>
      <p:cxnSp>
        <p:nvCxnSpPr>
          <p:cNvPr id="726" name="Shape 248"/>
          <p:cNvCxnSpPr>
            <a:stCxn id="478" idx="2"/>
            <a:endCxn id="717" idx="0"/>
          </p:cNvCxnSpPr>
          <p:nvPr/>
        </p:nvCxnSpPr>
        <p:spPr>
          <a:xfrm rot="5400000">
            <a:off x="6102194" y="18602368"/>
            <a:ext cx="557726" cy="2403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hape 248"/>
          <p:cNvCxnSpPr>
            <a:stCxn id="717" idx="2"/>
            <a:endCxn id="311" idx="0"/>
          </p:cNvCxnSpPr>
          <p:nvPr/>
        </p:nvCxnSpPr>
        <p:spPr>
          <a:xfrm rot="5400000">
            <a:off x="4319885" y="20680356"/>
            <a:ext cx="376982" cy="13420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hape 248">
            <a:extLst>
              <a:ext uri="{FF2B5EF4-FFF2-40B4-BE49-F238E27FC236}">
                <a16:creationId xmlns:a16="http://schemas.microsoft.com/office/drawing/2014/main" id="{FB15170E-F486-4C7F-B0D1-0502004CD9E3}"/>
              </a:ext>
            </a:extLst>
          </p:cNvPr>
          <p:cNvCxnSpPr>
            <a:cxnSpLocks/>
            <a:endCxn id="233" idx="0"/>
          </p:cNvCxnSpPr>
          <p:nvPr/>
        </p:nvCxnSpPr>
        <p:spPr>
          <a:xfrm rot="10800000" flipV="1">
            <a:off x="9260226" y="10123625"/>
            <a:ext cx="3742132" cy="166286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28321</TotalTime>
  <Words>1479</Words>
  <Application>Microsoft Office PowerPoint</Application>
  <PresentationFormat>Произвольный</PresentationFormat>
  <Paragraphs>263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1723</cp:revision>
  <dcterms:created xsi:type="dcterms:W3CDTF">2018-10-23T08:09:21Z</dcterms:created>
  <dcterms:modified xsi:type="dcterms:W3CDTF">2022-03-25T11:55:30Z</dcterms:modified>
</cp:coreProperties>
</file>