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40" d="100"/>
          <a:sy n="40" d="100"/>
        </p:scale>
        <p:origin x="-618" y="-169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06.04.2022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06.04.2022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06.04.2022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06.04.2022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06.04.2022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06.04.2022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06.04.2022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06.04.2022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06.04.2022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cxnSp>
        <p:nvCxnSpPr>
          <p:cNvPr id="210" name="Соединительная линия уступом 175">
            <a:extLst>
              <a:ext uri="{FF2B5EF4-FFF2-40B4-BE49-F238E27FC236}">
                <a16:creationId xmlns:a16="http://schemas.microsoft.com/office/drawing/2014/main" id="{4392744C-DFD9-4B55-99AA-618573D88360}"/>
              </a:ext>
            </a:extLst>
          </p:cNvPr>
          <p:cNvCxnSpPr>
            <a:cxnSpLocks/>
          </p:cNvCxnSpPr>
          <p:nvPr/>
        </p:nvCxnSpPr>
        <p:spPr>
          <a:xfrm rot="5400000" flipH="1" flipV="1">
            <a:off x="14179375" y="-472713"/>
            <a:ext cx="6348" cy="1791000"/>
          </a:xfrm>
          <a:prstGeom prst="bentConnector4">
            <a:avLst>
              <a:gd name="adj1" fmla="val -3601134"/>
              <a:gd name="adj2" fmla="val 79535"/>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2782963" y="256903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2747955" y="384945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63949" y="12368881"/>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3" name="Прямая со стрелкой 182">
            <a:extLst>
              <a:ext uri="{FF2B5EF4-FFF2-40B4-BE49-F238E27FC236}">
                <a16:creationId xmlns:a16="http://schemas.microsoft.com/office/drawing/2014/main" id="{51282F8C-73A2-4F54-9AE5-A2363CD446C3}"/>
              </a:ext>
            </a:extLst>
          </p:cNvPr>
          <p:cNvCxnSpPr>
            <a:cxnSpLocks/>
            <a:stCxn id="187" idx="2"/>
            <a:endCxn id="191" idx="0"/>
          </p:cNvCxnSpPr>
          <p:nvPr/>
        </p:nvCxnSpPr>
        <p:spPr>
          <a:xfrm flipH="1">
            <a:off x="22082665" y="13448876"/>
            <a:ext cx="5490" cy="34743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0936256"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Прямоугольник 74">
            <a:extLst>
              <a:ext uri="{FF2B5EF4-FFF2-40B4-BE49-F238E27FC236}">
                <a16:creationId xmlns:a16="http://schemas.microsoft.com/office/drawing/2014/main" id="{CD288A3F-0B5C-40EF-A73C-D00523418548}"/>
              </a:ext>
            </a:extLst>
          </p:cNvPr>
          <p:cNvSpPr/>
          <p:nvPr/>
        </p:nvSpPr>
        <p:spPr>
          <a:xfrm>
            <a:off x="23528292"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Красный – это новый оранжевый (ваниль)</a:t>
            </a:r>
          </a:p>
        </p:txBody>
      </p: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2403" y="18736953"/>
            <a:ext cx="1856533"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52770" y="20323955"/>
            <a:ext cx="436635"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75" idx="2"/>
            <a:endCxn id="172" idx="0"/>
          </p:cNvCxnSpPr>
          <p:nvPr/>
        </p:nvCxnSpPr>
        <p:spPr>
          <a:xfrm>
            <a:off x="24586251" y="14878558"/>
            <a:ext cx="0" cy="3342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4" name="Соединительная линия уступом 175">
            <a:extLst>
              <a:ext uri="{FF2B5EF4-FFF2-40B4-BE49-F238E27FC236}">
                <a16:creationId xmlns:a16="http://schemas.microsoft.com/office/drawing/2014/main" id="{C94FFDB8-49C1-4D0C-8FB5-C22769AFBC43}"/>
              </a:ext>
            </a:extLst>
          </p:cNvPr>
          <p:cNvCxnSpPr>
            <a:cxnSpLocks/>
            <a:stCxn id="126" idx="2"/>
            <a:endCxn id="187" idx="0"/>
          </p:cNvCxnSpPr>
          <p:nvPr/>
        </p:nvCxnSpPr>
        <p:spPr>
          <a:xfrm rot="16200000" flipH="1">
            <a:off x="19396336" y="9677056"/>
            <a:ext cx="428543" cy="49550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75">
            <a:extLst>
              <a:ext uri="{FF2B5EF4-FFF2-40B4-BE49-F238E27FC236}">
                <a16:creationId xmlns:a16="http://schemas.microsoft.com/office/drawing/2014/main" id="{A5F57189-2A0A-4F3C-841E-77B4637A3176}"/>
              </a:ext>
            </a:extLst>
          </p:cNvPr>
          <p:cNvCxnSpPr>
            <a:cxnSpLocks/>
            <a:stCxn id="70" idx="2"/>
            <a:endCxn id="187" idx="0"/>
          </p:cNvCxnSpPr>
          <p:nvPr/>
        </p:nvCxnSpPr>
        <p:spPr>
          <a:xfrm rot="5400000">
            <a:off x="23122932" y="10905556"/>
            <a:ext cx="428543" cy="249809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1030196" y="12368876"/>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 и Сената</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08" name="Соединительная линия уступом 175">
            <a:extLst>
              <a:ext uri="{FF2B5EF4-FFF2-40B4-BE49-F238E27FC236}">
                <a16:creationId xmlns:a16="http://schemas.microsoft.com/office/drawing/2014/main" id="{859EA9B0-3FC9-4F98-9CB9-85925607F9EA}"/>
              </a:ext>
            </a:extLst>
          </p:cNvPr>
          <p:cNvCxnSpPr>
            <a:cxnSpLocks/>
            <a:stCxn id="187" idx="2"/>
            <a:endCxn id="190" idx="0"/>
          </p:cNvCxnSpPr>
          <p:nvPr/>
        </p:nvCxnSpPr>
        <p:spPr>
          <a:xfrm rot="5400000">
            <a:off x="20678566" y="12386727"/>
            <a:ext cx="347441" cy="24717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Соединительная линия уступом 175">
            <a:extLst>
              <a:ext uri="{FF2B5EF4-FFF2-40B4-BE49-F238E27FC236}">
                <a16:creationId xmlns:a16="http://schemas.microsoft.com/office/drawing/2014/main" id="{BE6B1415-3E4A-4C0F-A9F0-CB859D9DB45B}"/>
              </a:ext>
            </a:extLst>
          </p:cNvPr>
          <p:cNvCxnSpPr>
            <a:cxnSpLocks/>
            <a:stCxn id="187" idx="2"/>
            <a:endCxn id="75" idx="0"/>
          </p:cNvCxnSpPr>
          <p:nvPr/>
        </p:nvCxnSpPr>
        <p:spPr>
          <a:xfrm rot="16200000" flipH="1">
            <a:off x="23162362" y="12374669"/>
            <a:ext cx="349682" cy="24980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63210" y="10910183"/>
            <a:ext cx="428548" cy="24888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4" name="Соединительная линия уступом 175">
            <a:extLst>
              <a:ext uri="{FF2B5EF4-FFF2-40B4-BE49-F238E27FC236}">
                <a16:creationId xmlns:a16="http://schemas.microsoft.com/office/drawing/2014/main" id="{5025056A-E21A-4CD1-83E8-9C6C53C9DE9F}"/>
              </a:ext>
            </a:extLst>
          </p:cNvPr>
          <p:cNvCxnSpPr>
            <a:cxnSpLocks/>
            <a:stCxn id="70" idx="2"/>
            <a:endCxn id="137" idx="0"/>
          </p:cNvCxnSpPr>
          <p:nvPr/>
        </p:nvCxnSpPr>
        <p:spPr>
          <a:xfrm rot="5400000">
            <a:off x="21889806" y="9672436"/>
            <a:ext cx="428548" cy="49643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33757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5811978"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77315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175">
            <a:extLst>
              <a:ext uri="{FF2B5EF4-FFF2-40B4-BE49-F238E27FC236}">
                <a16:creationId xmlns:a16="http://schemas.microsoft.com/office/drawing/2014/main" id="{2D29E791-5C7A-4FB0-98E1-4A1E011A415A}"/>
              </a:ext>
            </a:extLst>
          </p:cNvPr>
          <p:cNvCxnSpPr>
            <a:cxnSpLocks/>
            <a:stCxn id="100" idx="2"/>
            <a:endCxn id="187" idx="0"/>
          </p:cNvCxnSpPr>
          <p:nvPr/>
        </p:nvCxnSpPr>
        <p:spPr>
          <a:xfrm rot="5400000">
            <a:off x="28046667" y="5981821"/>
            <a:ext cx="428543" cy="12345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33757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09362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33757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33757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4" name="Прямоугольник 113">
            <a:extLst>
              <a:ext uri="{FF2B5EF4-FFF2-40B4-BE49-F238E27FC236}">
                <a16:creationId xmlns:a16="http://schemas.microsoft.com/office/drawing/2014/main" id="{3AB9C53C-EEA4-4A31-9645-644F12CB0F66}"/>
              </a:ext>
            </a:extLst>
          </p:cNvPr>
          <p:cNvSpPr/>
          <p:nvPr/>
        </p:nvSpPr>
        <p:spPr>
          <a:xfrm>
            <a:off x="46176565"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28-29 ноября 1936 г. состоялся специальный съезд, на котором обсуждалась идея совета. Здесь был принят документ о Советах, содержание которого во многом соответствовало отчету Совета от 1932 года. В дальнейшем в соответствии с этим был принят ряд практических решений:¬¬- 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 обострение и расширение борьбы, чтобы увеличить шанс социальной революции.</a:t>
            </a: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09362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58119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sp>
        <p:nvSpPr>
          <p:cNvPr id="133" name="Прямоугольник 132">
            <a:extLst>
              <a:ext uri="{FF2B5EF4-FFF2-40B4-BE49-F238E27FC236}">
                <a16:creationId xmlns:a16="http://schemas.microsoft.com/office/drawing/2014/main" id="{188F2F02-A522-4318-BA14-9C3D61F1BDD1}"/>
              </a:ext>
            </a:extLst>
          </p:cNvPr>
          <p:cNvSpPr/>
          <p:nvPr/>
        </p:nvSpPr>
        <p:spPr>
          <a:xfrm>
            <a:off x="49090482"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раньше, в 1936 г., а именно на январском съезде, НСВ решило ужесточить свою </a:t>
            </a:r>
            <a:r>
              <a:rPr lang="ru-RU" sz="300" dirty="0" err="1">
                <a:solidFill>
                  <a:schemeClr val="bg1"/>
                </a:solidFill>
              </a:rPr>
              <a:t>антипарламентскую</a:t>
            </a:r>
            <a:r>
              <a:rPr lang="ru-RU" sz="300" dirty="0">
                <a:solidFill>
                  <a:schemeClr val="bg1"/>
                </a:solidFill>
              </a:rPr>
              <a:t> позицию. Оговорка «независимо от» теперь также официально исключена. Это было заменено следующим положением:¬- Члены парламентских политических партий не могут оставаться членами НСВ;B Члены НСВ, ведущие пропаганду в нарушение </a:t>
            </a:r>
            <a:r>
              <a:rPr lang="ru-RU" sz="300" dirty="0" err="1">
                <a:solidFill>
                  <a:schemeClr val="bg1"/>
                </a:solidFill>
              </a:rPr>
              <a:t>принциповЛен</a:t>
            </a:r>
            <a:r>
              <a:rPr lang="ru-RU" sz="300" dirty="0">
                <a:solidFill>
                  <a:schemeClr val="bg1"/>
                </a:solidFill>
              </a:rPr>
              <a:t> НСВ, должен быть </a:t>
            </a:r>
            <a:r>
              <a:rPr lang="ru-RU" sz="300" dirty="0" err="1">
                <a:solidFill>
                  <a:schemeClr val="bg1"/>
                </a:solidFill>
              </a:rPr>
              <a:t>исключен».На</a:t>
            </a:r>
            <a:r>
              <a:rPr lang="ru-RU" sz="300" dirty="0">
                <a:solidFill>
                  <a:schemeClr val="bg1"/>
                </a:solidFill>
              </a:rPr>
              <a:t> той же конференции еще раз выяснилось, что люди не склонны отказываться от анархо-синдикализма. Предложение SAS-</a:t>
            </a:r>
            <a:r>
              <a:rPr lang="ru-RU" sz="300" dirty="0" err="1">
                <a:solidFill>
                  <a:schemeClr val="bg1"/>
                </a:solidFill>
              </a:rPr>
              <a:t>Wormerveer</a:t>
            </a:r>
            <a:r>
              <a:rPr lang="ru-RU" sz="300" dirty="0">
                <a:solidFill>
                  <a:schemeClr val="bg1"/>
                </a:solidFill>
              </a:rPr>
              <a:t>-</a:t>
            </a:r>
            <a:r>
              <a:rPr lang="ru-RU" sz="300" dirty="0" err="1">
                <a:solidFill>
                  <a:schemeClr val="bg1"/>
                </a:solidFill>
              </a:rPr>
              <a:t>Krommenie</a:t>
            </a:r>
            <a:r>
              <a:rPr lang="ru-RU" sz="300" dirty="0">
                <a:solidFill>
                  <a:schemeClr val="bg1"/>
                </a:solidFill>
              </a:rPr>
              <a:t> сосредоточить пропаганду в первую очередь на заявлении принципов NSV ради лучшего сотрудничества с анархистами было отклонено. Альберт де </a:t>
            </a:r>
            <a:r>
              <a:rPr lang="ru-RU" sz="300" dirty="0" err="1">
                <a:solidFill>
                  <a:schemeClr val="bg1"/>
                </a:solidFill>
              </a:rPr>
              <a:t>Йонг</a:t>
            </a:r>
            <a:r>
              <a:rPr lang="ru-RU" sz="300" dirty="0">
                <a:solidFill>
                  <a:schemeClr val="bg1"/>
                </a:solidFill>
              </a:rPr>
              <a:t>, противник этого предложения, утверждал, что никогда нельзя создать сильное боевое рабочее движение с помощью пропаганды только одного принципа. 6)В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300" dirty="0" err="1">
                <a:solidFill>
                  <a:schemeClr val="bg1"/>
                </a:solidFill>
              </a:rPr>
              <a:t>антивыборные</a:t>
            </a:r>
            <a:r>
              <a:rPr lang="ru-RU" sz="300" dirty="0">
                <a:solidFill>
                  <a:schemeClr val="bg1"/>
                </a:solidFill>
              </a:rPr>
              <a:t> кампании.</a:t>
            </a:r>
          </a:p>
        </p:txBody>
      </p:sp>
      <p:sp>
        <p:nvSpPr>
          <p:cNvPr id="136" name="Прямоугольник 135">
            <a:extLst>
              <a:ext uri="{FF2B5EF4-FFF2-40B4-BE49-F238E27FC236}">
                <a16:creationId xmlns:a16="http://schemas.microsoft.com/office/drawing/2014/main" id="{C6387565-D0F6-4C07-BB98-33EE69C60E92}"/>
              </a:ext>
            </a:extLst>
          </p:cNvPr>
          <p:cNvSpPr/>
          <p:nvPr/>
        </p:nvSpPr>
        <p:spPr>
          <a:xfrm>
            <a:off x="49090482"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Только в середине тридцатых годов произошла сколько-нибудь значительная внутренняя ссора. Причиной стала смена руководства в Фонде международной солидарности (FIS), организации, в которой NSV участвовала вместе с IAMV и Ассоциацией анархо-социалистов (BAS). В конце 1935 года конгресс FIS избрал председателем </a:t>
            </a:r>
            <a:r>
              <a:rPr lang="ru-RU" sz="300" dirty="0" err="1">
                <a:solidFill>
                  <a:schemeClr val="bg1"/>
                </a:solidFill>
              </a:rPr>
              <a:t>Хенка</a:t>
            </a:r>
            <a:r>
              <a:rPr lang="ru-RU" sz="300" dirty="0">
                <a:solidFill>
                  <a:schemeClr val="bg1"/>
                </a:solidFill>
              </a:rPr>
              <a:t> </a:t>
            </a:r>
            <a:r>
              <a:rPr lang="ru-RU" sz="300" dirty="0" err="1">
                <a:solidFill>
                  <a:schemeClr val="bg1"/>
                </a:solidFill>
              </a:rPr>
              <a:t>Эйкебума</a:t>
            </a:r>
            <a:r>
              <a:rPr lang="ru-RU" sz="300" dirty="0">
                <a:solidFill>
                  <a:schemeClr val="bg1"/>
                </a:solidFill>
              </a:rPr>
              <a:t>. Конгресс NSV в январе 1936 года возражал против выбора </a:t>
            </a:r>
            <a:r>
              <a:rPr lang="ru-RU" sz="300" dirty="0" err="1">
                <a:solidFill>
                  <a:schemeClr val="bg1"/>
                </a:solidFill>
              </a:rPr>
              <a:t>Эйкебума</a:t>
            </a:r>
            <a:r>
              <a:rPr lang="ru-RU" sz="300" dirty="0">
                <a:solidFill>
                  <a:schemeClr val="bg1"/>
                </a:solidFill>
              </a:rPr>
              <a:t> из-за его менее надежных финансовых показателей в предыдущие годы. </a:t>
            </a:r>
            <a:r>
              <a:rPr lang="ru-RU" sz="300" dirty="0" err="1">
                <a:solidFill>
                  <a:schemeClr val="bg1"/>
                </a:solidFill>
              </a:rPr>
              <a:t>Эйкебум</a:t>
            </a:r>
            <a:r>
              <a:rPr lang="ru-RU" sz="300" dirty="0">
                <a:solidFill>
                  <a:schemeClr val="bg1"/>
                </a:solidFill>
              </a:rPr>
              <a:t> отреагировал на это решение конференции яростной кампанией против NSV в Де </a:t>
            </a:r>
            <a:r>
              <a:rPr lang="ru-RU" sz="300" dirty="0" err="1">
                <a:solidFill>
                  <a:schemeClr val="bg1"/>
                </a:solidFill>
              </a:rPr>
              <a:t>Арбайдере</a:t>
            </a:r>
            <a:r>
              <a:rPr lang="ru-RU" sz="300" dirty="0">
                <a:solidFill>
                  <a:schemeClr val="bg1"/>
                </a:solidFill>
              </a:rPr>
              <a:t>. В этом его поддержал член NSV Де </a:t>
            </a:r>
            <a:r>
              <a:rPr lang="ru-RU" sz="300" dirty="0" err="1">
                <a:solidFill>
                  <a:schemeClr val="bg1"/>
                </a:solidFill>
              </a:rPr>
              <a:t>Брюин</a:t>
            </a:r>
            <a:r>
              <a:rPr lang="ru-RU" sz="300" dirty="0">
                <a:solidFill>
                  <a:schemeClr val="bg1"/>
                </a:solidFill>
              </a:rPr>
              <a:t>, раскритиковавший решение съезда NSV в том же журнале. Из этой статьи явствует, что де </a:t>
            </a:r>
            <a:r>
              <a:rPr lang="ru-RU" sz="300" dirty="0" err="1">
                <a:solidFill>
                  <a:schemeClr val="bg1"/>
                </a:solidFill>
              </a:rPr>
              <a:t>Брюин</a:t>
            </a:r>
            <a:r>
              <a:rPr lang="ru-RU" sz="300" dirty="0">
                <a:solidFill>
                  <a:schemeClr val="bg1"/>
                </a:solidFill>
              </a:rPr>
              <a:t> располагал конфиденциальной информацией о ходе событий на этой конференции, хотя сам на ней не присутствовал. Дальнейшее расследование показало, что Де </a:t>
            </a:r>
            <a:r>
              <a:rPr lang="ru-RU" sz="300" dirty="0" err="1">
                <a:solidFill>
                  <a:schemeClr val="bg1"/>
                </a:solidFill>
              </a:rPr>
              <a:t>Брюин</a:t>
            </a:r>
            <a:r>
              <a:rPr lang="ru-RU" sz="300" dirty="0">
                <a:solidFill>
                  <a:schemeClr val="bg1"/>
                </a:solidFill>
              </a:rPr>
              <a:t> получил эту информацию от члена NSV </a:t>
            </a:r>
            <a:r>
              <a:rPr lang="ru-RU" sz="300" dirty="0" err="1">
                <a:solidFill>
                  <a:schemeClr val="bg1"/>
                </a:solidFill>
              </a:rPr>
              <a:t>Deutekom</a:t>
            </a:r>
            <a:r>
              <a:rPr lang="ru-RU" sz="300" dirty="0">
                <a:solidFill>
                  <a:schemeClr val="bg1"/>
                </a:solidFill>
              </a:rPr>
              <a:t>. Теперь NSV решила исключить этих двух членов, после чего они присоединились к NAS. Проблемы вокруг правления FIS были решены на общем собрании FIS, созванном NSV 10 апреля 1936 года. </a:t>
            </a:r>
            <a:r>
              <a:rPr lang="ru-RU" sz="300" dirty="0" err="1">
                <a:solidFill>
                  <a:schemeClr val="bg1"/>
                </a:solidFill>
              </a:rPr>
              <a:t>Эйкебум</a:t>
            </a:r>
            <a:r>
              <a:rPr lang="ru-RU" sz="300" dirty="0">
                <a:solidFill>
                  <a:schemeClr val="bg1"/>
                </a:solidFill>
              </a:rPr>
              <a:t> был исключен из правления FIS, и было принято решение вернуть правление FIS на прежнее место жительства, в </a:t>
            </a:r>
            <a:r>
              <a:rPr lang="ru-RU" sz="300" dirty="0" err="1">
                <a:solidFill>
                  <a:schemeClr val="bg1"/>
                </a:solidFill>
              </a:rPr>
              <a:t>Гронинген</a:t>
            </a:r>
            <a:r>
              <a:rPr lang="ru-RU" sz="300" dirty="0">
                <a:solidFill>
                  <a:schemeClr val="bg1"/>
                </a:solidFill>
              </a:rPr>
              <a:t>. принять.</a:t>
            </a:r>
          </a:p>
        </p:txBody>
      </p:sp>
      <p:sp>
        <p:nvSpPr>
          <p:cNvPr id="140" name="Прямоугольник 139">
            <a:extLst>
              <a:ext uri="{FF2B5EF4-FFF2-40B4-BE49-F238E27FC236}">
                <a16:creationId xmlns:a16="http://schemas.microsoft.com/office/drawing/2014/main" id="{3483C48C-1710-41B3-BD19-E0886F436CC4}"/>
              </a:ext>
            </a:extLst>
          </p:cNvPr>
          <p:cNvSpPr/>
          <p:nvPr/>
        </p:nvSpPr>
        <p:spPr>
          <a:xfrm>
            <a:off x="46176565"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Едва эти проблемы вокруг FIS были решены, как в молодежном движении вспыхнул конфликт. Предметом разногласий был вопрос о том, должны ли советы Школ юного пролетариата (OJP) назначаться родителями или советами SAS. Конгресс в ноябре 1936 г. должен был принять решение по этому поводу. Перед этой конференцией центральный и северный отделы OJP в Амстердаме заявили, что решение конференции не будет соблюдаться. Также выяснилось, что эти ведомства до сих пор поддерживают отношения с </a:t>
            </a:r>
            <a:r>
              <a:rPr lang="ru-RU" sz="300" dirty="0" err="1">
                <a:solidFill>
                  <a:schemeClr val="bg1"/>
                </a:solidFill>
              </a:rPr>
              <a:t>De</a:t>
            </a:r>
            <a:r>
              <a:rPr lang="ru-RU" sz="300" dirty="0">
                <a:solidFill>
                  <a:schemeClr val="bg1"/>
                </a:solidFill>
              </a:rPr>
              <a:t> </a:t>
            </a:r>
            <a:r>
              <a:rPr lang="ru-RU" sz="300" dirty="0" err="1">
                <a:solidFill>
                  <a:schemeClr val="bg1"/>
                </a:solidFill>
              </a:rPr>
              <a:t>Bruin</a:t>
            </a:r>
            <a:r>
              <a:rPr lang="ru-RU" sz="300" dirty="0">
                <a:solidFill>
                  <a:schemeClr val="bg1"/>
                </a:solidFill>
              </a:rPr>
              <a:t> и </a:t>
            </a:r>
            <a:r>
              <a:rPr lang="ru-RU" sz="300" dirty="0" err="1">
                <a:solidFill>
                  <a:schemeClr val="bg1"/>
                </a:solidFill>
              </a:rPr>
              <a:t>Deutekom</a:t>
            </a:r>
            <a:r>
              <a:rPr lang="ru-RU" sz="300" dirty="0">
                <a:solidFill>
                  <a:schemeClr val="bg1"/>
                </a:solidFill>
              </a:rPr>
              <a:t>, которые они отказались прекращать. Ноябрьский съезд постановил принципиально исключить этих противников, если они будут упорствовать на своей позиции. Последнее оказалось действительно так, так что соответствующие ведомства решили фактически исключить: десять членов металлического Амстердама, три из металлургического Роттердама и еще несколько из амстердамской строительной отрасли. 10)¬¬¬</a:t>
            </a: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783499" y="1236702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48" name="Прямоугольник 147">
            <a:extLst>
              <a:ext uri="{FF2B5EF4-FFF2-40B4-BE49-F238E27FC236}">
                <a16:creationId xmlns:a16="http://schemas.microsoft.com/office/drawing/2014/main" id="{BE852B2E-CE51-4DA1-892E-D2065BCEDFBE}"/>
              </a:ext>
            </a:extLst>
          </p:cNvPr>
          <p:cNvSpPr/>
          <p:nvPr/>
        </p:nvSpPr>
        <p:spPr>
          <a:xfrm>
            <a:off x="49090482"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Конгресс в октябре 1938 года принял резолюцию, которая сильно повлияет на состав будущих правлений НСВ:¬Октябрьский съезд НСВ, полагая, что в интересах организации и пропаганды в целом отвечает замена уходящих в отставку администраторов новыми, считает необходимым реализовать предусмотренную статьей 9 Устава возможность немедленного переизбрания уходящие в отставку директора будут использоваться только в том случае, если это было невозможно, для надлежащего заполнения вакансии директора другим способом». были созданы три новых комитета, а именно комитеты, которые должны были последовательно заниматься управленческой подготовкой, социальными консультациями (включая закон о болезни и несчастных случаях, трудовое и гражданское право, программу помощи, социальное страхование и налоги) и изучение социального законодательства. Ни один из этих трех последних комитетов никогда не функционировал оптимально. Особенно это касалось последнего комитета из-за постоянной вакансии.</a:t>
            </a: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57834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21" name="Прямоугольник 120">
            <a:extLst>
              <a:ext uri="{FF2B5EF4-FFF2-40B4-BE49-F238E27FC236}">
                <a16:creationId xmlns:a16="http://schemas.microsoft.com/office/drawing/2014/main" id="{3FC5758D-35D9-4373-85F1-566117947433}"/>
              </a:ext>
            </a:extLst>
          </p:cNvPr>
          <p:cNvSpPr/>
          <p:nvPr/>
        </p:nvSpPr>
        <p:spPr>
          <a:xfrm>
            <a:off x="4437042" y="-273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Механика с безработицей</a:t>
            </a:r>
          </a:p>
          <a:p>
            <a:pPr algn="ctr"/>
            <a:r>
              <a:rPr lang="ru-RU" sz="300" dirty="0"/>
              <a:t>Безработица была одной из областей, где кризис был наиболее заметен для рабочего класса. Правительство искало решение этой проблемы в обеспечении занятости. NSV резко раскритиковал это. В связи с этим говорили даже о «принудительном труде», потому что рабочим навязывались и заработная плата, и род труда; подготовка и способности соответствующих лиц не играли никакой роли. Еще один момент критики создания рабочих мест заключался в том, что они все чаще включали обычные работы, такие как строительство дорог, канализационных систем и рытье каналов. Само по себе это не вызывало бы столь возражений, если бы не тот факт, что рабочие здесь должны были довольствоваться более низкой заработной платой, чем это было принято в данной отрасли. NSV возразил, что они хотели продуктивной работы, например, строительство домов для рабочих и пошив одежды для рабочих с полной оплатой труда. По данным NSV, девальвация гульдена в 1936 году благоприятствовала владельцам земли и средств производства и ставила в невыгодное положение тех, кто жил на нормальную заработную плату или пособия по социальной помощи. В то же время девальвация повлияла на рост цен, а в октябре 1936 года выплаты помощи были снова сокращены. На этом основании НСВ пришел к отрицательному мнению о девальвации.</a:t>
            </a:r>
            <a:endParaRPr lang="ru-RU" sz="1400" dirty="0"/>
          </a:p>
        </p:txBody>
      </p:sp>
      <p:sp>
        <p:nvSpPr>
          <p:cNvPr id="124" name="Прямоугольник 123">
            <a:extLst>
              <a:ext uri="{FF2B5EF4-FFF2-40B4-BE49-F238E27FC236}">
                <a16:creationId xmlns:a16="http://schemas.microsoft.com/office/drawing/2014/main" id="{F0FA1455-27A7-4E2D-80C9-A49CCE9ED6CB}"/>
              </a:ext>
            </a:extLst>
          </p:cNvPr>
          <p:cNvSpPr/>
          <p:nvPr/>
        </p:nvSpPr>
        <p:spPr>
          <a:xfrm>
            <a:off x="49090482" y="53195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Забастовка строителей в Амстердаме в октябре 1939 года была последней забастовкой, в которой активно участвовало NSV. Мобилизация привела к резкому удорожанию жизни. Это послужило причиной того, что строители потребовали увеличения пособия. Когда их требования не были выполнены, они объявили забастовку. Контрактные профсоюзы NVV, RKWV и CNV не участвовали; Ведь в Коллективном договоре было положение о том, что во время действующего Коллективного договора нельзя проводить забастовки. NSV, как и NAS, не подписало этот CLA. У НСВ был ряд принципиальных возражений против коллективных трудовых договоров. Она видела в этом договор между двумя экономически неуравновешенными сторонами, который мог иметь только один результат: невыгоду самой слабой стороне, рабочим. Она также рассматривала коллективные трудовые договоры как фактор, сдерживающий прямые действия. Наконец, в конце 1930-х годов все более широкое распространение получили положения о запрете забастовок; для НСВ это было совершенно неприемлемо. Забастовку строителей в Амстердаме возглавил забастовочный комитет, что было обычной тактикой забастовок в те годы. Если профсоюз поддерживал забастовку слишком открыто, государство угрожало прекратить субсидирование фонда безработных соответствующей организации. Однако НАН и НСВ приняли активное участие в движении поддержки забастовщиков. Например, NSV собрала в общей сложности 393,24 NLG. Кроме того, член NSV </a:t>
            </a:r>
            <a:r>
              <a:rPr lang="ru-RU" sz="300" dirty="0" err="1">
                <a:solidFill>
                  <a:schemeClr val="bg1"/>
                </a:solidFill>
              </a:rPr>
              <a:t>Боеллаар</a:t>
            </a:r>
            <a:r>
              <a:rPr lang="ru-RU" sz="300" dirty="0">
                <a:solidFill>
                  <a:schemeClr val="bg1"/>
                </a:solidFill>
              </a:rPr>
              <a:t> возглавлял забастовочный комитет. Однако министр-социал-демократ Ван </a:t>
            </a:r>
            <a:r>
              <a:rPr lang="ru-RU" sz="300" dirty="0" err="1">
                <a:solidFill>
                  <a:schemeClr val="bg1"/>
                </a:solidFill>
              </a:rPr>
              <a:t>ден</a:t>
            </a:r>
            <a:r>
              <a:rPr lang="ru-RU" sz="300" dirty="0">
                <a:solidFill>
                  <a:schemeClr val="bg1"/>
                </a:solidFill>
              </a:rPr>
              <a:t> </a:t>
            </a:r>
            <a:r>
              <a:rPr lang="ru-RU" sz="300" dirty="0" err="1">
                <a:solidFill>
                  <a:schemeClr val="bg1"/>
                </a:solidFill>
              </a:rPr>
              <a:t>Темпель</a:t>
            </a:r>
            <a:r>
              <a:rPr lang="ru-RU" sz="300" dirty="0">
                <a:solidFill>
                  <a:schemeClr val="bg1"/>
                </a:solidFill>
              </a:rPr>
              <a:t> добился прекращения забастовки. Он вынудил забастовщиков возобновить работу, пригрозив лишить поддержки строителей NSV и NAS в Амстердаме и его окрестностях. Люди из сектора занятости также были привлечены к работе в строительной отрасли Амстердама. Этот форс-мажор оказался слишком сильным для забастовщиков; забастовка была снята безрезультатно. Синдикалист говорил о фашистских явлениях в отношении действий правительства</a:t>
            </a:r>
          </a:p>
        </p:txBody>
      </p:sp>
      <p:sp>
        <p:nvSpPr>
          <p:cNvPr id="125" name="Прямоугольник 124">
            <a:extLst>
              <a:ext uri="{FF2B5EF4-FFF2-40B4-BE49-F238E27FC236}">
                <a16:creationId xmlns:a16="http://schemas.microsoft.com/office/drawing/2014/main" id="{1142282C-23CC-4957-A3F1-012BEB0AE1DF}"/>
              </a:ext>
            </a:extLst>
          </p:cNvPr>
          <p:cNvSpPr/>
          <p:nvPr/>
        </p:nvSpPr>
        <p:spPr>
          <a:xfrm>
            <a:off x="46176565" y="531928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одним показателем деятельности НСВ во время забастовок является уровень выплат поддержки. Нам попадались лишь некоторые данные по этому поводу, которые тоже не всегда были ясны. У нас есть только обзор общей суммы помощи, выплаченной NSV за 1936-38 годы:¬с 1 января 1936 г. по 31 декабря 1936 г. 633,45 с 1 января 1937 г. по 31 декабря 1937 г. 1178,59 с 1 января 1938 г. по 31 августа 1938 г. 152,96NSV прокомментировал эти суммы, что эти суммы не были такими высокими, как в предыдущие годы. NSV увидело в этом результат снижения желания забастовок среди голландских рабочих; явление, которое также повлияло на их собственную деятельность. Среди этих забастовочных пособий выделяется помощь в размере 220 гульденов, которая была предоставлена неорганизованной части бастующих рыбаков в </a:t>
            </a:r>
            <a:r>
              <a:rPr lang="ru-RU" sz="300" dirty="0" err="1">
                <a:solidFill>
                  <a:schemeClr val="bg1"/>
                </a:solidFill>
              </a:rPr>
              <a:t>Эймёйдене</a:t>
            </a:r>
            <a:r>
              <a:rPr lang="ru-RU" sz="300" dirty="0">
                <a:solidFill>
                  <a:schemeClr val="bg1"/>
                </a:solidFill>
              </a:rPr>
              <a:t> в 1938 году.</a:t>
            </a:r>
          </a:p>
        </p:txBody>
      </p:sp>
      <p:sp>
        <p:nvSpPr>
          <p:cNvPr id="152" name="Прямоугольник 151">
            <a:extLst>
              <a:ext uri="{FF2B5EF4-FFF2-40B4-BE49-F238E27FC236}">
                <a16:creationId xmlns:a16="http://schemas.microsoft.com/office/drawing/2014/main" id="{0C75A97F-271A-4B6C-A58F-10B5AEEE5143}"/>
              </a:ext>
            </a:extLst>
          </p:cNvPr>
          <p:cNvSpPr/>
          <p:nvPr/>
        </p:nvSpPr>
        <p:spPr>
          <a:xfrm>
            <a:off x="46176565"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Несколько раз NSV поддерживала забастовку в предоставлении работы. Это поразительно, потому что три основные федерации профсоюзов дистанцировались от любых форм борьбы рабочих в службах занятости. В апреле 1936 года в центре занятости в </a:t>
            </a:r>
            <a:r>
              <a:rPr lang="ru-RU" sz="300" dirty="0" err="1">
                <a:solidFill>
                  <a:schemeClr val="bg1"/>
                </a:solidFill>
              </a:rPr>
              <a:t>Вирингермеере</a:t>
            </a:r>
            <a:r>
              <a:rPr lang="ru-RU" sz="300" dirty="0">
                <a:solidFill>
                  <a:schemeClr val="bg1"/>
                </a:solidFill>
              </a:rPr>
              <a:t> вспыхнула забастовка. Причиной этого было введение вахтовой системы, т. е. системы, при которой безработные принимались на работу попеременно. На практике это означало сокращение доходов. Забастовка сопровождалась жестокостью полиции. Забастовщиков поддерживали с разных сторон. Например, местные пекари давали дешевый хлеб. NSV с f 117,90 и NAS были единственными организациями, поддержавшими эту забастовку финансово. Через несколько недель забастовка была прекращена безрезультатно.</a:t>
            </a:r>
          </a:p>
        </p:txBody>
      </p:sp>
      <p:sp>
        <p:nvSpPr>
          <p:cNvPr id="155" name="Прямоугольник 154">
            <a:extLst>
              <a:ext uri="{FF2B5EF4-FFF2-40B4-BE49-F238E27FC236}">
                <a16:creationId xmlns:a16="http://schemas.microsoft.com/office/drawing/2014/main" id="{8CE366A8-AF07-4C1A-8AE1-F8FAD5C4CAC8}"/>
              </a:ext>
            </a:extLst>
          </p:cNvPr>
          <p:cNvSpPr/>
          <p:nvPr/>
        </p:nvSpPr>
        <p:spPr>
          <a:xfrm>
            <a:off x="49090482"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В середине 1937 г. в </a:t>
            </a:r>
            <a:r>
              <a:rPr lang="ru-RU" sz="300" dirty="0" err="1">
                <a:solidFill>
                  <a:schemeClr val="bg1"/>
                </a:solidFill>
              </a:rPr>
              <a:t>Девентере</a:t>
            </a:r>
            <a:r>
              <a:rPr lang="ru-RU" sz="300" dirty="0">
                <a:solidFill>
                  <a:schemeClr val="bg1"/>
                </a:solidFill>
              </a:rPr>
              <a:t> несколько рабочих, занятых на предприятии по трудоустройству на канале Твенте-Рейн, объявили забастовку. Это было связано с плохими условиями труда. С забастовщиками жестоко расправились сверху. Первоначально они все еще получали 70% от обычной суммы помощи, но сборы и тому подобное для забастовщиков были запрещены. Муниципальный совет неоднократно пытался отправить других безработных в канал Твенте-Рейн. Когда большинство этих безработных отказались, министр </a:t>
            </a:r>
            <a:r>
              <a:rPr lang="ru-RU" sz="300" dirty="0" err="1">
                <a:solidFill>
                  <a:schemeClr val="bg1"/>
                </a:solidFill>
              </a:rPr>
              <a:t>Ромме</a:t>
            </a:r>
            <a:r>
              <a:rPr lang="ru-RU" sz="300" dirty="0">
                <a:solidFill>
                  <a:schemeClr val="bg1"/>
                </a:solidFill>
              </a:rPr>
              <a:t> издал из Гааги декрет о прекращении всякой поддержки забастовщиков. Кроме того, B&amp;W </a:t>
            </a:r>
            <a:r>
              <a:rPr lang="ru-RU" sz="300" dirty="0" err="1">
                <a:solidFill>
                  <a:schemeClr val="bg1"/>
                </a:solidFill>
              </a:rPr>
              <a:t>van</a:t>
            </a:r>
            <a:r>
              <a:rPr lang="ru-RU" sz="300" dirty="0">
                <a:solidFill>
                  <a:schemeClr val="bg1"/>
                </a:solidFill>
              </a:rPr>
              <a:t> </a:t>
            </a:r>
            <a:r>
              <a:rPr lang="ru-RU" sz="300" dirty="0" err="1">
                <a:solidFill>
                  <a:schemeClr val="bg1"/>
                </a:solidFill>
              </a:rPr>
              <a:t>Deventer</a:t>
            </a:r>
            <a:r>
              <a:rPr lang="ru-RU" sz="300" dirty="0">
                <a:solidFill>
                  <a:schemeClr val="bg1"/>
                </a:solidFill>
              </a:rPr>
              <a:t> больше не разрешалось вести переговоры с забастовочным комитетом. Среди населения развернулась большая кампания поддержки; каждую неделю собиралось около 700 гульденов. Также теперь НАС и НСВ (ф 425, —) единственные организации, реально оказывавшие поддержку. НСВ также распространил брошюру тиражом 4000 экземпляров. Забастовку бойкотировали современные и конфессиональные союзы. «Рабочая пресса» отказалась даже от рекламы, призывающей поддержать забастовку. Наконец, в результате забастовки была несколько повышена заработная плата, а радикальные меры приняты не были.</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21837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76565" y="799441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70858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95022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83807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95022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sp>
        <p:nvSpPr>
          <p:cNvPr id="191" name="Прямоугольник 190">
            <a:extLst>
              <a:ext uri="{FF2B5EF4-FFF2-40B4-BE49-F238E27FC236}">
                <a16:creationId xmlns:a16="http://schemas.microsoft.com/office/drawing/2014/main" id="{CEB19DF5-6201-4639-910F-72B4779F8C50}"/>
              </a:ext>
            </a:extLst>
          </p:cNvPr>
          <p:cNvSpPr/>
          <p:nvPr/>
        </p:nvSpPr>
        <p:spPr>
          <a:xfrm>
            <a:off x="21024706" y="13796310"/>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Деколонизация Голландской Индии (ваниль)</a:t>
            </a: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30398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a:extLst>
              <a:ext uri="{FF2B5EF4-FFF2-40B4-BE49-F238E27FC236}">
                <a16:creationId xmlns:a16="http://schemas.microsoft.com/office/drawing/2014/main" id="{C5B54234-D2BA-47FE-80DC-BB53D83FCEF6}"/>
              </a:ext>
            </a:extLst>
          </p:cNvPr>
          <p:cNvCxnSpPr>
            <a:cxnSpLocks/>
            <a:stCxn id="47" idx="2"/>
            <a:endCxn id="115" idx="0"/>
          </p:cNvCxnSpPr>
          <p:nvPr/>
        </p:nvCxnSpPr>
        <p:spPr>
          <a:xfrm>
            <a:off x="31994215" y="13448166"/>
            <a:ext cx="0" cy="3481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30480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44337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54806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6" name="Прямая со стрелкой 195">
            <a:extLst>
              <a:ext uri="{FF2B5EF4-FFF2-40B4-BE49-F238E27FC236}">
                <a16:creationId xmlns:a16="http://schemas.microsoft.com/office/drawing/2014/main" id="{5EFCC639-ED22-470D-8416-0BA6820714C0}"/>
              </a:ext>
            </a:extLst>
          </p:cNvPr>
          <p:cNvCxnSpPr>
            <a:cxnSpLocks/>
            <a:stCxn id="132" idx="2"/>
            <a:endCxn id="101" idx="0"/>
          </p:cNvCxnSpPr>
          <p:nvPr/>
        </p:nvCxnSpPr>
        <p:spPr>
          <a:xfrm>
            <a:off x="36869937"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44337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44337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000052" y="10934496"/>
            <a:ext cx="427833" cy="24395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5424245" y="10949808"/>
            <a:ext cx="426688" cy="2407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14443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26421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72873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85761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867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2" name="Прямоугольник 231">
            <a:extLst>
              <a:ext uri="{FF2B5EF4-FFF2-40B4-BE49-F238E27FC236}">
                <a16:creationId xmlns:a16="http://schemas.microsoft.com/office/drawing/2014/main" id="{4AD5628D-E2E6-4DD1-A70E-D466EA6AE56C}"/>
              </a:ext>
            </a:extLst>
          </p:cNvPr>
          <p:cNvSpPr/>
          <p:nvPr/>
        </p:nvSpPr>
        <p:spPr>
          <a:xfrm>
            <a:off x="294820" y="131496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Но с великим экономическим кризисом и вплоть до войны именно безработные оказались в центре социальной сцены (почти двадцать процентов активного населения Нидерландов были безработными в 1936 году)14. в июле 1934 г., с восстанием в амстердамском районе Йордан (см. главу седьмую). Однако, как и во многих странах, фабричный пролетариат в это время оставался пассивным, запуганным угрозой увольнений.</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70274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270274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2702740" y="385476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3" name="Прямоугольник 242">
            <a:extLst>
              <a:ext uri="{FF2B5EF4-FFF2-40B4-BE49-F238E27FC236}">
                <a16:creationId xmlns:a16="http://schemas.microsoft.com/office/drawing/2014/main" id="{3D1417A7-AB3A-4C34-936C-1A98A8A0A63A}"/>
              </a:ext>
            </a:extLst>
          </p:cNvPr>
          <p:cNvSpPr/>
          <p:nvPr/>
        </p:nvSpPr>
        <p:spPr>
          <a:xfrm>
            <a:off x="294820" y="514935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После конференции в декабре 1936 г. гик присоединился к очень свободной федерации национальных групп в качестве своего теоретического главы. Он отказался от публикации своих материалов для прессы на немецком языке (</a:t>
            </a:r>
            <a:r>
              <a:rPr lang="ru-RU" sz="500" dirty="0" err="1"/>
              <a:t>pik</a:t>
            </a:r>
            <a:r>
              <a:rPr lang="ru-RU" sz="500" dirty="0"/>
              <a:t>) в пользу юнионистского обзора </a:t>
            </a:r>
            <a:r>
              <a:rPr lang="ru-RU" sz="500" dirty="0" err="1"/>
              <a:t>ino</a:t>
            </a:r>
            <a:r>
              <a:rPr lang="ru-RU" sz="500" dirty="0"/>
              <a:t> (</a:t>
            </a:r>
            <a:r>
              <a:rPr lang="ru-RU" sz="500" dirty="0" err="1"/>
              <a:t>Internacia</a:t>
            </a:r>
            <a:r>
              <a:rPr lang="ru-RU" sz="500" dirty="0"/>
              <a:t> </a:t>
            </a:r>
            <a:r>
              <a:rPr lang="ru-RU" sz="500" dirty="0" err="1"/>
              <a:t>Novaj-Officejo</a:t>
            </a:r>
            <a:r>
              <a:rPr lang="ru-RU" sz="500" dirty="0"/>
              <a:t>) </a:t>
            </a:r>
            <a:r>
              <a:rPr lang="ru-RU" sz="500" dirty="0" err="1"/>
              <a:t>Presse-Korrespondenz</a:t>
            </a:r>
            <a:r>
              <a:rPr lang="ru-RU" sz="500" dirty="0"/>
              <a:t>. Последний редактировался международным информационным бюро </a:t>
            </a:r>
            <a:r>
              <a:rPr lang="ru-RU" sz="500" dirty="0" err="1"/>
              <a:t>кау</a:t>
            </a:r>
            <a:r>
              <a:rPr lang="ru-RU" sz="500" dirty="0"/>
              <a:t> во Франкфурте, задачей которого было информировать и перегруппировывать советско-коммунистические группы по всему </a:t>
            </a:r>
            <a:r>
              <a:rPr lang="ru-RU" sz="500" dirty="0" err="1"/>
              <a:t>миру.¬Этим</a:t>
            </a:r>
            <a:r>
              <a:rPr lang="ru-RU" sz="500" dirty="0"/>
              <a:t> группам была свойственна отколовшаяся от кап д, отвергнувшая концепцию партии первого, чтобы присоединиться к немецкому </a:t>
            </a:r>
            <a:r>
              <a:rPr lang="ru-RU" sz="500" dirty="0" err="1"/>
              <a:t>кау</a:t>
            </a:r>
            <a:r>
              <a:rPr lang="ru-RU" sz="500" dirty="0"/>
              <a:t> и голландскому гику:</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73486" y="14322732"/>
            <a:ext cx="1770801" cy="45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702740" y="514935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280785" y="6461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8" name="Прямоугольник 277">
            <a:extLst>
              <a:ext uri="{FF2B5EF4-FFF2-40B4-BE49-F238E27FC236}">
                <a16:creationId xmlns:a16="http://schemas.microsoft.com/office/drawing/2014/main" id="{FEB35C5A-CDA8-4DFE-B52D-0C45BAF6249C}"/>
              </a:ext>
            </a:extLst>
          </p:cNvPr>
          <p:cNvSpPr/>
          <p:nvPr/>
        </p:nvSpPr>
        <p:spPr>
          <a:xfrm>
            <a:off x="2702740" y="6461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1938 г. в Амстердаме </a:t>
            </a:r>
            <a:r>
              <a:rPr lang="ru-RU" sz="500" dirty="0" err="1"/>
              <a:t>Паннекук</a:t>
            </a:r>
            <a:r>
              <a:rPr lang="ru-RU" sz="500" dirty="0"/>
              <a:t> издал книгу «Ленин как философ», оригинальная версия которой была написана на немецком языке96. Изданную под псевдонимом Джон </a:t>
            </a:r>
            <a:r>
              <a:rPr lang="ru-RU" sz="500" dirty="0" err="1"/>
              <a:t>Харпер</a:t>
            </a:r>
            <a:r>
              <a:rPr lang="ru-RU" sz="500" dirty="0"/>
              <a:t>, эту работу можно считать — наряду с «Тезисами о большевизме», «К новому рабочему движению» и </a:t>
            </a:r>
            <a:r>
              <a:rPr lang="en-US" sz="500" dirty="0" err="1"/>
              <a:t>Grundprinzipien</a:t>
            </a:r>
            <a:r>
              <a:rPr lang="ru-RU" sz="500" dirty="0"/>
              <a:t> - как один из четырех столпов «</a:t>
            </a:r>
            <a:r>
              <a:rPr lang="ru-RU" sz="500" dirty="0" err="1"/>
              <a:t>советистской</a:t>
            </a:r>
            <a:r>
              <a:rPr lang="ru-RU" sz="500" dirty="0"/>
              <a:t>» теории. Для </a:t>
            </a:r>
            <a:r>
              <a:rPr lang="ru-RU" sz="500" dirty="0" err="1"/>
              <a:t>Паннекука</a:t>
            </a:r>
            <a:r>
              <a:rPr lang="ru-RU" sz="500" dirty="0"/>
              <a:t> и советского коммунистического движения это был «марксистский ответ» на книгу Ленина «Материализм и эмпириокритицизм», которая была опубликована на русском языке в 1909 году и не переводилась на немецкий и английский языки до 1927 года. Книга Ленина, претендующая на идейное завершение «ленинизма», превозносилась в Коминтерне как «углубление марксизма» на философском уровне.</a:t>
            </a:r>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a:extLst>
              <a:ext uri="{FF2B5EF4-FFF2-40B4-BE49-F238E27FC236}">
                <a16:creationId xmlns:a16="http://schemas.microsoft.com/office/drawing/2014/main" id="{DD45E7B9-6EA8-46DC-9B0E-B3E030E4D9AD}"/>
              </a:ext>
            </a:extLst>
          </p:cNvPr>
          <p:cNvSpPr/>
          <p:nvPr/>
        </p:nvSpPr>
        <p:spPr>
          <a:xfrm>
            <a:off x="241858" y="785251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Движение безработных завершилось в июле 1934 года настоящим восстанием, когда консервативный кабинет Антиреволюционной партии во главе с </a:t>
            </a:r>
            <a:r>
              <a:rPr lang="ru-RU" sz="300" dirty="0" err="1"/>
              <a:t>Хендрийком</a:t>
            </a:r>
            <a:r>
              <a:rPr lang="ru-RU" sz="300" dirty="0"/>
              <a:t> Колейном (1869-1944) решил сократить пособие по безработице. 4 июля рабочие района Йордан в Амстердаме спонтанно, без каких-либо указаний партии или профсоюза, выступили против мер правительства. В этом районе, как и в «индонезийском квартале», оказывалось живое сопротивление нападениям моторизованной и конной полиции. Улицы </a:t>
            </a:r>
            <a:r>
              <a:rPr lang="ru-RU" sz="300" dirty="0" err="1"/>
              <a:t>Йорданского</a:t>
            </a:r>
            <a:r>
              <a:rPr lang="ru-RU" sz="300" dirty="0"/>
              <a:t> района вскоре были забаррикадированы и оказались в руках рабочих и безработных, которые, «победив», разошлись по домам. Но на следующий день армия заняла район танками и пулеметами. Репрессии против рабочих закончились семеро убитыми и 200 ранеными. Укрепленный этой победой, правительство Нидерландов запретило все демонстрации и митинги. Хотя она дистанцировалась от борьбы </a:t>
            </a:r>
            <a:r>
              <a:rPr lang="ru-RU" sz="300" dirty="0" err="1"/>
              <a:t>иордаанских</a:t>
            </a:r>
            <a:r>
              <a:rPr lang="ru-RU" sz="300" dirty="0"/>
              <a:t> рабочих, видя лишь «грабеж и провокацию»72, орган компартии «Де </a:t>
            </a:r>
            <a:r>
              <a:rPr lang="ru-RU" sz="300" dirty="0" err="1"/>
              <a:t>трибюн</a:t>
            </a:r>
            <a:r>
              <a:rPr lang="ru-RU" sz="300" dirty="0"/>
              <a:t>» был запрещен. Небольшая </a:t>
            </a:r>
            <a:r>
              <a:rPr lang="ru-RU" sz="300" dirty="0" err="1"/>
              <a:t>левосоциалистическая</a:t>
            </a:r>
            <a:r>
              <a:rPr lang="ru-RU" sz="300" dirty="0"/>
              <a:t> партия, OSP, арестовала нескольких своих лидеров, хотя одна из ее фракций, вокруг Де </a:t>
            </a:r>
            <a:r>
              <a:rPr lang="ru-RU" sz="300" dirty="0" err="1"/>
              <a:t>Кадта</a:t>
            </a:r>
            <a:r>
              <a:rPr lang="ru-RU" sz="300" dirty="0"/>
              <a:t>, отказалась выразить солидарность с движением, критикуя «авантюризм» руководства </a:t>
            </a:r>
            <a:r>
              <a:rPr lang="ru-RU" sz="300" dirty="0" err="1"/>
              <a:t>OSP.Поражение</a:t>
            </a:r>
            <a:r>
              <a:rPr lang="ru-RU" sz="300" dirty="0"/>
              <a:t> амстердамских безработных было тяжелым, так как означало серьезное поражение пролетариата в Нидерландах, остававшегося пассивным. На самом деле борьба безработных рассматривалась как нечто отдельное, как особая категория. Сами безработные не пытались обобщить свое движение. Этот корпоративизм и отсутствие солидарности между разными категориями рабочих были настоящей слабостью:¬¬70 Об истории восстания амстердамских рабочих в июле 1934 г. см. </a:t>
            </a:r>
            <a:r>
              <a:rPr lang="ru-RU" sz="300" dirty="0" err="1"/>
              <a:t>Kielich</a:t>
            </a:r>
            <a:r>
              <a:rPr lang="ru-RU" sz="300" dirty="0"/>
              <a:t> 1984.71 рис, № 4, февраль 1932 г.72 </a:t>
            </a:r>
            <a:r>
              <a:rPr lang="ru-RU" sz="300" dirty="0" err="1"/>
              <a:t>De</a:t>
            </a:r>
            <a:r>
              <a:rPr lang="ru-RU" sz="300" dirty="0"/>
              <a:t> </a:t>
            </a:r>
            <a:r>
              <a:rPr lang="ru-RU" sz="300" dirty="0" err="1"/>
              <a:t>Tribune</a:t>
            </a:r>
            <a:r>
              <a:rPr lang="ru-RU" sz="300" dirty="0"/>
              <a:t> (дополнение), 6 июля 1934 г.... Силы рабочего класса были еще так слабы, что борющиеся рабочие не видели в расширении движения своей собственной задачи. Идея заключалась в том, что это была борьба одних безработных, и она должна была вестись только ими. В Иордане и его окрестностях есть разные фабрики, но безработные не пытались вовлечь их в борьбу73.¬Причины этого поражения были не только субъективными, но и объективными. Буржуазия «не могла больше терпеть ни малейшего сопротивления со стороны рабочих»74. Единственным выходом для рабочего класса были массовые движения, расширение и всеобщее распространение забастовок. Но будет ли этого достаточно, чтобы остановить наступление буржуазии на пролетариат, особенно угрозу войны? Были ли крупные забастовки лета 1936 года во Франции под знаменем «Народного фронта» предвестниками нового периода массовых забастовок?</a:t>
            </a:r>
          </a:p>
        </p:txBody>
      </p:sp>
      <p:sp>
        <p:nvSpPr>
          <p:cNvPr id="288" name="Прямоугольник 287">
            <a:extLst>
              <a:ext uri="{FF2B5EF4-FFF2-40B4-BE49-F238E27FC236}">
                <a16:creationId xmlns:a16="http://schemas.microsoft.com/office/drawing/2014/main" id="{E43200DB-36C7-4343-98ED-6660199BC5F5}"/>
              </a:ext>
            </a:extLst>
          </p:cNvPr>
          <p:cNvSpPr/>
          <p:nvPr/>
        </p:nvSpPr>
        <p:spPr>
          <a:xfrm>
            <a:off x="2705683" y="785798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июне 1936 года в </a:t>
            </a:r>
            <a:r>
              <a:rPr lang="ru-RU" sz="500" dirty="0" err="1"/>
              <a:t>Эймейдене</a:t>
            </a:r>
            <a:r>
              <a:rPr lang="ru-RU" sz="500" dirty="0"/>
              <a:t>, Голландия, вспыхнула крупная забастовка рыбаков. В стачкоме доминировала КПН. Во время забастовки последние, не колеблясь, предложили «объединенный фронт» с фашистами: «Мы приветствуем рыбаков-национал-социалистов, которые борются в </a:t>
            </a:r>
            <a:r>
              <a:rPr lang="ru-RU" sz="500" dirty="0" err="1"/>
              <a:t>Эймёйдене</a:t>
            </a:r>
            <a:r>
              <a:rPr lang="ru-RU" sz="500" dirty="0"/>
              <a:t> вместе со своими красными братьями»</a:t>
            </a:r>
          </a:p>
        </p:txBody>
      </p:sp>
      <p:sp>
        <p:nvSpPr>
          <p:cNvPr id="289" name="Прямоугольник 288">
            <a:extLst>
              <a:ext uri="{FF2B5EF4-FFF2-40B4-BE49-F238E27FC236}">
                <a16:creationId xmlns:a16="http://schemas.microsoft.com/office/drawing/2014/main" id="{A98FC12A-9364-42ED-A04F-AE2FDE4D1EB1}"/>
              </a:ext>
            </a:extLst>
          </p:cNvPr>
          <p:cNvSpPr/>
          <p:nvPr/>
        </p:nvSpPr>
        <p:spPr>
          <a:xfrm>
            <a:off x="222524" y="917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2747955" y="1306579"/>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155875" y="13044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5155875" y="262776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5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500" dirty="0" err="1"/>
              <a:t>Миллфронта</a:t>
            </a:r>
            <a:r>
              <a:rPr lang="ru-RU" sz="5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500" dirty="0" err="1"/>
              <a:t>Мюссерта</a:t>
            </a:r>
            <a:r>
              <a:rPr lang="ru-RU" sz="5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528" y="15884297"/>
            <a:ext cx="434015" cy="12461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75096" y="924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24</a:t>
            </a:r>
          </a:p>
        </p:txBody>
      </p:sp>
      <p:sp>
        <p:nvSpPr>
          <p:cNvPr id="378" name="Прямоугольник 377">
            <a:extLst>
              <a:ext uri="{FF2B5EF4-FFF2-40B4-BE49-F238E27FC236}">
                <a16:creationId xmlns:a16="http://schemas.microsoft.com/office/drawing/2014/main" id="{73D10926-26C9-4893-923A-1F3F7705B820}"/>
              </a:ext>
            </a:extLst>
          </p:cNvPr>
          <p:cNvSpPr/>
          <p:nvPr/>
        </p:nvSpPr>
        <p:spPr>
          <a:xfrm>
            <a:off x="15155875" y="389182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0" dirty="0"/>
              <a:t>1 Один из сыновей </a:t>
            </a:r>
            <a:r>
              <a:rPr lang="ru-RU" sz="1000" dirty="0" err="1"/>
              <a:t>Сневлита</a:t>
            </a:r>
            <a:r>
              <a:rPr lang="ru-RU" sz="1000" dirty="0"/>
              <a:t> (Пим) покончил жизнь самоубийством в 1932 г., другой (</a:t>
            </a:r>
            <a:r>
              <a:rPr lang="ru-RU" sz="1000" dirty="0" err="1"/>
              <a:t>Пэм</a:t>
            </a:r>
            <a:r>
              <a:rPr lang="ru-RU" sz="1000" dirty="0"/>
              <a:t>) был убит (или тоже покончил жизнь самоубийством?) в Испании в 1937 г., сражаясь в ополчении </a:t>
            </a:r>
            <a:r>
              <a:rPr lang="ru-RU" sz="1000" dirty="0" err="1"/>
              <a:t>поум</a:t>
            </a:r>
            <a:r>
              <a:rPr lang="ru-RU" sz="1000" dirty="0"/>
              <a:t>.</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2747955" y="515349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cxnSp>
        <p:nvCxnSpPr>
          <p:cNvPr id="425" name="Соединительная линия уступом 175">
            <a:extLst>
              <a:ext uri="{FF2B5EF4-FFF2-40B4-BE49-F238E27FC236}">
                <a16:creationId xmlns:a16="http://schemas.microsoft.com/office/drawing/2014/main" id="{B31E4710-989C-4E1E-8F65-B59AD98EF4F2}"/>
              </a:ext>
            </a:extLst>
          </p:cNvPr>
          <p:cNvCxnSpPr>
            <a:cxnSpLocks/>
            <a:stCxn id="215" idx="2"/>
            <a:endCxn id="187" idx="0"/>
          </p:cNvCxnSpPr>
          <p:nvPr/>
        </p:nvCxnSpPr>
        <p:spPr>
          <a:xfrm rot="16200000" flipH="1">
            <a:off x="15031487" y="5312207"/>
            <a:ext cx="428543" cy="136847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7167611" y="944239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24</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72749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45914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67342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45914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54788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22365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09864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34306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43021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05602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397728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24591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36812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22365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46020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32944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48566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409070" y="932807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3414004" y="935250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25</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054510" y="925306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99</a:t>
            </a:r>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23075</TotalTime>
  <Words>10535</Words>
  <Application>Microsoft Office PowerPoint</Application>
  <PresentationFormat>Произвольный</PresentationFormat>
  <Paragraphs>166</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1527</cp:revision>
  <dcterms:created xsi:type="dcterms:W3CDTF">2018-10-23T08:09:21Z</dcterms:created>
  <dcterms:modified xsi:type="dcterms:W3CDTF">2022-04-06T11:54:09Z</dcterms:modified>
</cp:coreProperties>
</file>