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561" autoAdjust="0"/>
  </p:normalViewPr>
  <p:slideViewPr>
    <p:cSldViewPr snapToGrid="0">
      <p:cViewPr>
        <p:scale>
          <a:sx n="170" d="100"/>
          <a:sy n="170" d="100"/>
        </p:scale>
        <p:origin x="-72" y="1349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=""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</a:t>
            </a:r>
            <a:r>
              <a:rPr lang="ru-RU" sz="700" dirty="0" smtClean="0"/>
              <a:t>корпус» </a:t>
            </a:r>
            <a:r>
              <a:rPr lang="ru-RU" sz="700" dirty="0"/>
              <a:t>(</a:t>
            </a:r>
            <a:r>
              <a:rPr lang="ru-RU" sz="700" dirty="0" smtClean="0"/>
              <a:t>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=""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=""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 smtClean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Авиакомпания </a:t>
            </a:r>
            <a:r>
              <a:rPr lang="ru-RU" sz="700" dirty="0"/>
              <a:t>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r>
              <a:rPr lang="ru-RU" sz="700" dirty="0" smtClean="0"/>
              <a:t>(1945)</a:t>
            </a:r>
            <a:r>
              <a:rPr lang="ru-RU" sz="700" dirty="0"/>
              <a:t/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=""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</a:t>
            </a:r>
            <a:r>
              <a:rPr lang="ru-RU" sz="700" dirty="0" smtClean="0"/>
              <a:t>Никарагуа</a:t>
            </a:r>
            <a:r>
              <a:rPr lang="en-US" sz="700" dirty="0" smtClean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=""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=""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</a:t>
            </a:r>
            <a:r>
              <a:rPr lang="ru-RU" sz="700" dirty="0" smtClean="0"/>
              <a:t>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=""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=""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=""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=""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=""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=""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="" xmlns:a16="http://schemas.microsoft.com/office/drawing/2014/main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=""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23744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10442560" y="185745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720157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=""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659013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</a:t>
            </a:r>
            <a:r>
              <a:rPr lang="ru-RU" sz="700" dirty="0" smtClean="0"/>
              <a:t>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838962" y="334370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=""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993494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</a:t>
            </a:r>
            <a:r>
              <a:rPr lang="ru-RU" sz="700" dirty="0" smtClean="0"/>
              <a:t>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30149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=""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858187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</a:t>
            </a:r>
            <a:r>
              <a:rPr lang="ru-RU" sz="700" dirty="0" smtClean="0"/>
              <a:t>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</a:t>
            </a:r>
            <a:r>
              <a:rPr lang="ru-RU" sz="700" dirty="0" smtClean="0"/>
              <a:t>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=""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=""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=""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=""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=""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=""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=""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=""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=""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=""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</a:t>
            </a:r>
            <a:r>
              <a:rPr lang="ru-RU" sz="700" dirty="0" smtClean="0"/>
              <a:t>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</a:t>
            </a:r>
            <a:r>
              <a:rPr lang="ru-RU" sz="700" dirty="0" smtClean="0"/>
              <a:t>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955424" y="14867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734408" y="14867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2329435" y="14867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3725606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734408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=""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955435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2344924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=""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234492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="" xmlns:a16="http://schemas.microsoft.com/office/drawing/2014/main" id="{422F676B-23F7-43EE-A95A-69895A18F0AD}"/>
              </a:ext>
            </a:extLst>
          </p:cNvPr>
          <p:cNvSpPr/>
          <p:nvPr/>
        </p:nvSpPr>
        <p:spPr>
          <a:xfrm>
            <a:off x="14037726" y="5677245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</a:t>
            </a:r>
            <a:r>
              <a:rPr lang="ru-RU" sz="700" dirty="0" smtClean="0"/>
              <a:t>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=""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</a:t>
            </a:r>
            <a:r>
              <a:rPr lang="ru-RU" sz="700" dirty="0" smtClean="0"/>
              <a:t>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=""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 smtClean="0"/>
          </a:p>
          <a:p>
            <a:pPr algn="ctr"/>
            <a:r>
              <a:rPr lang="ru-RU" sz="700" dirty="0" smtClean="0"/>
              <a:t>(</a:t>
            </a:r>
            <a:r>
              <a:rPr lang="ru-RU" sz="700" dirty="0"/>
              <a:t>август </a:t>
            </a:r>
            <a:r>
              <a:rPr lang="ru-RU" sz="700" dirty="0" smtClean="0"/>
              <a:t>1937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=""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</a:t>
            </a:r>
            <a:r>
              <a:rPr lang="ru-RU" sz="700" dirty="0" smtClean="0"/>
              <a:t>Лига</a:t>
            </a:r>
            <a:r>
              <a:rPr lang="en-US" sz="700" dirty="0" smtClean="0"/>
              <a:t> (1937 </a:t>
            </a:r>
            <a:r>
              <a:rPr lang="ru-RU" sz="700" dirty="0" smtClean="0"/>
              <a:t>октябрь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=""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=""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</a:t>
            </a:r>
            <a:r>
              <a:rPr lang="ru-RU" sz="700" dirty="0" smtClean="0"/>
              <a:t>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=""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=""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=""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=""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</a:t>
            </a:r>
            <a:r>
              <a:rPr lang="ru-RU" sz="700" dirty="0" smtClean="0"/>
              <a:t>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=""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</a:t>
            </a:r>
            <a:r>
              <a:rPr lang="ru-RU" sz="700" dirty="0" smtClean="0"/>
              <a:t>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</a:t>
            </a:r>
            <a:r>
              <a:rPr lang="ru-RU" sz="700" dirty="0" smtClean="0"/>
              <a:t>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=""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</a:t>
            </a:r>
            <a:r>
              <a:rPr lang="ru-RU" sz="700" dirty="0" smtClean="0"/>
              <a:t>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</a:t>
            </a:r>
            <a:r>
              <a:rPr lang="ru-RU" sz="700" dirty="0" smtClean="0"/>
              <a:t>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=""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 smtClean="0"/>
              <a:t>антигерманской</a:t>
            </a:r>
            <a:r>
              <a:rPr lang="ru-RU" sz="700" dirty="0" smtClean="0"/>
              <a:t> 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=""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=""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=""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=""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=""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=""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=""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=""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=""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=""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=""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=""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=""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</a:t>
            </a:r>
            <a:r>
              <a:rPr lang="ru-RU" sz="700" dirty="0" smtClean="0"/>
              <a:t>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=""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=""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 smtClean="0"/>
              <a:t>Гуанакасте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=""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 smtClean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=""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=""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=""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=""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=""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="" xmlns:a16="http://schemas.microsoft.com/office/drawing/2014/main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=""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=""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=""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=""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=""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=""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997939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=""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 smtClean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=""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=""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=""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=""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=""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=""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="" xmlns:a16="http://schemas.microsoft.com/office/drawing/2014/main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=""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=""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</a:t>
            </a:r>
            <a:r>
              <a:rPr lang="ru-RU" sz="700" dirty="0" smtClean="0"/>
              <a:t>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=""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="" xmlns:a16="http://schemas.microsoft.com/office/drawing/2014/main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056470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="" xmlns:a16="http://schemas.microsoft.com/office/drawing/2014/main" id="{5A02DB7D-6E57-4AEF-9913-B75B2F02E27D}"/>
              </a:ext>
            </a:extLst>
          </p:cNvPr>
          <p:cNvSpPr/>
          <p:nvPr/>
        </p:nvSpPr>
        <p:spPr>
          <a:xfrm>
            <a:off x="9292357" y="115326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="" xmlns:a16="http://schemas.microsoft.com/office/drawing/2014/main" id="{C758B007-0C96-4689-82E4-6C593885F846}"/>
              </a:ext>
            </a:extLst>
          </p:cNvPr>
          <p:cNvSpPr/>
          <p:nvPr/>
        </p:nvSpPr>
        <p:spPr>
          <a:xfrm>
            <a:off x="9292356" y="1227067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="" xmlns:a16="http://schemas.microsoft.com/office/drawing/2014/main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="" xmlns:a16="http://schemas.microsoft.com/office/drawing/2014/main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0677253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="" xmlns:a16="http://schemas.microsoft.com/office/drawing/2014/main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 smtClean="0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="" xmlns:a16="http://schemas.microsoft.com/office/drawing/2014/main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="" xmlns:a16="http://schemas.microsoft.com/office/drawing/2014/main" id="{4A8FCB66-A700-49E8-963C-C94CA0CCF5FD}"/>
              </a:ext>
            </a:extLst>
          </p:cNvPr>
          <p:cNvSpPr/>
          <p:nvPr/>
        </p:nvSpPr>
        <p:spPr>
          <a:xfrm>
            <a:off x="10677253" y="914623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720157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</a:t>
            </a:r>
            <a:r>
              <a:rPr lang="ru-RU" sz="700" dirty="0" smtClean="0"/>
              <a:t>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20332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</a:t>
            </a:r>
            <a:r>
              <a:rPr lang="ru-RU" sz="700" dirty="0" smtClean="0"/>
              <a:t>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23211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7859445" y="2901028"/>
            <a:ext cx="247969" cy="6373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8549597" y="2848269"/>
            <a:ext cx="247969" cy="742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27794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995448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058632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997753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060889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7848676" y="3699768"/>
            <a:ext cx="269509" cy="6373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22717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66473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857916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</a:t>
            </a:r>
            <a:r>
              <a:rPr lang="ru-RU" sz="700" dirty="0" smtClean="0"/>
              <a:t>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791248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11725180" y="93477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 smtClean="0"/>
              <a:t>Однако </a:t>
            </a:r>
            <a:r>
              <a:rPr lang="ru-RU" sz="500" dirty="0"/>
              <a:t>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</a:t>
            </a:r>
            <a:r>
              <a:rPr lang="ru-RU" sz="500" dirty="0" smtClean="0"/>
              <a:t>.</a:t>
            </a:r>
            <a:endParaRPr lang="ru-RU" sz="500" dirty="0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818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29235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8869543" y="4878405"/>
            <a:ext cx="1061468" cy="710481"/>
          </a:xfrm>
          <a:prstGeom prst="bentConnector3">
            <a:avLst>
              <a:gd name="adj1" fmla="val 127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04232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997939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</a:t>
            </a:r>
            <a:r>
              <a:rPr lang="ru-RU" sz="700" dirty="0" smtClean="0"/>
              <a:t>хлопковой одежды </a:t>
            </a:r>
            <a:r>
              <a:rPr lang="ru-RU" sz="700" dirty="0"/>
              <a:t>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961343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договора </a:t>
            </a:r>
            <a:r>
              <a:rPr lang="ru-RU" sz="700" dirty="0"/>
              <a:t>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134455" y="923664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</a:t>
            </a:r>
            <a:r>
              <a:rPr lang="ru-RU" sz="700" dirty="0"/>
              <a:t>университетскую автономию </a:t>
            </a:r>
            <a:r>
              <a:rPr lang="ru-RU" sz="100" dirty="0"/>
              <a:t>(Автономия университета – это политическая и административная независимость государственного университета по отношению к внешним факторам. Принцип университетской автономии утверждает, что университет должен быть автономным и самоуправляемым и что он должен избирать свои собственные органы власти без вмешательства со стороны политической власти, принимая решения о своем собственном уставе и программах обучения .)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2344924" y="1406594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Переворот Никарагуанской </a:t>
            </a:r>
            <a:r>
              <a:rPr lang="ru-RU" sz="700" dirty="0"/>
              <a:t>рабочей партии </a:t>
            </a:r>
            <a:r>
              <a:rPr lang="ru-RU" sz="200" dirty="0" smtClean="0"/>
              <a:t>(это </a:t>
            </a:r>
            <a:r>
              <a:rPr lang="ru-RU" sz="200" dirty="0"/>
              <a:t>стремление к политической независимости, усиленное мировой рецессией, позволило создать 7 августа 1931 года Никарагуанскую рабочую партию (PTN) , занимавшую позиции, сочетавшие </a:t>
            </a:r>
            <a:r>
              <a:rPr lang="ru-RU" sz="200" dirty="0" err="1"/>
              <a:t>юнионизм</a:t>
            </a:r>
            <a:r>
              <a:rPr lang="ru-RU" sz="200" dirty="0"/>
              <a:t>, национализм и </a:t>
            </a:r>
            <a:r>
              <a:rPr lang="ru-RU" sz="200" dirty="0" err="1"/>
              <a:t>антиимпериализм</a:t>
            </a:r>
            <a:r>
              <a:rPr lang="ru-RU" sz="200" dirty="0"/>
              <a:t>.)</a:t>
            </a:r>
            <a:endParaRPr lang="ru-RU" sz="100" dirty="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Эль </a:t>
            </a:r>
            <a:r>
              <a:rPr lang="ru-RU" sz="700" dirty="0" err="1" smtClean="0"/>
              <a:t>пролетарио</a:t>
            </a:r>
            <a:r>
              <a:rPr lang="ru-RU" sz="700" dirty="0" smtClean="0"/>
              <a:t> </a:t>
            </a:r>
            <a:r>
              <a:rPr lang="ru-RU" sz="400" dirty="0"/>
              <a:t>(газета В 1935 году « </a:t>
            </a:r>
            <a:r>
              <a:rPr lang="ru-RU" sz="400" dirty="0" err="1"/>
              <a:t>Кауза</a:t>
            </a:r>
            <a:r>
              <a:rPr lang="ru-RU" sz="400" dirty="0"/>
              <a:t> </a:t>
            </a:r>
            <a:r>
              <a:rPr lang="ru-RU" sz="400" dirty="0" err="1"/>
              <a:t>Обрера</a:t>
            </a:r>
            <a:r>
              <a:rPr lang="ru-RU" sz="400" dirty="0"/>
              <a:t> » была заменена на « Эль </a:t>
            </a:r>
            <a:r>
              <a:rPr lang="ru-RU" sz="400" dirty="0" err="1"/>
              <a:t>Пролетарио</a:t>
            </a:r>
            <a:r>
              <a:rPr lang="ru-RU" sz="400" dirty="0" smtClean="0"/>
              <a:t>».)</a:t>
            </a:r>
            <a:endParaRPr lang="ru-RU" sz="1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237443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Защитить от интервенции </a:t>
            </a:r>
            <a:r>
              <a:rPr lang="ru-RU" sz="700" dirty="0"/>
              <a:t>США </a:t>
            </a:r>
            <a:r>
              <a:rPr lang="ru-RU" sz="200" dirty="0"/>
              <a:t>(Хотя ее социальную базу составляли рабочие и ремесленники, ПТС в большей степени отражала радикальный средний класс и интеллектуальный сектор, выступавший против военной интервенции Северной Америки)</a:t>
            </a:r>
            <a:endParaRPr lang="ru-RU" sz="100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622413" y="1406295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лидеры PTN Карлос </a:t>
            </a:r>
            <a:r>
              <a:rPr lang="ru-RU" sz="300" dirty="0" err="1"/>
              <a:t>Леклер</a:t>
            </a:r>
            <a:r>
              <a:rPr lang="ru-RU" sz="300" dirty="0"/>
              <a:t>, Роберто Гонсалес, </a:t>
            </a:r>
            <a:r>
              <a:rPr lang="ru-RU" sz="300" dirty="0" err="1"/>
              <a:t>Хусто</a:t>
            </a:r>
            <a:r>
              <a:rPr lang="ru-RU" sz="300" dirty="0"/>
              <a:t> </a:t>
            </a:r>
            <a:r>
              <a:rPr lang="ru-RU" sz="300" dirty="0" err="1"/>
              <a:t>Солорсано</a:t>
            </a:r>
            <a:r>
              <a:rPr lang="ru-RU" sz="300" dirty="0"/>
              <a:t> и </a:t>
            </a:r>
            <a:r>
              <a:rPr lang="ru-RU" sz="300" dirty="0" err="1"/>
              <a:t>Хесус</a:t>
            </a:r>
            <a:r>
              <a:rPr lang="ru-RU" sz="300" dirty="0"/>
              <a:t> </a:t>
            </a:r>
            <a:r>
              <a:rPr lang="ru-RU" sz="300" dirty="0" err="1"/>
              <a:t>Маравилла</a:t>
            </a:r>
            <a:r>
              <a:rPr lang="ru-RU" sz="300" dirty="0"/>
              <a:t> </a:t>
            </a:r>
            <a:r>
              <a:rPr lang="ru-RU" sz="300" dirty="0" err="1" smtClean="0"/>
              <a:t>Альмендарес</a:t>
            </a:r>
            <a:r>
              <a:rPr lang="ru-RU" sz="300" dirty="0" smtClean="0"/>
              <a:t> (</a:t>
            </a:r>
            <a:r>
              <a:rPr lang="es-ES" sz="300" dirty="0"/>
              <a:t>los dirigentes del PTN, Carlos Lecleair, Roberto Gonzalez, Justo Solórzano y Jesús Maravilla Almendarez</a:t>
            </a:r>
            <a:r>
              <a:rPr lang="ru-RU" sz="300" dirty="0" smtClean="0"/>
              <a:t>)</a:t>
            </a:r>
            <a:endParaRPr lang="ru-RU" sz="1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4776526" y="1405335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1936 году </a:t>
            </a:r>
            <a:r>
              <a:rPr lang="ru-RU" sz="200" dirty="0" err="1"/>
              <a:t>Сомоса</a:t>
            </a:r>
            <a:r>
              <a:rPr lang="ru-RU" sz="200" dirty="0"/>
              <a:t> Гарсия использовал забастовку водителей против роста цен на бензин, чтобы создать необходимый хаос, который позволил бы ему замаскировать государственный переворот против президента Хуана </a:t>
            </a:r>
            <a:r>
              <a:rPr lang="ru-RU" sz="200" dirty="0" err="1"/>
              <a:t>Баутисты</a:t>
            </a:r>
            <a:r>
              <a:rPr lang="ru-RU" sz="200" dirty="0"/>
              <a:t> </a:t>
            </a:r>
            <a:r>
              <a:rPr lang="ru-RU" sz="200" dirty="0" err="1"/>
              <a:t>Сакасы</a:t>
            </a:r>
            <a:r>
              <a:rPr lang="ru-RU" sz="200" dirty="0"/>
              <a:t>. Был сектор ПТС, который выступал против маневра </a:t>
            </a:r>
            <a:r>
              <a:rPr lang="ru-RU" sz="200" dirty="0" err="1"/>
              <a:t>Сомосы</a:t>
            </a:r>
            <a:r>
              <a:rPr lang="ru-RU" sz="200" dirty="0"/>
              <a:t>, но другое крыло укрепило свою зависимость от </a:t>
            </a:r>
            <a:r>
              <a:rPr lang="ru-RU" sz="200" dirty="0" err="1"/>
              <a:t>Сомосы</a:t>
            </a:r>
            <a:r>
              <a:rPr lang="ru-RU" sz="200" dirty="0"/>
              <a:t>, который уже находился у власти и мог предлагать гонорары и льготы. В группу профсоюзных активистов </a:t>
            </a:r>
            <a:r>
              <a:rPr lang="ru-RU" sz="200" dirty="0" err="1"/>
              <a:t>Сомосы</a:t>
            </a:r>
            <a:r>
              <a:rPr lang="ru-RU" sz="200" dirty="0"/>
              <a:t> в составе PTN входили </a:t>
            </a:r>
            <a:r>
              <a:rPr lang="ru-RU" sz="200" dirty="0" err="1"/>
              <a:t>Хесус</a:t>
            </a:r>
            <a:r>
              <a:rPr lang="ru-RU" sz="200" dirty="0"/>
              <a:t> </a:t>
            </a:r>
            <a:r>
              <a:rPr lang="ru-RU" sz="200" dirty="0" err="1"/>
              <a:t>Маравилла</a:t>
            </a:r>
            <a:r>
              <a:rPr lang="ru-RU" sz="200" dirty="0"/>
              <a:t>, Роберто Гонсалес, Алехандро </a:t>
            </a:r>
            <a:r>
              <a:rPr lang="ru-RU" sz="200" dirty="0" err="1"/>
              <a:t>дель</a:t>
            </a:r>
            <a:r>
              <a:rPr lang="ru-RU" sz="200" dirty="0"/>
              <a:t> </a:t>
            </a:r>
            <a:r>
              <a:rPr lang="ru-RU" sz="200" dirty="0" err="1"/>
              <a:t>Паласио</a:t>
            </a:r>
            <a:r>
              <a:rPr lang="ru-RU" sz="200" dirty="0"/>
              <a:t>, </a:t>
            </a:r>
            <a:r>
              <a:rPr lang="ru-RU" sz="200" dirty="0" err="1"/>
              <a:t>Абсалон</a:t>
            </a:r>
            <a:r>
              <a:rPr lang="ru-RU" sz="200" dirty="0"/>
              <a:t> Гонсалес и поэт Эмилио </a:t>
            </a:r>
            <a:r>
              <a:rPr lang="ru-RU" sz="200" dirty="0" err="1"/>
              <a:t>Кинтана</a:t>
            </a:r>
            <a:r>
              <a:rPr lang="ru-RU" sz="200" dirty="0"/>
              <a:t>. Независимое крыло было наказано </a:t>
            </a:r>
            <a:r>
              <a:rPr lang="ru-RU" sz="200" dirty="0" err="1"/>
              <a:t>Сомосой</a:t>
            </a:r>
            <a:r>
              <a:rPr lang="ru-RU" sz="200" dirty="0"/>
              <a:t>, отправив его в тюрьму или заточение на побережье Карибского моря, куда в то время было недоступно по суше.</a:t>
            </a:r>
            <a:endParaRPr lang="ru-RU" sz="1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4887149" y="14867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трудящихся Никарагуа </a:t>
            </a:r>
            <a:r>
              <a:rPr lang="ru-RU" sz="100" dirty="0"/>
              <a:t>(Однако в том же году была основана Конфедерация трудящихся Никарагуа (CTN) как первый национальный профсоюз, представителем которой стал еженедельник «</a:t>
            </a:r>
            <a:r>
              <a:rPr lang="ru-RU" sz="100" dirty="0" err="1"/>
              <a:t>Causa</a:t>
            </a:r>
            <a:r>
              <a:rPr lang="ru-RU" sz="100" dirty="0"/>
              <a:t> </a:t>
            </a:r>
            <a:r>
              <a:rPr lang="ru-RU" sz="100" dirty="0" err="1"/>
              <a:t>Obrera</a:t>
            </a:r>
            <a:r>
              <a:rPr lang="ru-RU" sz="100" dirty="0"/>
              <a:t>». Как и в случае с ПТС, ее основные лидеры были разделены на два крыла: </a:t>
            </a:r>
            <a:r>
              <a:rPr lang="ru-RU" sz="100" dirty="0" err="1"/>
              <a:t>сомоцисты</a:t>
            </a:r>
            <a:r>
              <a:rPr lang="ru-RU" sz="100" dirty="0"/>
              <a:t> и независимые. В течение некоторого времени эти два крыла сосуществовали с множеством противоречий. Оба течения первоначально были выражены в еженедельнике « </a:t>
            </a:r>
            <a:r>
              <a:rPr lang="ru-RU" sz="100" dirty="0" err="1"/>
              <a:t>Хой</a:t>
            </a:r>
            <a:r>
              <a:rPr lang="ru-RU" sz="100" dirty="0"/>
              <a:t>» .)</a:t>
            </a:r>
            <a:endParaRPr lang="ru-RU" sz="1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39522</TotalTime>
  <Words>1193</Words>
  <Application>Microsoft Office PowerPoint</Application>
  <PresentationFormat>Произвольный</PresentationFormat>
  <Paragraphs>113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2245</cp:revision>
  <dcterms:created xsi:type="dcterms:W3CDTF">2018-10-23T08:09:21Z</dcterms:created>
  <dcterms:modified xsi:type="dcterms:W3CDTF">2023-10-19T12:59:43Z</dcterms:modified>
</cp:coreProperties>
</file>