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50" d="100"/>
          <a:sy n="50" d="100"/>
        </p:scale>
        <p:origin x="36" y="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177341" y="312506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26го января</a:t>
            </a:r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7539787" y="21785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демократии Либеральной партии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8353698" y="217854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Громогласная победа Национал-Радикальной партии</a:t>
            </a:r>
          </a:p>
        </p:txBody>
      </p: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16365692" y="-6453613"/>
            <a:ext cx="269414" cy="16994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6772646" y="134330"/>
            <a:ext cx="269416" cy="3819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</p:cNvCxnSpPr>
          <p:nvPr/>
        </p:nvCxnSpPr>
        <p:spPr>
          <a:xfrm>
            <a:off x="27284101" y="1369129"/>
            <a:ext cx="84627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</p:cNvCxnSpPr>
          <p:nvPr/>
        </p:nvCxnSpPr>
        <p:spPr>
          <a:xfrm flipV="1">
            <a:off x="26603885" y="436282"/>
            <a:ext cx="1029681" cy="6839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E03D27-1DA3-4B82-A650-441EE523C6FF}"/>
              </a:ext>
            </a:extLst>
          </p:cNvPr>
          <p:cNvSpPr/>
          <p:nvPr/>
        </p:nvSpPr>
        <p:spPr>
          <a:xfrm>
            <a:off x="22811029" y="2178543"/>
            <a:ext cx="926325" cy="540000"/>
          </a:xfrm>
          <a:prstGeom prst="rect">
            <a:avLst/>
          </a:prstGeom>
          <a:solidFill>
            <a:srgbClr val="CC00CC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Королевская поддержка Народной партии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19819C-116B-4A32-8335-B9E44488E995}"/>
              </a:ext>
            </a:extLst>
          </p:cNvPr>
          <p:cNvSpPr/>
          <p:nvPr/>
        </p:nvSpPr>
        <p:spPr>
          <a:xfrm>
            <a:off x="26208554" y="217854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Кризис парламентских выборов</a:t>
            </a:r>
          </a:p>
        </p:txBody>
      </p:sp>
      <p:cxnSp>
        <p:nvCxnSpPr>
          <p:cNvPr id="20" name="Соединительная линия уступом 620">
            <a:extLst>
              <a:ext uri="{FF2B5EF4-FFF2-40B4-BE49-F238E27FC236}">
                <a16:creationId xmlns:a16="http://schemas.microsoft.com/office/drawing/2014/main" id="{A3B26510-3CA3-4302-9E4C-50BCF30FC3B8}"/>
              </a:ext>
            </a:extLst>
          </p:cNvPr>
          <p:cNvCxnSpPr>
            <a:cxnSpLocks/>
            <a:stCxn id="582" idx="2"/>
            <a:endCxn id="19" idx="0"/>
          </p:cNvCxnSpPr>
          <p:nvPr/>
        </p:nvCxnSpPr>
        <p:spPr>
          <a:xfrm rot="16200000" flipH="1">
            <a:off x="25700075" y="1206901"/>
            <a:ext cx="269414" cy="1673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620">
            <a:extLst>
              <a:ext uri="{FF2B5EF4-FFF2-40B4-BE49-F238E27FC236}">
                <a16:creationId xmlns:a16="http://schemas.microsoft.com/office/drawing/2014/main" id="{6EE34C34-EC79-40AF-B7CC-76F8DD2B1D65}"/>
              </a:ext>
            </a:extLst>
          </p:cNvPr>
          <p:cNvCxnSpPr>
            <a:cxnSpLocks/>
            <a:stCxn id="582" idx="2"/>
            <a:endCxn id="14" idx="0"/>
          </p:cNvCxnSpPr>
          <p:nvPr/>
        </p:nvCxnSpPr>
        <p:spPr>
          <a:xfrm rot="5400000">
            <a:off x="24001313" y="1182008"/>
            <a:ext cx="269414" cy="17236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3763429-CB35-4D68-BCA2-CFC15AD15F58}"/>
              </a:ext>
            </a:extLst>
          </p:cNvPr>
          <p:cNvSpPr/>
          <p:nvPr/>
        </p:nvSpPr>
        <p:spPr>
          <a:xfrm>
            <a:off x="7539787" y="29943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Шаткая позиция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861FC1C-AFAD-4C9F-AE7C-77E9580F27FD}"/>
              </a:ext>
            </a:extLst>
          </p:cNvPr>
          <p:cNvSpPr/>
          <p:nvPr/>
        </p:nvSpPr>
        <p:spPr>
          <a:xfrm>
            <a:off x="12978028" y="298795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Крепкая власть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F67D4D1-A818-46FD-B49E-3EFB71B73528}"/>
              </a:ext>
            </a:extLst>
          </p:cNvPr>
          <p:cNvSpPr/>
          <p:nvPr/>
        </p:nvSpPr>
        <p:spPr>
          <a:xfrm>
            <a:off x="2087419" y="298795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Коалиционное правительство</a:t>
            </a:r>
          </a:p>
        </p:txBody>
      </p:sp>
      <p:cxnSp>
        <p:nvCxnSpPr>
          <p:cNvPr id="31" name="Соединительная линия уступом 620">
            <a:extLst>
              <a:ext uri="{FF2B5EF4-FFF2-40B4-BE49-F238E27FC236}">
                <a16:creationId xmlns:a16="http://schemas.microsoft.com/office/drawing/2014/main" id="{7E87DBDA-CC22-487F-96BE-E4FE24CBC692}"/>
              </a:ext>
            </a:extLst>
          </p:cNvPr>
          <p:cNvCxnSpPr>
            <a:cxnSpLocks/>
            <a:stCxn id="1027" idx="2"/>
            <a:endCxn id="30" idx="0"/>
          </p:cNvCxnSpPr>
          <p:nvPr/>
        </p:nvCxnSpPr>
        <p:spPr>
          <a:xfrm rot="5400000">
            <a:off x="5142059" y="127066"/>
            <a:ext cx="269414" cy="5452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984F439-8C6C-4806-B272-6EC200F2C939}"/>
              </a:ext>
            </a:extLst>
          </p:cNvPr>
          <p:cNvCxnSpPr>
            <a:cxnSpLocks/>
            <a:stCxn id="19" idx="3"/>
            <a:endCxn id="1028" idx="1"/>
          </p:cNvCxnSpPr>
          <p:nvPr/>
        </p:nvCxnSpPr>
        <p:spPr>
          <a:xfrm>
            <a:off x="27134879" y="2448543"/>
            <a:ext cx="121881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AEEBFF0-6888-45C1-BE3F-0083A3DBBD45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23737354" y="2448543"/>
            <a:ext cx="2471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4F16021-AF66-4C9A-AC92-E2C93931FA25}"/>
              </a:ext>
            </a:extLst>
          </p:cNvPr>
          <p:cNvCxnSpPr>
            <a:cxnSpLocks/>
            <a:stCxn id="1027" idx="3"/>
            <a:endCxn id="14" idx="1"/>
          </p:cNvCxnSpPr>
          <p:nvPr/>
        </p:nvCxnSpPr>
        <p:spPr>
          <a:xfrm>
            <a:off x="8466112" y="2448543"/>
            <a:ext cx="143449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2982A21B-F13E-48E7-8288-54237317BAAA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8466112" y="3257957"/>
            <a:ext cx="4511916" cy="6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1A496C6-B39A-43D1-915B-0FBFBBBEB593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>
            <a:off x="3013744" y="3257957"/>
            <a:ext cx="4526043" cy="6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79379D14-017A-4C6C-9E12-A3EFB1E9F461}"/>
              </a:ext>
            </a:extLst>
          </p:cNvPr>
          <p:cNvCxnSpPr>
            <a:cxnSpLocks/>
            <a:stCxn id="1027" idx="2"/>
            <a:endCxn id="28" idx="0"/>
          </p:cNvCxnSpPr>
          <p:nvPr/>
        </p:nvCxnSpPr>
        <p:spPr>
          <a:xfrm>
            <a:off x="8002950" y="2718543"/>
            <a:ext cx="0" cy="2757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620">
            <a:extLst>
              <a:ext uri="{FF2B5EF4-FFF2-40B4-BE49-F238E27FC236}">
                <a16:creationId xmlns:a16="http://schemas.microsoft.com/office/drawing/2014/main" id="{6176B3D7-7CC4-4DEE-9C29-96ABAA9F5937}"/>
              </a:ext>
            </a:extLst>
          </p:cNvPr>
          <p:cNvCxnSpPr>
            <a:cxnSpLocks/>
            <a:stCxn id="1027" idx="2"/>
            <a:endCxn id="29" idx="0"/>
          </p:cNvCxnSpPr>
          <p:nvPr/>
        </p:nvCxnSpPr>
        <p:spPr>
          <a:xfrm rot="16200000" flipH="1">
            <a:off x="10587363" y="134129"/>
            <a:ext cx="269414" cy="54382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3CEB2BF6-31D0-465F-AF91-4D00A8D5EF89}"/>
              </a:ext>
            </a:extLst>
          </p:cNvPr>
          <p:cNvSpPr/>
          <p:nvPr/>
        </p:nvSpPr>
        <p:spPr>
          <a:xfrm>
            <a:off x="2087419" y="379737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репрессированных социалистов </a:t>
            </a:r>
            <a:r>
              <a:rPr lang="ru-RU" sz="300" dirty="0"/>
              <a:t>(если не выполнить в течении года после выполнения </a:t>
            </a:r>
            <a:r>
              <a:rPr lang="ru-RU" sz="300" dirty="0" err="1"/>
              <a:t>патка</a:t>
            </a:r>
            <a:r>
              <a:rPr lang="ru-RU" sz="300" dirty="0"/>
              <a:t>, то пакт будет разорван, и начнётся гражданка с коммунистами)</a:t>
            </a:r>
            <a:endParaRPr lang="ru-RU" sz="70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44012DE-9DAA-4609-B508-F960CC171EF6}"/>
              </a:ext>
            </a:extLst>
          </p:cNvPr>
          <p:cNvSpPr/>
          <p:nvPr/>
        </p:nvSpPr>
        <p:spPr>
          <a:xfrm>
            <a:off x="3455166" y="379737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участников мятежа 1935 года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128E97F-F5AB-44BB-A18A-DCFE3E2B9318}"/>
              </a:ext>
            </a:extLst>
          </p:cNvPr>
          <p:cNvSpPr/>
          <p:nvPr/>
        </p:nvSpPr>
        <p:spPr>
          <a:xfrm>
            <a:off x="4822913" y="379737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генералами-националистами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399FA202-B788-40D2-93A5-A18A870E9F69}"/>
              </a:ext>
            </a:extLst>
          </p:cNvPr>
          <p:cNvSpPr/>
          <p:nvPr/>
        </p:nvSpPr>
        <p:spPr>
          <a:xfrm>
            <a:off x="6184311" y="38037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Укрепить отношения с Великобританией</a:t>
            </a: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87A735E-E1CE-4321-AB7E-189EB1934C15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4381491" y="4067371"/>
            <a:ext cx="4414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20">
            <a:extLst>
              <a:ext uri="{FF2B5EF4-FFF2-40B4-BE49-F238E27FC236}">
                <a16:creationId xmlns:a16="http://schemas.microsoft.com/office/drawing/2014/main" id="{A62DF397-DE25-4712-B6DB-E826DA06F66D}"/>
              </a:ext>
            </a:extLst>
          </p:cNvPr>
          <p:cNvCxnSpPr>
            <a:cxnSpLocks/>
            <a:stCxn id="28" idx="2"/>
            <a:endCxn id="59" idx="0"/>
          </p:cNvCxnSpPr>
          <p:nvPr/>
        </p:nvCxnSpPr>
        <p:spPr>
          <a:xfrm rot="5400000">
            <a:off x="6512981" y="2307401"/>
            <a:ext cx="263065" cy="27168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20">
            <a:extLst>
              <a:ext uri="{FF2B5EF4-FFF2-40B4-BE49-F238E27FC236}">
                <a16:creationId xmlns:a16="http://schemas.microsoft.com/office/drawing/2014/main" id="{D6BAB489-9753-45B5-BF40-17D44FDBF739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 rot="5400000">
            <a:off x="9228927" y="-414893"/>
            <a:ext cx="269414" cy="81551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620">
            <a:extLst>
              <a:ext uri="{FF2B5EF4-FFF2-40B4-BE49-F238E27FC236}">
                <a16:creationId xmlns:a16="http://schemas.microsoft.com/office/drawing/2014/main" id="{4666A6EA-25BC-4AF0-8063-93476C652605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 rot="16200000" flipH="1">
            <a:off x="3783622" y="2294917"/>
            <a:ext cx="269414" cy="27354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620">
            <a:extLst>
              <a:ext uri="{FF2B5EF4-FFF2-40B4-BE49-F238E27FC236}">
                <a16:creationId xmlns:a16="http://schemas.microsoft.com/office/drawing/2014/main" id="{465F536D-76C0-490C-8330-35A3E2944634}"/>
              </a:ext>
            </a:extLst>
          </p:cNvPr>
          <p:cNvCxnSpPr>
            <a:cxnSpLocks/>
            <a:stCxn id="29" idx="2"/>
            <a:endCxn id="58" idx="0"/>
          </p:cNvCxnSpPr>
          <p:nvPr/>
        </p:nvCxnSpPr>
        <p:spPr>
          <a:xfrm rot="5400000">
            <a:off x="8545053" y="-1098767"/>
            <a:ext cx="269414" cy="95228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620">
            <a:extLst>
              <a:ext uri="{FF2B5EF4-FFF2-40B4-BE49-F238E27FC236}">
                <a16:creationId xmlns:a16="http://schemas.microsoft.com/office/drawing/2014/main" id="{6E31C34D-FEC9-41AA-8AD3-A68EBC9F281D}"/>
              </a:ext>
            </a:extLst>
          </p:cNvPr>
          <p:cNvCxnSpPr>
            <a:cxnSpLocks/>
            <a:stCxn id="28" idx="2"/>
            <a:endCxn id="58" idx="0"/>
          </p:cNvCxnSpPr>
          <p:nvPr/>
        </p:nvCxnSpPr>
        <p:spPr>
          <a:xfrm rot="5400000">
            <a:off x="5829108" y="1623528"/>
            <a:ext cx="263065" cy="408462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620">
            <a:extLst>
              <a:ext uri="{FF2B5EF4-FFF2-40B4-BE49-F238E27FC236}">
                <a16:creationId xmlns:a16="http://schemas.microsoft.com/office/drawing/2014/main" id="{545E4D4F-3371-4796-B27D-A118B04BFF84}"/>
              </a:ext>
            </a:extLst>
          </p:cNvPr>
          <p:cNvCxnSpPr>
            <a:cxnSpLocks/>
            <a:stCxn id="30" idx="2"/>
            <a:endCxn id="58" idx="0"/>
          </p:cNvCxnSpPr>
          <p:nvPr/>
        </p:nvCxnSpPr>
        <p:spPr>
          <a:xfrm rot="16200000" flipH="1">
            <a:off x="3099748" y="2978790"/>
            <a:ext cx="269414" cy="1367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595574A-3448-40DE-867F-FF8D85ACFC42}"/>
              </a:ext>
            </a:extLst>
          </p:cNvPr>
          <p:cNvSpPr/>
          <p:nvPr/>
        </p:nvSpPr>
        <p:spPr>
          <a:xfrm>
            <a:off x="10261153" y="3804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Приверженность принципам монархизма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5E60A03-830A-4259-99A1-EA22255E38F2}"/>
              </a:ext>
            </a:extLst>
          </p:cNvPr>
          <p:cNvSpPr/>
          <p:nvPr/>
        </p:nvSpPr>
        <p:spPr>
          <a:xfrm>
            <a:off x="11622551" y="38043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Приверженность принципам парламентаризма</a:t>
            </a:r>
            <a:endParaRPr lang="ru-RU" sz="700" dirty="0"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05A3E29-D382-4F79-A646-BF9C1F3B447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1187478" y="4074303"/>
            <a:ext cx="4350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620">
            <a:extLst>
              <a:ext uri="{FF2B5EF4-FFF2-40B4-BE49-F238E27FC236}">
                <a16:creationId xmlns:a16="http://schemas.microsoft.com/office/drawing/2014/main" id="{C6EBA0F8-F5F5-4A94-AF13-D929C202F304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rot="16200000" flipH="1">
            <a:off x="7179975" y="-1101436"/>
            <a:ext cx="276346" cy="95351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620">
            <a:extLst>
              <a:ext uri="{FF2B5EF4-FFF2-40B4-BE49-F238E27FC236}">
                <a16:creationId xmlns:a16="http://schemas.microsoft.com/office/drawing/2014/main" id="{B77B4150-99B7-4AD2-88B1-BDC1129E7606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rot="16200000" flipH="1">
            <a:off x="9228635" y="2308621"/>
            <a:ext cx="269997" cy="2721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620">
            <a:extLst>
              <a:ext uri="{FF2B5EF4-FFF2-40B4-BE49-F238E27FC236}">
                <a16:creationId xmlns:a16="http://schemas.microsoft.com/office/drawing/2014/main" id="{BB927D7D-4085-45E1-B8FA-81FFD6C505B6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rot="5400000">
            <a:off x="11944581" y="2307693"/>
            <a:ext cx="276346" cy="271687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620">
            <a:extLst>
              <a:ext uri="{FF2B5EF4-FFF2-40B4-BE49-F238E27FC236}">
                <a16:creationId xmlns:a16="http://schemas.microsoft.com/office/drawing/2014/main" id="{9FAAE2BC-4AB8-45EE-AA71-9148A52C5858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rot="5400000">
            <a:off x="12625280" y="2988392"/>
            <a:ext cx="276346" cy="13554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DDE43B9-FE1B-44B1-A604-99693EAA3B9B}"/>
              </a:ext>
            </a:extLst>
          </p:cNvPr>
          <p:cNvSpPr/>
          <p:nvPr/>
        </p:nvSpPr>
        <p:spPr>
          <a:xfrm>
            <a:off x="10939545" y="54173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женщинам избирательное право и право быть избранными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13F65D2-2283-4EE4-A87E-055092D92988}"/>
              </a:ext>
            </a:extLst>
          </p:cNvPr>
          <p:cNvSpPr/>
          <p:nvPr/>
        </p:nvSpPr>
        <p:spPr>
          <a:xfrm>
            <a:off x="11622551" y="461371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Запустить плебесцит о монархии</a:t>
            </a:r>
            <a:endParaRPr lang="ru-RU" sz="700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EC551A7-E8E3-48F3-A461-26C4AA5A96F1}"/>
              </a:ext>
            </a:extLst>
          </p:cNvPr>
          <p:cNvSpPr/>
          <p:nvPr/>
        </p:nvSpPr>
        <p:spPr>
          <a:xfrm>
            <a:off x="3455166" y="54173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Сослать коммунистов </a:t>
            </a:r>
            <a:br>
              <a:rPr lang="ru-RU" sz="700" dirty="0"/>
            </a:br>
            <a:r>
              <a:rPr lang="ru-RU" sz="500" dirty="0"/>
              <a:t>(-НД «Недовольство коммунистов», переселение) </a:t>
            </a:r>
            <a:r>
              <a:rPr lang="ru-RU" sz="500" dirty="0">
                <a:solidFill>
                  <a:srgbClr val="FF0000"/>
                </a:solidFill>
              </a:rPr>
              <a:t>30% шанс восстания</a:t>
            </a:r>
            <a:endParaRPr lang="ru-RU" sz="700" dirty="0">
              <a:solidFill>
                <a:srgbClr val="FF0000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EA93717-FD0E-4F03-B48E-DEB58B2E779D}"/>
              </a:ext>
            </a:extLst>
          </p:cNvPr>
          <p:cNvSpPr/>
          <p:nvPr/>
        </p:nvSpPr>
        <p:spPr>
          <a:xfrm>
            <a:off x="2087419" y="54173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коммунистами </a:t>
            </a:r>
            <a:r>
              <a:rPr lang="ru-RU" sz="500" dirty="0"/>
              <a:t>(-НД «Недовольство </a:t>
            </a:r>
            <a:r>
              <a:rPr lang="ru-RU" sz="500" dirty="0" err="1"/>
              <a:t>комми</a:t>
            </a:r>
            <a:r>
              <a:rPr lang="ru-RU" sz="500" dirty="0"/>
              <a:t>», +НД «Примирение с </a:t>
            </a:r>
            <a:r>
              <a:rPr lang="ru-RU" sz="500" dirty="0" err="1"/>
              <a:t>комми</a:t>
            </a:r>
            <a:r>
              <a:rPr lang="ru-RU" sz="500" dirty="0"/>
              <a:t>»)</a:t>
            </a:r>
            <a:endParaRPr lang="ru-RU" sz="700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66EAF196-B7A3-435E-9AFD-44697F368947}"/>
              </a:ext>
            </a:extLst>
          </p:cNvPr>
          <p:cNvSpPr/>
          <p:nvPr/>
        </p:nvSpPr>
        <p:spPr>
          <a:xfrm>
            <a:off x="10261152" y="46067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Ограничить монарха конституцией (- НД «</a:t>
            </a:r>
            <a:r>
              <a:rPr lang="ru-RU" sz="700" dirty="0" err="1"/>
              <a:t>Пробританский</a:t>
            </a:r>
            <a:r>
              <a:rPr lang="ru-RU" sz="700" dirty="0"/>
              <a:t> король», +НД «Георг 2»)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0E77078-9084-472C-BB46-6075998EF492}"/>
              </a:ext>
            </a:extLst>
          </p:cNvPr>
          <p:cNvCxnSpPr>
            <a:cxnSpLocks/>
            <a:stCxn id="71" idx="3"/>
            <a:endCxn id="64" idx="1"/>
          </p:cNvCxnSpPr>
          <p:nvPr/>
        </p:nvCxnSpPr>
        <p:spPr>
          <a:xfrm>
            <a:off x="11187477" y="4876775"/>
            <a:ext cx="435074" cy="69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620">
            <a:extLst>
              <a:ext uri="{FF2B5EF4-FFF2-40B4-BE49-F238E27FC236}">
                <a16:creationId xmlns:a16="http://schemas.microsoft.com/office/drawing/2014/main" id="{5A5868E4-2CD4-4816-B767-BC4362E98911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11612387" y="4944040"/>
            <a:ext cx="263648" cy="6830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6164C6A5-37B1-4932-99E6-8A34EFCB7928}"/>
              </a:ext>
            </a:extLst>
          </p:cNvPr>
          <p:cNvCxnSpPr>
            <a:cxnSpLocks/>
            <a:stCxn id="37" idx="2"/>
            <a:endCxn id="71" idx="0"/>
          </p:cNvCxnSpPr>
          <p:nvPr/>
        </p:nvCxnSpPr>
        <p:spPr>
          <a:xfrm flipH="1">
            <a:off x="10724315" y="4344303"/>
            <a:ext cx="1" cy="262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FEA084D5-B1D5-4317-A852-01FAE62453E4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>
            <a:off x="12085714" y="4344303"/>
            <a:ext cx="0" cy="269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620">
            <a:extLst>
              <a:ext uri="{FF2B5EF4-FFF2-40B4-BE49-F238E27FC236}">
                <a16:creationId xmlns:a16="http://schemas.microsoft.com/office/drawing/2014/main" id="{8070569C-855E-4C80-869A-619C7D2B9DB1}"/>
              </a:ext>
            </a:extLst>
          </p:cNvPr>
          <p:cNvCxnSpPr>
            <a:cxnSpLocks/>
            <a:stCxn id="71" idx="2"/>
            <a:endCxn id="61" idx="0"/>
          </p:cNvCxnSpPr>
          <p:nvPr/>
        </p:nvCxnSpPr>
        <p:spPr>
          <a:xfrm rot="16200000" flipH="1">
            <a:off x="10928215" y="4942874"/>
            <a:ext cx="270592" cy="6783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DF2BE408-6EE8-403D-A354-003EA77A9D0C}"/>
              </a:ext>
            </a:extLst>
          </p:cNvPr>
          <p:cNvSpPr/>
          <p:nvPr/>
        </p:nvSpPr>
        <p:spPr>
          <a:xfrm>
            <a:off x="4822913" y="4607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создание «Демократической Армии Греции»</a:t>
            </a:r>
          </a:p>
        </p:txBody>
      </p: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881C6569-73F4-4E49-8583-3A9D337BBD6A}"/>
              </a:ext>
            </a:extLst>
          </p:cNvPr>
          <p:cNvCxnSpPr>
            <a:cxnSpLocks/>
            <a:stCxn id="67" idx="3"/>
            <a:endCxn id="65" idx="1"/>
          </p:cNvCxnSpPr>
          <p:nvPr/>
        </p:nvCxnSpPr>
        <p:spPr>
          <a:xfrm>
            <a:off x="3013744" y="5687367"/>
            <a:ext cx="4414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7F51E2F4-790C-415C-A590-EB39CCCF6DEC}"/>
              </a:ext>
            </a:extLst>
          </p:cNvPr>
          <p:cNvSpPr/>
          <p:nvPr/>
        </p:nvSpPr>
        <p:spPr>
          <a:xfrm>
            <a:off x="3455165" y="46073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в армии и жандармерии</a:t>
            </a:r>
          </a:p>
        </p:txBody>
      </p:sp>
      <p:cxnSp>
        <p:nvCxnSpPr>
          <p:cNvPr id="114" name="Соединительная линия уступом 620">
            <a:extLst>
              <a:ext uri="{FF2B5EF4-FFF2-40B4-BE49-F238E27FC236}">
                <a16:creationId xmlns:a16="http://schemas.microsoft.com/office/drawing/2014/main" id="{12824933-DFDA-42E6-BEDB-8E91D947C527}"/>
              </a:ext>
            </a:extLst>
          </p:cNvPr>
          <p:cNvCxnSpPr>
            <a:cxnSpLocks/>
            <a:stCxn id="58" idx="2"/>
            <a:endCxn id="106" idx="0"/>
          </p:cNvCxnSpPr>
          <p:nvPr/>
        </p:nvCxnSpPr>
        <p:spPr>
          <a:xfrm rot="16200000" flipH="1">
            <a:off x="4467203" y="3788496"/>
            <a:ext cx="269998" cy="1367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620">
            <a:extLst>
              <a:ext uri="{FF2B5EF4-FFF2-40B4-BE49-F238E27FC236}">
                <a16:creationId xmlns:a16="http://schemas.microsoft.com/office/drawing/2014/main" id="{967475F1-C3B4-470C-A2A8-749250BDE881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rot="5400000">
            <a:off x="5151077" y="4472370"/>
            <a:ext cx="269998" cy="127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620">
            <a:extLst>
              <a:ext uri="{FF2B5EF4-FFF2-40B4-BE49-F238E27FC236}">
                <a16:creationId xmlns:a16="http://schemas.microsoft.com/office/drawing/2014/main" id="{BAD2AB6F-0745-4DE4-B1D1-BFD4DF57C909}"/>
              </a:ext>
            </a:extLst>
          </p:cNvPr>
          <p:cNvCxnSpPr>
            <a:cxnSpLocks/>
            <a:stCxn id="59" idx="2"/>
            <a:endCxn id="112" idx="0"/>
          </p:cNvCxnSpPr>
          <p:nvPr/>
        </p:nvCxnSpPr>
        <p:spPr>
          <a:xfrm rot="5400000">
            <a:off x="4467204" y="3788495"/>
            <a:ext cx="269996" cy="13677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620">
            <a:extLst>
              <a:ext uri="{FF2B5EF4-FFF2-40B4-BE49-F238E27FC236}">
                <a16:creationId xmlns:a16="http://schemas.microsoft.com/office/drawing/2014/main" id="{41A43FB3-F6DD-4E00-A88B-8EB4BA457D7C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rot="5400000">
            <a:off x="5151077" y="4472370"/>
            <a:ext cx="269998" cy="127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620">
            <a:extLst>
              <a:ext uri="{FF2B5EF4-FFF2-40B4-BE49-F238E27FC236}">
                <a16:creationId xmlns:a16="http://schemas.microsoft.com/office/drawing/2014/main" id="{F9CFC1D5-4FAD-4A58-9091-51BE7B54BB06}"/>
              </a:ext>
            </a:extLst>
          </p:cNvPr>
          <p:cNvCxnSpPr>
            <a:cxnSpLocks/>
            <a:stCxn id="112" idx="2"/>
            <a:endCxn id="67" idx="0"/>
          </p:cNvCxnSpPr>
          <p:nvPr/>
        </p:nvCxnSpPr>
        <p:spPr>
          <a:xfrm rot="5400000">
            <a:off x="3099455" y="4598494"/>
            <a:ext cx="270000" cy="13677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E798BD57-0949-488E-95E0-A9E57124E3EF}"/>
              </a:ext>
            </a:extLst>
          </p:cNvPr>
          <p:cNvCxnSpPr>
            <a:cxnSpLocks/>
            <a:stCxn id="112" idx="2"/>
            <a:endCxn id="65" idx="0"/>
          </p:cNvCxnSpPr>
          <p:nvPr/>
        </p:nvCxnSpPr>
        <p:spPr>
          <a:xfrm>
            <a:off x="3918328" y="5147367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C6B68DCF-9887-4288-961A-1768E70DEE0A}"/>
              </a:ext>
            </a:extLst>
          </p:cNvPr>
          <p:cNvSpPr/>
          <p:nvPr/>
        </p:nvSpPr>
        <p:spPr>
          <a:xfrm>
            <a:off x="4822912" y="541933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Пробудить национализм</a:t>
            </a:r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393D485E-E847-4A36-96B5-F0B9F822C67C}"/>
              </a:ext>
            </a:extLst>
          </p:cNvPr>
          <p:cNvCxnSpPr>
            <a:cxnSpLocks/>
            <a:stCxn id="106" idx="2"/>
            <a:endCxn id="139" idx="0"/>
          </p:cNvCxnSpPr>
          <p:nvPr/>
        </p:nvCxnSpPr>
        <p:spPr>
          <a:xfrm flipH="1">
            <a:off x="5286075" y="5147369"/>
            <a:ext cx="1" cy="271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BF89AF92-346E-4DA8-BEE7-219875319273}"/>
              </a:ext>
            </a:extLst>
          </p:cNvPr>
          <p:cNvSpPr/>
          <p:nvPr/>
        </p:nvSpPr>
        <p:spPr>
          <a:xfrm>
            <a:off x="2088354" y="46067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закон 4229 </a:t>
            </a:r>
            <a:r>
              <a:rPr lang="ru-RU" sz="500" dirty="0"/>
              <a:t>(репрессии левых, а так же комитеты безопасности)</a:t>
            </a:r>
            <a:endParaRPr lang="ru-RU" sz="800" dirty="0"/>
          </a:p>
        </p:txBody>
      </p: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27011D69-11D2-4F50-BED1-584AF05FC8F0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>
            <a:off x="2550582" y="3527957"/>
            <a:ext cx="0" cy="2694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2E8D63C6-88D4-45DE-BAA9-A1C6F0488458}"/>
              </a:ext>
            </a:extLst>
          </p:cNvPr>
          <p:cNvSpPr/>
          <p:nvPr/>
        </p:nvSpPr>
        <p:spPr>
          <a:xfrm>
            <a:off x="719671" y="3797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Заручиться поддержкой торгового флота </a:t>
            </a:r>
            <a:r>
              <a:rPr lang="ru-RU" sz="500" dirty="0"/>
              <a:t>(+конвои, +адмиралы, +НД «Торговый флот»)</a:t>
            </a:r>
            <a:endParaRPr lang="ru-RU" sz="7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61173FCD-E0D7-4365-A4D6-9BEC279DCFD4}"/>
              </a:ext>
            </a:extLst>
          </p:cNvPr>
          <p:cNvSpPr/>
          <p:nvPr/>
        </p:nvSpPr>
        <p:spPr>
          <a:xfrm>
            <a:off x="2087418" y="622678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Экономика по коммунистическому образцу</a:t>
            </a:r>
          </a:p>
        </p:txBody>
      </p: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3EC5FB5F-CC0C-4DF9-9039-12CBD71631CD}"/>
              </a:ext>
            </a:extLst>
          </p:cNvPr>
          <p:cNvCxnSpPr>
            <a:cxnSpLocks/>
            <a:stCxn id="143" idx="2"/>
            <a:endCxn id="67" idx="0"/>
          </p:cNvCxnSpPr>
          <p:nvPr/>
        </p:nvCxnSpPr>
        <p:spPr>
          <a:xfrm flipH="1">
            <a:off x="2550582" y="5146785"/>
            <a:ext cx="935" cy="2705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2CCEEC21-F5D9-4964-AF9E-9697D5FBD993}"/>
              </a:ext>
            </a:extLst>
          </p:cNvPr>
          <p:cNvCxnSpPr>
            <a:cxnSpLocks/>
            <a:stCxn id="57" idx="2"/>
            <a:endCxn id="143" idx="0"/>
          </p:cNvCxnSpPr>
          <p:nvPr/>
        </p:nvCxnSpPr>
        <p:spPr>
          <a:xfrm>
            <a:off x="2550582" y="4337371"/>
            <a:ext cx="935" cy="2694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9E26102C-EA89-4300-A41B-2E638AEFD36F}"/>
              </a:ext>
            </a:extLst>
          </p:cNvPr>
          <p:cNvSpPr/>
          <p:nvPr/>
        </p:nvSpPr>
        <p:spPr>
          <a:xfrm>
            <a:off x="719670" y="54173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Сделка с красным дьяволом</a:t>
            </a: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769A81C8-DF42-4E18-97ED-F91C802496F8}"/>
              </a:ext>
            </a:extLst>
          </p:cNvPr>
          <p:cNvSpPr/>
          <p:nvPr/>
        </p:nvSpPr>
        <p:spPr>
          <a:xfrm>
            <a:off x="719669" y="622678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Инвестиции из Москвы</a:t>
            </a:r>
          </a:p>
        </p:txBody>
      </p:sp>
      <p:cxnSp>
        <p:nvCxnSpPr>
          <p:cNvPr id="163" name="Соединительная линия уступом 620">
            <a:extLst>
              <a:ext uri="{FF2B5EF4-FFF2-40B4-BE49-F238E27FC236}">
                <a16:creationId xmlns:a16="http://schemas.microsoft.com/office/drawing/2014/main" id="{E18A883B-DA97-421E-9141-ADF090F5269A}"/>
              </a:ext>
            </a:extLst>
          </p:cNvPr>
          <p:cNvCxnSpPr>
            <a:cxnSpLocks/>
            <a:stCxn id="143" idx="2"/>
            <a:endCxn id="161" idx="0"/>
          </p:cNvCxnSpPr>
          <p:nvPr/>
        </p:nvCxnSpPr>
        <p:spPr>
          <a:xfrm rot="5400000">
            <a:off x="1731884" y="4597734"/>
            <a:ext cx="270582" cy="13686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620">
            <a:extLst>
              <a:ext uri="{FF2B5EF4-FFF2-40B4-BE49-F238E27FC236}">
                <a16:creationId xmlns:a16="http://schemas.microsoft.com/office/drawing/2014/main" id="{56E3B96E-06B4-4003-B651-04B47BDC7DDC}"/>
              </a:ext>
            </a:extLst>
          </p:cNvPr>
          <p:cNvCxnSpPr>
            <a:cxnSpLocks/>
            <a:stCxn id="161" idx="2"/>
            <a:endCxn id="151" idx="0"/>
          </p:cNvCxnSpPr>
          <p:nvPr/>
        </p:nvCxnSpPr>
        <p:spPr>
          <a:xfrm rot="16200000" flipH="1">
            <a:off x="1732000" y="5408200"/>
            <a:ext cx="269414" cy="13677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>
            <a:extLst>
              <a:ext uri="{FF2B5EF4-FFF2-40B4-BE49-F238E27FC236}">
                <a16:creationId xmlns:a16="http://schemas.microsoft.com/office/drawing/2014/main" id="{15C9494D-1F20-48BB-BAD7-6F90C617CF46}"/>
              </a:ext>
            </a:extLst>
          </p:cNvPr>
          <p:cNvCxnSpPr>
            <a:cxnSpLocks/>
            <a:stCxn id="67" idx="2"/>
            <a:endCxn id="151" idx="0"/>
          </p:cNvCxnSpPr>
          <p:nvPr/>
        </p:nvCxnSpPr>
        <p:spPr>
          <a:xfrm flipH="1">
            <a:off x="2550581" y="5957367"/>
            <a:ext cx="1" cy="2694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96223549-BF09-49F7-8FA8-9E570DF4EE9D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 flipH="1">
            <a:off x="1182832" y="5957367"/>
            <a:ext cx="1" cy="2694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7F276650-BD48-49A5-950E-0A635AF9F38F}"/>
              </a:ext>
            </a:extLst>
          </p:cNvPr>
          <p:cNvSpPr/>
          <p:nvPr/>
        </p:nvSpPr>
        <p:spPr>
          <a:xfrm>
            <a:off x="1403544" y="703619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Вступить в Коминтерн</a:t>
            </a:r>
          </a:p>
        </p:txBody>
      </p:sp>
      <p:cxnSp>
        <p:nvCxnSpPr>
          <p:cNvPr id="176" name="Соединительная линия уступом 620">
            <a:extLst>
              <a:ext uri="{FF2B5EF4-FFF2-40B4-BE49-F238E27FC236}">
                <a16:creationId xmlns:a16="http://schemas.microsoft.com/office/drawing/2014/main" id="{B2B29934-8B0D-4851-8499-C20B590D9DC6}"/>
              </a:ext>
            </a:extLst>
          </p:cNvPr>
          <p:cNvCxnSpPr>
            <a:cxnSpLocks/>
            <a:stCxn id="30" idx="2"/>
            <a:endCxn id="150" idx="0"/>
          </p:cNvCxnSpPr>
          <p:nvPr/>
        </p:nvCxnSpPr>
        <p:spPr>
          <a:xfrm rot="5400000">
            <a:off x="1732002" y="2978789"/>
            <a:ext cx="269412" cy="13677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ACAD2012-1607-4A3A-BD7C-1081705785BE}"/>
              </a:ext>
            </a:extLst>
          </p:cNvPr>
          <p:cNvCxnSpPr>
            <a:cxnSpLocks/>
            <a:stCxn id="162" idx="2"/>
            <a:endCxn id="175" idx="0"/>
          </p:cNvCxnSpPr>
          <p:nvPr/>
        </p:nvCxnSpPr>
        <p:spPr>
          <a:xfrm rot="16200000" flipH="1">
            <a:off x="1390062" y="6559550"/>
            <a:ext cx="269414" cy="6838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DA6A98DD-02F5-4B38-95CF-A8D52E0C180A}"/>
              </a:ext>
            </a:extLst>
          </p:cNvPr>
          <p:cNvCxnSpPr>
            <a:cxnSpLocks/>
            <a:stCxn id="151" idx="2"/>
            <a:endCxn id="175" idx="0"/>
          </p:cNvCxnSpPr>
          <p:nvPr/>
        </p:nvCxnSpPr>
        <p:spPr>
          <a:xfrm rot="5400000">
            <a:off x="2073937" y="6559551"/>
            <a:ext cx="269414" cy="683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070E4E88-EDAA-4772-ABF2-9366ABA96B23}"/>
              </a:ext>
            </a:extLst>
          </p:cNvPr>
          <p:cNvSpPr/>
          <p:nvPr/>
        </p:nvSpPr>
        <p:spPr>
          <a:xfrm>
            <a:off x="177341" y="112055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Священный отряд </a:t>
            </a:r>
            <a:r>
              <a:rPr lang="ru-RU" sz="200" dirty="0"/>
              <a:t>(греческое подразделение специального назначения, сформированное в 1942 году на Ближнем Востоке, состоявшее полностью из греческих офицеров и курсантов. Является предшественником современного греческого спецназа.)</a:t>
            </a:r>
            <a:endParaRPr lang="ru-RU" sz="700" dirty="0"/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069C943F-0E15-4060-8C8B-82CE2314AA10}"/>
              </a:ext>
            </a:extLst>
          </p:cNvPr>
          <p:cNvSpPr/>
          <p:nvPr/>
        </p:nvSpPr>
        <p:spPr>
          <a:xfrm>
            <a:off x="6862049" y="461371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Бригада Римини</a:t>
            </a:r>
            <a:r>
              <a:rPr lang="ru-RU" sz="1600" dirty="0"/>
              <a:t> </a:t>
            </a:r>
            <a:r>
              <a:rPr lang="ru-RU" sz="700" dirty="0"/>
              <a:t>3-я Греческая горная бригада </a:t>
            </a:r>
            <a:r>
              <a:rPr lang="ru-RU" sz="200" dirty="0"/>
              <a:t>(греч. ΙΙΙ </a:t>
            </a:r>
            <a:r>
              <a:rPr lang="ru-RU" sz="200" dirty="0" err="1"/>
              <a:t>Ελληνική</a:t>
            </a:r>
            <a:r>
              <a:rPr lang="ru-RU" sz="200" dirty="0"/>
              <a:t> </a:t>
            </a:r>
            <a:r>
              <a:rPr lang="ru-RU" sz="200" dirty="0" err="1"/>
              <a:t>Ορεινή</a:t>
            </a:r>
            <a:r>
              <a:rPr lang="ru-RU" sz="200" dirty="0"/>
              <a:t> Τα</a:t>
            </a:r>
            <a:r>
              <a:rPr lang="ru-RU" sz="200" dirty="0" err="1"/>
              <a:t>ξι</a:t>
            </a:r>
            <a:r>
              <a:rPr lang="ru-RU" sz="200" dirty="0"/>
              <a:t>αρχία, ΙΙΙ Ε.Ο.Τ.; англ. 3rd </a:t>
            </a:r>
            <a:r>
              <a:rPr lang="ru-RU" sz="200" dirty="0" err="1"/>
              <a:t>Greek</a:t>
            </a:r>
            <a:r>
              <a:rPr lang="ru-RU" sz="200" dirty="0"/>
              <a:t> </a:t>
            </a:r>
            <a:r>
              <a:rPr lang="ru-RU" sz="200" dirty="0" err="1"/>
              <a:t>Mountain</a:t>
            </a:r>
            <a:r>
              <a:rPr lang="ru-RU" sz="200" dirty="0"/>
              <a:t> </a:t>
            </a:r>
            <a:r>
              <a:rPr lang="ru-RU" sz="200" dirty="0" err="1"/>
              <a:t>Brigade</a:t>
            </a:r>
            <a:r>
              <a:rPr lang="ru-RU" sz="200" dirty="0"/>
              <a:t>), известная и как «Бригада Римини» (греч. «Τα</a:t>
            </a:r>
            <a:r>
              <a:rPr lang="ru-RU" sz="200" dirty="0" err="1"/>
              <a:t>ξι</a:t>
            </a:r>
            <a:r>
              <a:rPr lang="ru-RU" sz="200" dirty="0"/>
              <a:t>αρχία Ρίμινι», англ. </a:t>
            </a:r>
            <a:r>
              <a:rPr lang="ru-RU" sz="200" dirty="0" err="1"/>
              <a:t>Rimini</a:t>
            </a:r>
            <a:r>
              <a:rPr lang="ru-RU" sz="200" dirty="0"/>
              <a:t> </a:t>
            </a:r>
            <a:r>
              <a:rPr lang="ru-RU" sz="200" dirty="0" err="1"/>
              <a:t>Brigade</a:t>
            </a:r>
            <a:r>
              <a:rPr lang="ru-RU" sz="200" dirty="0"/>
              <a:t>) — элитная воинская часть греческой армии, действовавшая под британским командованием в годы Второй мировой войны и в годы Гражданской войны в Греции 1946—1949 годов.)</a:t>
            </a:r>
            <a:endParaRPr lang="ru-RU" sz="500" dirty="0"/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6FC231C-030B-4E40-89EA-73132840947F}"/>
              </a:ext>
            </a:extLst>
          </p:cNvPr>
          <p:cNvSpPr/>
          <p:nvPr/>
        </p:nvSpPr>
        <p:spPr>
          <a:xfrm>
            <a:off x="7539787" y="38037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Шаткая позиция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191C946C-3275-400D-8E5F-C2479C26D4A7}"/>
              </a:ext>
            </a:extLst>
          </p:cNvPr>
          <p:cNvSpPr/>
          <p:nvPr/>
        </p:nvSpPr>
        <p:spPr>
          <a:xfrm>
            <a:off x="8900470" y="38037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Шаткая позиция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D596436A-5F68-410E-978C-7248D2E7D56D}"/>
              </a:ext>
            </a:extLst>
          </p:cNvPr>
          <p:cNvSpPr/>
          <p:nvPr/>
        </p:nvSpPr>
        <p:spPr>
          <a:xfrm>
            <a:off x="15042709" y="461371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Милитаризировать Красный крест Греции</a:t>
            </a:r>
          </a:p>
        </p:txBody>
      </p:sp>
      <p:cxnSp>
        <p:nvCxnSpPr>
          <p:cNvPr id="227" name="Соединительная линия уступом 620">
            <a:extLst>
              <a:ext uri="{FF2B5EF4-FFF2-40B4-BE49-F238E27FC236}">
                <a16:creationId xmlns:a16="http://schemas.microsoft.com/office/drawing/2014/main" id="{F2267D46-FE96-4C2B-A36F-B203C49DACAA}"/>
              </a:ext>
            </a:extLst>
          </p:cNvPr>
          <p:cNvCxnSpPr>
            <a:cxnSpLocks/>
            <a:stCxn id="28" idx="2"/>
            <a:endCxn id="60" idx="0"/>
          </p:cNvCxnSpPr>
          <p:nvPr/>
        </p:nvCxnSpPr>
        <p:spPr>
          <a:xfrm rot="5400000">
            <a:off x="7190505" y="2991275"/>
            <a:ext cx="269415" cy="13554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620">
            <a:extLst>
              <a:ext uri="{FF2B5EF4-FFF2-40B4-BE49-F238E27FC236}">
                <a16:creationId xmlns:a16="http://schemas.microsoft.com/office/drawing/2014/main" id="{F3E79D77-AC8C-4925-8CC2-91455E4B8274}"/>
              </a:ext>
            </a:extLst>
          </p:cNvPr>
          <p:cNvCxnSpPr>
            <a:cxnSpLocks/>
            <a:stCxn id="60" idx="2"/>
            <a:endCxn id="186" idx="0"/>
          </p:cNvCxnSpPr>
          <p:nvPr/>
        </p:nvCxnSpPr>
        <p:spPr>
          <a:xfrm rot="16200000" flipH="1">
            <a:off x="6851344" y="4139851"/>
            <a:ext cx="269998" cy="67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68E49948-5121-4B8A-A36B-73B63BFD39AF}"/>
              </a:ext>
            </a:extLst>
          </p:cNvPr>
          <p:cNvSpPr/>
          <p:nvPr/>
        </p:nvSpPr>
        <p:spPr>
          <a:xfrm>
            <a:off x="6184311" y="541619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Союзники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B1EAF8BB-C6DB-45F0-8C29-A7CD06C3F720}"/>
              </a:ext>
            </a:extLst>
          </p:cNvPr>
          <p:cNvCxnSpPr>
            <a:cxnSpLocks/>
            <a:stCxn id="60" idx="2"/>
            <a:endCxn id="233" idx="0"/>
          </p:cNvCxnSpPr>
          <p:nvPr/>
        </p:nvCxnSpPr>
        <p:spPr>
          <a:xfrm>
            <a:off x="6647474" y="4343721"/>
            <a:ext cx="0" cy="10724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9D0ECC1F-3CCB-49AF-92CC-1171AE2940C7}"/>
              </a:ext>
            </a:extLst>
          </p:cNvPr>
          <p:cNvSpPr/>
          <p:nvPr/>
        </p:nvSpPr>
        <p:spPr>
          <a:xfrm>
            <a:off x="5497477" y="622619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Найти компромисс по Кипру</a:t>
            </a:r>
          </a:p>
        </p:txBody>
      </p:sp>
      <p:sp>
        <p:nvSpPr>
          <p:cNvPr id="238" name="Прямоугольник 237">
            <a:extLst>
              <a:ext uri="{FF2B5EF4-FFF2-40B4-BE49-F238E27FC236}">
                <a16:creationId xmlns:a16="http://schemas.microsoft.com/office/drawing/2014/main" id="{515D9C7A-D2D1-4DA8-BECB-93225BE21F67}"/>
              </a:ext>
            </a:extLst>
          </p:cNvPr>
          <p:cNvSpPr/>
          <p:nvPr/>
        </p:nvSpPr>
        <p:spPr>
          <a:xfrm>
            <a:off x="7539787" y="5414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Продажа Британии греческого табака</a:t>
            </a:r>
          </a:p>
        </p:txBody>
      </p: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0E40B013-AB60-4166-AAA6-A14457EE5A49}"/>
              </a:ext>
            </a:extLst>
          </p:cNvPr>
          <p:cNvCxnSpPr>
            <a:cxnSpLocks/>
            <a:stCxn id="233" idx="2"/>
            <a:endCxn id="237" idx="0"/>
          </p:cNvCxnSpPr>
          <p:nvPr/>
        </p:nvCxnSpPr>
        <p:spPr>
          <a:xfrm rot="5400000">
            <a:off x="6169057" y="5747778"/>
            <a:ext cx="270000" cy="6868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620">
            <a:extLst>
              <a:ext uri="{FF2B5EF4-FFF2-40B4-BE49-F238E27FC236}">
                <a16:creationId xmlns:a16="http://schemas.microsoft.com/office/drawing/2014/main" id="{95823EB6-6BCF-4B5C-B524-5751F2293527}"/>
              </a:ext>
            </a:extLst>
          </p:cNvPr>
          <p:cNvCxnSpPr>
            <a:cxnSpLocks/>
            <a:stCxn id="139" idx="2"/>
            <a:endCxn id="237" idx="0"/>
          </p:cNvCxnSpPr>
          <p:nvPr/>
        </p:nvCxnSpPr>
        <p:spPr>
          <a:xfrm rot="16200000" flipH="1">
            <a:off x="5489928" y="5755482"/>
            <a:ext cx="266859" cy="674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620">
            <a:extLst>
              <a:ext uri="{FF2B5EF4-FFF2-40B4-BE49-F238E27FC236}">
                <a16:creationId xmlns:a16="http://schemas.microsoft.com/office/drawing/2014/main" id="{6CB2EE86-58F4-4A13-96D2-F5B5FAE2F850}"/>
              </a:ext>
            </a:extLst>
          </p:cNvPr>
          <p:cNvCxnSpPr>
            <a:cxnSpLocks/>
            <a:stCxn id="186" idx="2"/>
            <a:endCxn id="238" idx="0"/>
          </p:cNvCxnSpPr>
          <p:nvPr/>
        </p:nvCxnSpPr>
        <p:spPr>
          <a:xfrm rot="16200000" flipH="1">
            <a:off x="7533756" y="4945175"/>
            <a:ext cx="260650" cy="67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692A4668-910D-40EF-ACCA-A7D5FDC692B2}"/>
              </a:ext>
            </a:extLst>
          </p:cNvPr>
          <p:cNvSpPr/>
          <p:nvPr/>
        </p:nvSpPr>
        <p:spPr>
          <a:xfrm>
            <a:off x="4822912" y="70343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Балканского Пакта</a:t>
            </a:r>
          </a:p>
        </p:txBody>
      </p:sp>
      <p:cxnSp>
        <p:nvCxnSpPr>
          <p:cNvPr id="249" name="Прямая со стрелкой 248">
            <a:extLst>
              <a:ext uri="{FF2B5EF4-FFF2-40B4-BE49-F238E27FC236}">
                <a16:creationId xmlns:a16="http://schemas.microsoft.com/office/drawing/2014/main" id="{61F5CD06-4ED1-4B35-B656-24F4A59C5972}"/>
              </a:ext>
            </a:extLst>
          </p:cNvPr>
          <p:cNvCxnSpPr>
            <a:cxnSpLocks/>
            <a:stCxn id="139" idx="2"/>
            <a:endCxn id="248" idx="0"/>
          </p:cNvCxnSpPr>
          <p:nvPr/>
        </p:nvCxnSpPr>
        <p:spPr>
          <a:xfrm>
            <a:off x="5286075" y="5959336"/>
            <a:ext cx="0" cy="10750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7C975122-3D7E-40D6-862D-22FA0835D05A}"/>
              </a:ext>
            </a:extLst>
          </p:cNvPr>
          <p:cNvSpPr/>
          <p:nvPr/>
        </p:nvSpPr>
        <p:spPr>
          <a:xfrm>
            <a:off x="6858093" y="62261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Вливание Британской валюты</a:t>
            </a:r>
          </a:p>
        </p:txBody>
      </p: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1F77B252-8DBA-4650-BD1B-03783D127E58}"/>
              </a:ext>
            </a:extLst>
          </p:cNvPr>
          <p:cNvCxnSpPr>
            <a:cxnSpLocks/>
            <a:stCxn id="248" idx="3"/>
            <a:endCxn id="300" idx="1"/>
          </p:cNvCxnSpPr>
          <p:nvPr/>
        </p:nvCxnSpPr>
        <p:spPr>
          <a:xfrm>
            <a:off x="5749237" y="7304367"/>
            <a:ext cx="72254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B7F07BEC-F9C5-4D86-9205-C409B33E6126}"/>
              </a:ext>
            </a:extLst>
          </p:cNvPr>
          <p:cNvSpPr/>
          <p:nvPr/>
        </p:nvSpPr>
        <p:spPr>
          <a:xfrm>
            <a:off x="12974725" y="38037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сельского хозяйства </a:t>
            </a:r>
            <a:r>
              <a:rPr lang="ru-RU" sz="500" dirty="0"/>
              <a:t>(-75 </a:t>
            </a:r>
            <a:r>
              <a:rPr lang="ru-RU" sz="500" dirty="0" err="1"/>
              <a:t>п.в</a:t>
            </a:r>
            <a:r>
              <a:rPr lang="ru-RU" sz="500" dirty="0"/>
              <a:t>., +2 фабрики, понижение инфляции)</a:t>
            </a:r>
            <a:endParaRPr lang="ru-RU" sz="800" dirty="0"/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9795D255-EBC8-4889-B2EA-52AA529D76FA}"/>
              </a:ext>
            </a:extLst>
          </p:cNvPr>
          <p:cNvSpPr/>
          <p:nvPr/>
        </p:nvSpPr>
        <p:spPr>
          <a:xfrm>
            <a:off x="13681247" y="461690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промышленников </a:t>
            </a:r>
            <a:r>
              <a:rPr lang="ru-RU" sz="600" dirty="0"/>
              <a:t>(-75 </a:t>
            </a:r>
            <a:r>
              <a:rPr lang="ru-RU" sz="600" dirty="0" err="1"/>
              <a:t>п.в</a:t>
            </a:r>
            <a:r>
              <a:rPr lang="ru-RU" sz="600" dirty="0"/>
              <a:t>., +2 военных завода)</a:t>
            </a:r>
            <a:endParaRPr lang="ru-RU" sz="800" dirty="0"/>
          </a:p>
        </p:txBody>
      </p: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F140A2F2-BC61-4A2C-9F97-5FB9B975E5BD}"/>
              </a:ext>
            </a:extLst>
          </p:cNvPr>
          <p:cNvSpPr/>
          <p:nvPr/>
        </p:nvSpPr>
        <p:spPr>
          <a:xfrm>
            <a:off x="15042708" y="3797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Постройка новых больниц </a:t>
            </a:r>
            <a:r>
              <a:rPr lang="ru-RU" sz="400" dirty="0"/>
              <a:t>(+НД «Новые больницы»)</a:t>
            </a:r>
            <a:endParaRPr lang="ru-RU" sz="800" dirty="0"/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94CD574D-0819-4550-8CDE-460CC91F8549}"/>
              </a:ext>
            </a:extLst>
          </p:cNvPr>
          <p:cNvCxnSpPr>
            <a:cxnSpLocks/>
            <a:stCxn id="276" idx="2"/>
            <a:endCxn id="277" idx="0"/>
          </p:cNvCxnSpPr>
          <p:nvPr/>
        </p:nvCxnSpPr>
        <p:spPr>
          <a:xfrm rot="16200000" flipH="1">
            <a:off x="13654558" y="4127051"/>
            <a:ext cx="273183" cy="7065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 стрелкой 288">
            <a:extLst>
              <a:ext uri="{FF2B5EF4-FFF2-40B4-BE49-F238E27FC236}">
                <a16:creationId xmlns:a16="http://schemas.microsoft.com/office/drawing/2014/main" id="{3D64E83B-2515-4DBB-9AD0-522243EAD3D6}"/>
              </a:ext>
            </a:extLst>
          </p:cNvPr>
          <p:cNvCxnSpPr>
            <a:cxnSpLocks/>
            <a:stCxn id="29" idx="2"/>
            <a:endCxn id="276" idx="0"/>
          </p:cNvCxnSpPr>
          <p:nvPr/>
        </p:nvCxnSpPr>
        <p:spPr>
          <a:xfrm flipH="1">
            <a:off x="13437888" y="3527957"/>
            <a:ext cx="3303" cy="2757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43C93B4C-BB78-49BF-B64F-6AAE4086D4F9}"/>
              </a:ext>
            </a:extLst>
          </p:cNvPr>
          <p:cNvSpPr/>
          <p:nvPr/>
        </p:nvSpPr>
        <p:spPr>
          <a:xfrm>
            <a:off x="12974724" y="62198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Вопрос веры славянских греков</a:t>
            </a:r>
            <a:r>
              <a:rPr lang="ru-RU" sz="800" dirty="0"/>
              <a:t> </a:t>
            </a:r>
            <a:r>
              <a:rPr lang="ru-RU" sz="400" dirty="0"/>
              <a:t>(+претензии на Македонию по событию)</a:t>
            </a:r>
            <a:endParaRPr lang="ru-RU" sz="800" dirty="0"/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36B9AD40-3F8B-4FEC-9E82-F9C969FD0B68}"/>
              </a:ext>
            </a:extLst>
          </p:cNvPr>
          <p:cNvSpPr/>
          <p:nvPr/>
        </p:nvSpPr>
        <p:spPr>
          <a:xfrm>
            <a:off x="12974724" y="70343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Выказать доверие Балканской Антанте</a:t>
            </a:r>
            <a:endParaRPr lang="ru-RU" sz="800" dirty="0"/>
          </a:p>
        </p:txBody>
      </p:sp>
      <p:cxnSp>
        <p:nvCxnSpPr>
          <p:cNvPr id="301" name="Прямая со стрелкой 300">
            <a:extLst>
              <a:ext uri="{FF2B5EF4-FFF2-40B4-BE49-F238E27FC236}">
                <a16:creationId xmlns:a16="http://schemas.microsoft.com/office/drawing/2014/main" id="{D049873D-97BF-44D6-9E67-3D4C995C817D}"/>
              </a:ext>
            </a:extLst>
          </p:cNvPr>
          <p:cNvCxnSpPr>
            <a:cxnSpLocks/>
            <a:stCxn id="276" idx="2"/>
            <a:endCxn id="298" idx="0"/>
          </p:cNvCxnSpPr>
          <p:nvPr/>
        </p:nvCxnSpPr>
        <p:spPr>
          <a:xfrm flipH="1">
            <a:off x="13437887" y="4343721"/>
            <a:ext cx="1" cy="18761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 стрелкой 309">
            <a:extLst>
              <a:ext uri="{FF2B5EF4-FFF2-40B4-BE49-F238E27FC236}">
                <a16:creationId xmlns:a16="http://schemas.microsoft.com/office/drawing/2014/main" id="{8956B57A-EC3C-41B7-8FA2-E164B7611052}"/>
              </a:ext>
            </a:extLst>
          </p:cNvPr>
          <p:cNvCxnSpPr>
            <a:cxnSpLocks/>
            <a:stCxn id="300" idx="2"/>
            <a:endCxn id="313" idx="0"/>
          </p:cNvCxnSpPr>
          <p:nvPr/>
        </p:nvCxnSpPr>
        <p:spPr>
          <a:xfrm>
            <a:off x="13437887" y="7574367"/>
            <a:ext cx="0" cy="2744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0C62BFCC-A129-421A-B64D-EF8FAFD886A9}"/>
              </a:ext>
            </a:extLst>
          </p:cNvPr>
          <p:cNvSpPr/>
          <p:nvPr/>
        </p:nvSpPr>
        <p:spPr>
          <a:xfrm>
            <a:off x="12974724" y="784884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Возвращение к «Македонскому вопросу»</a:t>
            </a:r>
          </a:p>
        </p:txBody>
      </p:sp>
      <p:cxnSp>
        <p:nvCxnSpPr>
          <p:cNvPr id="317" name="Прямая со стрелкой 316">
            <a:extLst>
              <a:ext uri="{FF2B5EF4-FFF2-40B4-BE49-F238E27FC236}">
                <a16:creationId xmlns:a16="http://schemas.microsoft.com/office/drawing/2014/main" id="{D73185D0-0B64-40F2-A270-46C71BBE2FED}"/>
              </a:ext>
            </a:extLst>
          </p:cNvPr>
          <p:cNvCxnSpPr>
            <a:cxnSpLocks/>
            <a:stCxn id="298" idx="2"/>
            <a:endCxn id="300" idx="0"/>
          </p:cNvCxnSpPr>
          <p:nvPr/>
        </p:nvCxnSpPr>
        <p:spPr>
          <a:xfrm>
            <a:off x="13437887" y="6759893"/>
            <a:ext cx="0" cy="2744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426190AE-3037-4FC8-81EA-99B7051D7B82}"/>
              </a:ext>
            </a:extLst>
          </p:cNvPr>
          <p:cNvSpPr/>
          <p:nvPr/>
        </p:nvSpPr>
        <p:spPr>
          <a:xfrm>
            <a:off x="12300290" y="865884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Возвращение албанских греков</a:t>
            </a:r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9125D453-AAF5-4867-8E11-2B234203625E}"/>
              </a:ext>
            </a:extLst>
          </p:cNvPr>
          <p:cNvSpPr/>
          <p:nvPr/>
        </p:nvSpPr>
        <p:spPr>
          <a:xfrm>
            <a:off x="13681247" y="865884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Требование патриарха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F64DE627-3C3A-4626-9858-E6F41221B4A9}"/>
              </a:ext>
            </a:extLst>
          </p:cNvPr>
          <p:cNvSpPr/>
          <p:nvPr/>
        </p:nvSpPr>
        <p:spPr>
          <a:xfrm>
            <a:off x="12974724" y="94733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Высыпать порох из Балканской бочки</a:t>
            </a:r>
          </a:p>
        </p:txBody>
      </p:sp>
      <p:cxnSp>
        <p:nvCxnSpPr>
          <p:cNvPr id="324" name="Соединительная линия уступом 620">
            <a:extLst>
              <a:ext uri="{FF2B5EF4-FFF2-40B4-BE49-F238E27FC236}">
                <a16:creationId xmlns:a16="http://schemas.microsoft.com/office/drawing/2014/main" id="{05165402-6CD8-4AD4-9976-634DA897FDAB}"/>
              </a:ext>
            </a:extLst>
          </p:cNvPr>
          <p:cNvCxnSpPr>
            <a:cxnSpLocks/>
            <a:stCxn id="313" idx="2"/>
            <a:endCxn id="322" idx="0"/>
          </p:cNvCxnSpPr>
          <p:nvPr/>
        </p:nvCxnSpPr>
        <p:spPr>
          <a:xfrm rot="16200000" flipH="1">
            <a:off x="13656148" y="8170579"/>
            <a:ext cx="270000" cy="706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620">
            <a:extLst>
              <a:ext uri="{FF2B5EF4-FFF2-40B4-BE49-F238E27FC236}">
                <a16:creationId xmlns:a16="http://schemas.microsoft.com/office/drawing/2014/main" id="{265D9B6F-34FB-4FAE-A0DD-908B8D559ABA}"/>
              </a:ext>
            </a:extLst>
          </p:cNvPr>
          <p:cNvCxnSpPr>
            <a:cxnSpLocks/>
            <a:stCxn id="313" idx="2"/>
            <a:endCxn id="321" idx="0"/>
          </p:cNvCxnSpPr>
          <p:nvPr/>
        </p:nvCxnSpPr>
        <p:spPr>
          <a:xfrm rot="5400000">
            <a:off x="12965670" y="8186624"/>
            <a:ext cx="270000" cy="6744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70891DF4-4226-4300-A8AE-C2CA764E0C14}"/>
              </a:ext>
            </a:extLst>
          </p:cNvPr>
          <p:cNvCxnSpPr>
            <a:cxnSpLocks/>
            <a:stCxn id="322" idx="2"/>
            <a:endCxn id="323" idx="0"/>
          </p:cNvCxnSpPr>
          <p:nvPr/>
        </p:nvCxnSpPr>
        <p:spPr>
          <a:xfrm rot="5400000">
            <a:off x="13653913" y="8982816"/>
            <a:ext cx="274473" cy="706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F51E78E9-5C5B-4370-910B-340BF62E253A}"/>
              </a:ext>
            </a:extLst>
          </p:cNvPr>
          <p:cNvCxnSpPr>
            <a:cxnSpLocks/>
            <a:stCxn id="321" idx="2"/>
            <a:endCxn id="323" idx="0"/>
          </p:cNvCxnSpPr>
          <p:nvPr/>
        </p:nvCxnSpPr>
        <p:spPr>
          <a:xfrm rot="16200000" flipH="1">
            <a:off x="12963434" y="8998860"/>
            <a:ext cx="274473" cy="6744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24623B46-0CA4-46E4-B0E2-5A16034EF4C4}"/>
              </a:ext>
            </a:extLst>
          </p:cNvPr>
          <p:cNvCxnSpPr>
            <a:cxnSpLocks/>
            <a:stCxn id="233" idx="2"/>
            <a:endCxn id="253" idx="0"/>
          </p:cNvCxnSpPr>
          <p:nvPr/>
        </p:nvCxnSpPr>
        <p:spPr>
          <a:xfrm rot="16200000" flipH="1">
            <a:off x="6849366" y="5754303"/>
            <a:ext cx="269998" cy="6737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620">
            <a:extLst>
              <a:ext uri="{FF2B5EF4-FFF2-40B4-BE49-F238E27FC236}">
                <a16:creationId xmlns:a16="http://schemas.microsoft.com/office/drawing/2014/main" id="{66D24E89-9C61-48F1-BBAB-E40F74A64536}"/>
              </a:ext>
            </a:extLst>
          </p:cNvPr>
          <p:cNvCxnSpPr>
            <a:cxnSpLocks/>
            <a:stCxn id="238" idx="2"/>
            <a:endCxn id="253" idx="0"/>
          </p:cNvCxnSpPr>
          <p:nvPr/>
        </p:nvCxnSpPr>
        <p:spPr>
          <a:xfrm rot="5400000">
            <a:off x="7526191" y="5749434"/>
            <a:ext cx="271824" cy="6816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FDBB8712-66D8-4B71-82B1-9901245B086B}"/>
              </a:ext>
            </a:extLst>
          </p:cNvPr>
          <p:cNvSpPr/>
          <p:nvPr/>
        </p:nvSpPr>
        <p:spPr>
          <a:xfrm>
            <a:off x="4822912" y="78506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Вернуться к Великой Идее</a:t>
            </a:r>
          </a:p>
        </p:txBody>
      </p:sp>
      <p:cxnSp>
        <p:nvCxnSpPr>
          <p:cNvPr id="349" name="Прямая со стрелкой 348">
            <a:extLst>
              <a:ext uri="{FF2B5EF4-FFF2-40B4-BE49-F238E27FC236}">
                <a16:creationId xmlns:a16="http://schemas.microsoft.com/office/drawing/2014/main" id="{6DE96AFB-BF3D-44EF-8E08-9B775D20B680}"/>
              </a:ext>
            </a:extLst>
          </p:cNvPr>
          <p:cNvCxnSpPr>
            <a:cxnSpLocks/>
            <a:stCxn id="248" idx="2"/>
            <a:endCxn id="348" idx="0"/>
          </p:cNvCxnSpPr>
          <p:nvPr/>
        </p:nvCxnSpPr>
        <p:spPr>
          <a:xfrm>
            <a:off x="5286075" y="7574367"/>
            <a:ext cx="0" cy="2763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1F4B494C-D042-4170-A20F-5FC89EFC4967}"/>
              </a:ext>
            </a:extLst>
          </p:cNvPr>
          <p:cNvSpPr/>
          <p:nvPr/>
        </p:nvSpPr>
        <p:spPr>
          <a:xfrm>
            <a:off x="5497476" y="864743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Потребовать Северный </a:t>
            </a:r>
            <a:r>
              <a:rPr lang="ru-RU" sz="700" dirty="0" err="1"/>
              <a:t>Эпир</a:t>
            </a:r>
            <a:endParaRPr lang="ru-RU" sz="700" dirty="0"/>
          </a:p>
        </p:txBody>
      </p:sp>
      <p:sp>
        <p:nvSpPr>
          <p:cNvPr id="353" name="Прямоугольник 352">
            <a:extLst>
              <a:ext uri="{FF2B5EF4-FFF2-40B4-BE49-F238E27FC236}">
                <a16:creationId xmlns:a16="http://schemas.microsoft.com/office/drawing/2014/main" id="{6337C359-979E-433A-995E-20E40D969E58}"/>
              </a:ext>
            </a:extLst>
          </p:cNvPr>
          <p:cNvSpPr/>
          <p:nvPr/>
        </p:nvSpPr>
        <p:spPr>
          <a:xfrm>
            <a:off x="4139039" y="864743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Лозаннского договора </a:t>
            </a:r>
            <a:r>
              <a:rPr lang="ru-RU" sz="200" dirty="0"/>
              <a:t>(Последующий Лозаннский мирный договор был невыгоден Греции: она потеряла Восточную Фракию , </a:t>
            </a:r>
            <a:r>
              <a:rPr lang="ru-RU" sz="200" dirty="0" err="1"/>
              <a:t>Имброс</a:t>
            </a:r>
            <a:r>
              <a:rPr lang="ru-RU" sz="200" dirty="0"/>
              <a:t> и </a:t>
            </a:r>
            <a:r>
              <a:rPr lang="ru-RU" sz="200" dirty="0" err="1"/>
              <a:t>Тенедос</a:t>
            </a:r>
            <a:r>
              <a:rPr lang="ru-RU" sz="200" dirty="0"/>
              <a:t> , Смирну и всякую возможность остаться в Анатолии . Греки были изгнаны из Малой Азии после 3000 лет присутствия там. Великая идея так и не была воплощена в жизнь.) </a:t>
            </a:r>
            <a:endParaRPr lang="ru-RU" sz="700" dirty="0"/>
          </a:p>
        </p:txBody>
      </p:sp>
      <p:cxnSp>
        <p:nvCxnSpPr>
          <p:cNvPr id="354" name="Соединительная линия уступом 620">
            <a:extLst>
              <a:ext uri="{FF2B5EF4-FFF2-40B4-BE49-F238E27FC236}">
                <a16:creationId xmlns:a16="http://schemas.microsoft.com/office/drawing/2014/main" id="{566FC2EE-A0A8-44A6-B720-740B238332C3}"/>
              </a:ext>
            </a:extLst>
          </p:cNvPr>
          <p:cNvCxnSpPr>
            <a:cxnSpLocks/>
            <a:stCxn id="348" idx="2"/>
            <a:endCxn id="352" idx="0"/>
          </p:cNvCxnSpPr>
          <p:nvPr/>
        </p:nvCxnSpPr>
        <p:spPr>
          <a:xfrm rot="16200000" flipH="1">
            <a:off x="5494976" y="8181768"/>
            <a:ext cx="256763" cy="674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Соединительная линия уступом 620">
            <a:extLst>
              <a:ext uri="{FF2B5EF4-FFF2-40B4-BE49-F238E27FC236}">
                <a16:creationId xmlns:a16="http://schemas.microsoft.com/office/drawing/2014/main" id="{F38AC270-1E75-4D89-A281-0CC1F0067F2A}"/>
              </a:ext>
            </a:extLst>
          </p:cNvPr>
          <p:cNvCxnSpPr>
            <a:cxnSpLocks/>
            <a:stCxn id="348" idx="2"/>
            <a:endCxn id="353" idx="0"/>
          </p:cNvCxnSpPr>
          <p:nvPr/>
        </p:nvCxnSpPr>
        <p:spPr>
          <a:xfrm rot="5400000">
            <a:off x="4815758" y="8177114"/>
            <a:ext cx="256763" cy="6838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5EA8A52-9F84-48E5-B93D-F89BE3A22875}"/>
              </a:ext>
            </a:extLst>
          </p:cNvPr>
          <p:cNvSpPr/>
          <p:nvPr/>
        </p:nvSpPr>
        <p:spPr>
          <a:xfrm>
            <a:off x="4829263" y="94694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Додеканесо</a:t>
            </a:r>
            <a:endParaRPr lang="ru-RU" sz="700" dirty="0"/>
          </a:p>
        </p:txBody>
      </p:sp>
      <p:cxnSp>
        <p:nvCxnSpPr>
          <p:cNvPr id="363" name="Соединительная линия уступом 620">
            <a:extLst>
              <a:ext uri="{FF2B5EF4-FFF2-40B4-BE49-F238E27FC236}">
                <a16:creationId xmlns:a16="http://schemas.microsoft.com/office/drawing/2014/main" id="{1C744BF0-4ECF-4A1F-A9DB-6506778565BC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5485502" y="8994357"/>
            <a:ext cx="282062" cy="6682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620">
            <a:extLst>
              <a:ext uri="{FF2B5EF4-FFF2-40B4-BE49-F238E27FC236}">
                <a16:creationId xmlns:a16="http://schemas.microsoft.com/office/drawing/2014/main" id="{12871B6B-1AA3-4B0E-912F-0E0BFE18C3A4}"/>
              </a:ext>
            </a:extLst>
          </p:cNvPr>
          <p:cNvCxnSpPr>
            <a:cxnSpLocks/>
            <a:stCxn id="353" idx="2"/>
            <a:endCxn id="362" idx="0"/>
          </p:cNvCxnSpPr>
          <p:nvPr/>
        </p:nvCxnSpPr>
        <p:spPr>
          <a:xfrm rot="16200000" flipH="1">
            <a:off x="4806283" y="8983351"/>
            <a:ext cx="282062" cy="6902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Прямоугольник 367">
            <a:extLst>
              <a:ext uri="{FF2B5EF4-FFF2-40B4-BE49-F238E27FC236}">
                <a16:creationId xmlns:a16="http://schemas.microsoft.com/office/drawing/2014/main" id="{F5145E4D-A111-407A-9AE8-B35925C11669}"/>
              </a:ext>
            </a:extLst>
          </p:cNvPr>
          <p:cNvSpPr/>
          <p:nvPr/>
        </p:nvSpPr>
        <p:spPr>
          <a:xfrm>
            <a:off x="4829262" y="1026049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Греция</a:t>
            </a:r>
          </a:p>
        </p:txBody>
      </p: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34613416-DFBB-4C46-BCA2-7E7A7E17B9FF}"/>
              </a:ext>
            </a:extLst>
          </p:cNvPr>
          <p:cNvCxnSpPr>
            <a:cxnSpLocks/>
            <a:stCxn id="362" idx="2"/>
            <a:endCxn id="368" idx="0"/>
          </p:cNvCxnSpPr>
          <p:nvPr/>
        </p:nvCxnSpPr>
        <p:spPr>
          <a:xfrm flipH="1">
            <a:off x="5292425" y="10009494"/>
            <a:ext cx="1" cy="2510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AC620C04-34C1-4EB4-ADD8-996D1AC59147}"/>
              </a:ext>
            </a:extLst>
          </p:cNvPr>
          <p:cNvSpPr/>
          <p:nvPr/>
        </p:nvSpPr>
        <p:spPr>
          <a:xfrm>
            <a:off x="14355682" y="62198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Взаимная экономическая помощь на Балканах </a:t>
            </a:r>
            <a:r>
              <a:rPr lang="ru-RU" sz="300" dirty="0"/>
              <a:t>(помогает всем странам с экономическими проблемами)</a:t>
            </a:r>
            <a:endParaRPr lang="ru-RU" sz="800" dirty="0"/>
          </a:p>
        </p:txBody>
      </p:sp>
      <p:cxnSp>
        <p:nvCxnSpPr>
          <p:cNvPr id="386" name="Соединительная линия уступом 620">
            <a:extLst>
              <a:ext uri="{FF2B5EF4-FFF2-40B4-BE49-F238E27FC236}">
                <a16:creationId xmlns:a16="http://schemas.microsoft.com/office/drawing/2014/main" id="{EC969981-822D-400B-967D-D4B263F16BE8}"/>
              </a:ext>
            </a:extLst>
          </p:cNvPr>
          <p:cNvCxnSpPr>
            <a:cxnSpLocks/>
            <a:stCxn id="29" idx="2"/>
            <a:endCxn id="278" idx="0"/>
          </p:cNvCxnSpPr>
          <p:nvPr/>
        </p:nvCxnSpPr>
        <p:spPr>
          <a:xfrm rot="16200000" flipH="1">
            <a:off x="14338825" y="2630323"/>
            <a:ext cx="269412" cy="206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Прямая со стрелкой 392">
            <a:extLst>
              <a:ext uri="{FF2B5EF4-FFF2-40B4-BE49-F238E27FC236}">
                <a16:creationId xmlns:a16="http://schemas.microsoft.com/office/drawing/2014/main" id="{9DA13340-F88C-47E6-9F68-F625379007C9}"/>
              </a:ext>
            </a:extLst>
          </p:cNvPr>
          <p:cNvCxnSpPr>
            <a:cxnSpLocks/>
            <a:stCxn id="278" idx="2"/>
            <a:endCxn id="220" idx="0"/>
          </p:cNvCxnSpPr>
          <p:nvPr/>
        </p:nvCxnSpPr>
        <p:spPr>
          <a:xfrm>
            <a:off x="15505871" y="4337369"/>
            <a:ext cx="1" cy="276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620">
            <a:extLst>
              <a:ext uri="{FF2B5EF4-FFF2-40B4-BE49-F238E27FC236}">
                <a16:creationId xmlns:a16="http://schemas.microsoft.com/office/drawing/2014/main" id="{08D30DBA-539E-45AC-B6CF-6AF571168483}"/>
              </a:ext>
            </a:extLst>
          </p:cNvPr>
          <p:cNvCxnSpPr>
            <a:cxnSpLocks/>
            <a:stCxn id="29" idx="2"/>
            <a:endCxn id="378" idx="0"/>
          </p:cNvCxnSpPr>
          <p:nvPr/>
        </p:nvCxnSpPr>
        <p:spPr>
          <a:xfrm rot="16200000" flipH="1">
            <a:off x="12784050" y="4185098"/>
            <a:ext cx="2691936" cy="1377654"/>
          </a:xfrm>
          <a:prstGeom prst="bentConnector3">
            <a:avLst>
              <a:gd name="adj1" fmla="val 470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F8B605B7-6C7A-4B48-AB26-048E08CEED2A}"/>
              </a:ext>
            </a:extLst>
          </p:cNvPr>
          <p:cNvSpPr/>
          <p:nvPr/>
        </p:nvSpPr>
        <p:spPr>
          <a:xfrm>
            <a:off x="12974724" y="102599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Греческой федерации</a:t>
            </a:r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CDD267C6-CBFA-4154-83C5-2C9D4328160E}"/>
              </a:ext>
            </a:extLst>
          </p:cNvPr>
          <p:cNvCxnSpPr>
            <a:cxnSpLocks/>
            <a:stCxn id="378" idx="2"/>
            <a:endCxn id="300" idx="0"/>
          </p:cNvCxnSpPr>
          <p:nvPr/>
        </p:nvCxnSpPr>
        <p:spPr>
          <a:xfrm rot="5400000">
            <a:off x="13991129" y="6206651"/>
            <a:ext cx="274474" cy="13809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A10971D4-F5CC-4242-AF30-8007EBAA8CB6}"/>
              </a:ext>
            </a:extLst>
          </p:cNvPr>
          <p:cNvCxnSpPr>
            <a:cxnSpLocks/>
            <a:stCxn id="323" idx="2"/>
            <a:endCxn id="402" idx="0"/>
          </p:cNvCxnSpPr>
          <p:nvPr/>
        </p:nvCxnSpPr>
        <p:spPr>
          <a:xfrm>
            <a:off x="13437887" y="10013314"/>
            <a:ext cx="0" cy="2466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50361</TotalTime>
  <Words>448</Words>
  <Application>Microsoft Office PowerPoint</Application>
  <PresentationFormat>Произвольный</PresentationFormat>
  <Paragraphs>56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2351</cp:revision>
  <dcterms:created xsi:type="dcterms:W3CDTF">2018-10-23T08:09:21Z</dcterms:created>
  <dcterms:modified xsi:type="dcterms:W3CDTF">2025-09-28T09:51:39Z</dcterms:modified>
</cp:coreProperties>
</file>