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9406" autoAdjust="0"/>
  </p:normalViewPr>
  <p:slideViewPr>
    <p:cSldViewPr snapToGrid="0">
      <p:cViewPr>
        <p:scale>
          <a:sx n="170" d="100"/>
          <a:sy n="170" d="100"/>
        </p:scale>
        <p:origin x="-22056" y="-358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02.05.2023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02.05.2023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12144806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кофе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1080405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сизаля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3242442" y="155267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11080405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Интегрировать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14308386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Эмиссия банкнот </a:t>
            </a:r>
            <a:r>
              <a:rPr lang="ru-RU" sz="700" dirty="0" err="1"/>
              <a:t>анголара</a:t>
            </a:r>
            <a:r>
              <a:rPr lang="ru-RU" sz="700" dirty="0"/>
              <a:t> новых номиналов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2686107" y="123020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Администрация транспорта Западной Африки (1938)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2144805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Создать авиакомпанию «</a:t>
            </a:r>
            <a:r>
              <a:rPr lang="ru-RU" sz="700" dirty="0" err="1"/>
              <a:t>Divisão</a:t>
            </a:r>
            <a:r>
              <a:rPr lang="ru-RU" sz="700" dirty="0"/>
              <a:t> </a:t>
            </a:r>
            <a:r>
              <a:rPr lang="ru-RU" sz="700" dirty="0" err="1"/>
              <a:t>dos</a:t>
            </a:r>
            <a:r>
              <a:rPr lang="ru-RU" sz="700" dirty="0"/>
              <a:t> </a:t>
            </a:r>
            <a:r>
              <a:rPr lang="ru-RU" sz="700" dirty="0" err="1"/>
              <a:t>Transportes</a:t>
            </a:r>
            <a:r>
              <a:rPr lang="ru-RU" sz="700" dirty="0"/>
              <a:t> </a:t>
            </a:r>
            <a:r>
              <a:rPr lang="ru-RU" sz="700" dirty="0" err="1"/>
              <a:t>Aéreos</a:t>
            </a:r>
            <a:r>
              <a:rPr lang="ru-RU" sz="700" dirty="0"/>
              <a:t>»(1940)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14301563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добычу руды в центральных провинциях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3233475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 железную дорогу </a:t>
            </a:r>
            <a:r>
              <a:rPr lang="ru-RU" sz="700" dirty="0" err="1"/>
              <a:t>Мосамедес</a:t>
            </a:r>
            <a:r>
              <a:rPr lang="ru-RU" sz="700" dirty="0"/>
              <a:t> к шахтам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13235617" y="1388524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Луандская</a:t>
            </a:r>
            <a:r>
              <a:rPr lang="ru-RU" sz="700" dirty="0"/>
              <a:t> железная дорога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14311185" y="155330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хлопка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2695206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морские порты</a:t>
            </a:r>
          </a:p>
        </p:txBody>
      </p:sp>
      <p:cxnSp>
        <p:nvCxnSpPr>
          <p:cNvPr id="52" name="Соединительная линия уступом 51"/>
          <p:cNvCxnSpPr>
            <a:stCxn id="33" idx="2"/>
            <a:endCxn id="34" idx="0"/>
          </p:cNvCxnSpPr>
          <p:nvPr/>
        </p:nvCxnSpPr>
        <p:spPr>
          <a:xfrm rot="5400000">
            <a:off x="12762043" y="12687961"/>
            <a:ext cx="233153" cy="5413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33" idx="2"/>
            <a:endCxn id="37" idx="0"/>
          </p:cNvCxnSpPr>
          <p:nvPr/>
        </p:nvCxnSpPr>
        <p:spPr>
          <a:xfrm rot="16200000" flipH="1">
            <a:off x="13305240" y="12686066"/>
            <a:ext cx="235428" cy="5473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37" idx="2"/>
            <a:endCxn id="35" idx="0"/>
          </p:cNvCxnSpPr>
          <p:nvPr/>
        </p:nvCxnSpPr>
        <p:spPr>
          <a:xfrm rot="16200000" flipH="1">
            <a:off x="14094631" y="13219471"/>
            <a:ext cx="272102" cy="10680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37" idx="2"/>
            <a:endCxn id="38" idx="0"/>
          </p:cNvCxnSpPr>
          <p:nvPr/>
        </p:nvCxnSpPr>
        <p:spPr>
          <a:xfrm>
            <a:off x="13696638" y="13617464"/>
            <a:ext cx="2142" cy="2677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33" idx="2"/>
            <a:endCxn id="51" idx="0"/>
          </p:cNvCxnSpPr>
          <p:nvPr/>
        </p:nvCxnSpPr>
        <p:spPr>
          <a:xfrm>
            <a:off x="13149270" y="12842036"/>
            <a:ext cx="9099" cy="18760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38" idx="2"/>
            <a:endCxn id="51" idx="0"/>
          </p:cNvCxnSpPr>
          <p:nvPr/>
        </p:nvCxnSpPr>
        <p:spPr>
          <a:xfrm rot="5400000">
            <a:off x="13282131" y="14301479"/>
            <a:ext cx="292888" cy="5404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51" idx="2"/>
            <a:endCxn id="39" idx="0"/>
          </p:cNvCxnSpPr>
          <p:nvPr/>
        </p:nvCxnSpPr>
        <p:spPr>
          <a:xfrm rot="16200000" flipH="1">
            <a:off x="13828896" y="14587600"/>
            <a:ext cx="274925" cy="16159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>
            <a:stCxn id="51" idx="2"/>
            <a:endCxn id="28" idx="0"/>
          </p:cNvCxnSpPr>
          <p:nvPr/>
        </p:nvCxnSpPr>
        <p:spPr>
          <a:xfrm rot="5400000">
            <a:off x="12215899" y="14585798"/>
            <a:ext cx="270141" cy="161480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51" idx="2"/>
            <a:endCxn id="29" idx="0"/>
          </p:cNvCxnSpPr>
          <p:nvPr/>
        </p:nvCxnSpPr>
        <p:spPr>
          <a:xfrm rot="16200000" flipH="1">
            <a:off x="13297700" y="15118797"/>
            <a:ext cx="268575" cy="54723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51" idx="2"/>
            <a:endCxn id="27" idx="0"/>
          </p:cNvCxnSpPr>
          <p:nvPr/>
        </p:nvCxnSpPr>
        <p:spPr>
          <a:xfrm rot="5400000">
            <a:off x="12748099" y="15117998"/>
            <a:ext cx="270141" cy="55040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13766791" y="1471812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каучуковые фермы</a:t>
            </a:r>
          </a:p>
        </p:txBody>
      </p:sp>
      <p:cxnSp>
        <p:nvCxnSpPr>
          <p:cNvPr id="84" name="Соединительная линия уступом 83"/>
          <p:cNvCxnSpPr>
            <a:stCxn id="38" idx="2"/>
            <a:endCxn id="83" idx="0"/>
          </p:cNvCxnSpPr>
          <p:nvPr/>
        </p:nvCxnSpPr>
        <p:spPr>
          <a:xfrm rot="16200000" flipH="1">
            <a:off x="13817923" y="14306097"/>
            <a:ext cx="292889" cy="5311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>
            <a:stCxn id="35" idx="2"/>
            <a:endCxn id="83" idx="0"/>
          </p:cNvCxnSpPr>
          <p:nvPr/>
        </p:nvCxnSpPr>
        <p:spPr>
          <a:xfrm rot="5400000">
            <a:off x="14353059" y="14306461"/>
            <a:ext cx="288563" cy="5347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11607078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Нефть в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11607078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спиртовые фабрики</a:t>
            </a:r>
          </a:p>
        </p:txBody>
      </p:sp>
      <p:sp>
        <p:nvSpPr>
          <p:cNvPr id="103" name="Прямоугольник 102"/>
          <p:cNvSpPr/>
          <p:nvPr/>
        </p:nvSpPr>
        <p:spPr>
          <a:xfrm>
            <a:off x="16370687" y="1229927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городов Анголы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16370704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и индустриализация городов Анголы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17409811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католических и протестантских школ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14311184" y="1229496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трудовых реформ (поблажки для чёрных рабочих)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11080406" y="1228562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Пограничный контроль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36829534" y="70591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Открыть школы для чёрных </a:t>
            </a:r>
            <a:r>
              <a:rPr lang="ru-RU" sz="500" dirty="0"/>
              <a:t>(только в «мягкой политике» и «</a:t>
            </a:r>
            <a:r>
              <a:rPr lang="ru-RU" sz="500" dirty="0" err="1"/>
              <a:t>нац</a:t>
            </a:r>
            <a:r>
              <a:rPr lang="ru-RU" sz="500" dirty="0"/>
              <a:t>. настроениях)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17409810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Поселения баптистов</a:t>
            </a:r>
          </a:p>
        </p:txBody>
      </p:sp>
      <p:cxnSp>
        <p:nvCxnSpPr>
          <p:cNvPr id="134" name="Соединительная линия уступом 133"/>
          <p:cNvCxnSpPr>
            <a:stCxn id="27" idx="2"/>
            <a:endCxn id="151" idx="0"/>
          </p:cNvCxnSpPr>
          <p:nvPr/>
        </p:nvCxnSpPr>
        <p:spPr>
          <a:xfrm rot="16200000" flipH="1">
            <a:off x="12743804" y="15932433"/>
            <a:ext cx="278730" cy="550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63" idx="2"/>
            <a:endCxn id="30" idx="0"/>
          </p:cNvCxnSpPr>
          <p:nvPr/>
        </p:nvCxnSpPr>
        <p:spPr>
          <a:xfrm flipH="1">
            <a:off x="11543568" y="12825625"/>
            <a:ext cx="1" cy="2518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Прямоугольник 145"/>
          <p:cNvSpPr/>
          <p:nvPr/>
        </p:nvSpPr>
        <p:spPr>
          <a:xfrm>
            <a:off x="34758162" y="541107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Мягкая политика </a:t>
            </a:r>
            <a:r>
              <a:rPr lang="ru-RU" sz="800" dirty="0" err="1"/>
              <a:t>Энрика</a:t>
            </a:r>
            <a:r>
              <a:rPr lang="ru-RU" sz="800" dirty="0"/>
              <a:t> </a:t>
            </a:r>
            <a:r>
              <a:rPr lang="ru-RU" sz="800" dirty="0" err="1"/>
              <a:t>Гальвао</a:t>
            </a:r>
            <a:endParaRPr lang="ru-RU" sz="800" dirty="0"/>
          </a:p>
        </p:txBody>
      </p:sp>
      <p:sp>
        <p:nvSpPr>
          <p:cNvPr id="151" name="Прямоугольник 150"/>
          <p:cNvSpPr/>
          <p:nvPr/>
        </p:nvSpPr>
        <p:spPr>
          <a:xfrm>
            <a:off x="12695207" y="163469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Ангола – рынок Португальских товаров! (только в «мягкой политике»)</a:t>
            </a:r>
          </a:p>
        </p:txBody>
      </p:sp>
      <p:cxnSp>
        <p:nvCxnSpPr>
          <p:cNvPr id="156" name="Соединительная линия уступом 155"/>
          <p:cNvCxnSpPr>
            <a:stCxn id="28" idx="2"/>
            <a:endCxn id="151" idx="0"/>
          </p:cNvCxnSpPr>
          <p:nvPr/>
        </p:nvCxnSpPr>
        <p:spPr>
          <a:xfrm rot="16200000" flipH="1">
            <a:off x="12211604" y="15400233"/>
            <a:ext cx="278730" cy="16148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158"/>
          <p:cNvCxnSpPr>
            <a:stCxn id="39" idx="2"/>
            <a:endCxn id="151" idx="0"/>
          </p:cNvCxnSpPr>
          <p:nvPr/>
        </p:nvCxnSpPr>
        <p:spPr>
          <a:xfrm rot="5400000">
            <a:off x="13829386" y="15402037"/>
            <a:ext cx="273946" cy="16159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33235265" y="86832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Снизить требования к Ассимиладуш</a:t>
            </a:r>
          </a:p>
        </p:txBody>
      </p:sp>
      <p:sp>
        <p:nvSpPr>
          <p:cNvPr id="169" name="Прямоугольник 168"/>
          <p:cNvSpPr/>
          <p:nvPr/>
        </p:nvSpPr>
        <p:spPr>
          <a:xfrm>
            <a:off x="33757363" y="628122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Обязать  иностранцев соблюдать трудовые нормы ангольских рабочих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34799433" y="788754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Португальские вложения в промышленность</a:t>
            </a:r>
          </a:p>
        </p:txBody>
      </p:sp>
      <p:sp>
        <p:nvSpPr>
          <p:cNvPr id="186" name="Прямоугольник 185"/>
          <p:cNvSpPr/>
          <p:nvPr/>
        </p:nvSpPr>
        <p:spPr>
          <a:xfrm>
            <a:off x="15333043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национальных парков в Анголе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32227612" y="868531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Создать рабочие места для чёрных</a:t>
            </a:r>
          </a:p>
        </p:txBody>
      </p:sp>
      <p:sp>
        <p:nvSpPr>
          <p:cNvPr id="205" name="Прямоугольник 204"/>
          <p:cNvSpPr/>
          <p:nvPr/>
        </p:nvSpPr>
        <p:spPr>
          <a:xfrm>
            <a:off x="10032487" y="1152774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Колониальная армия Португалии</a:t>
            </a:r>
          </a:p>
        </p:txBody>
      </p:sp>
      <p:sp>
        <p:nvSpPr>
          <p:cNvPr id="206" name="Прямоугольник 205"/>
          <p:cNvSpPr/>
          <p:nvPr/>
        </p:nvSpPr>
        <p:spPr>
          <a:xfrm>
            <a:off x="10032487" y="123024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Набор из чёрного населения</a:t>
            </a:r>
          </a:p>
        </p:txBody>
      </p:sp>
      <p:sp>
        <p:nvSpPr>
          <p:cNvPr id="207" name="Прямоугольник 206"/>
          <p:cNvSpPr/>
          <p:nvPr/>
        </p:nvSpPr>
        <p:spPr>
          <a:xfrm>
            <a:off x="8958118" y="123024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Белые офицеры и сержанты</a:t>
            </a:r>
          </a:p>
        </p:txBody>
      </p:sp>
      <p:cxnSp>
        <p:nvCxnSpPr>
          <p:cNvPr id="208" name="Соединительная линия уступом 207"/>
          <p:cNvCxnSpPr>
            <a:stCxn id="205" idx="2"/>
            <a:endCxn id="63" idx="0"/>
          </p:cNvCxnSpPr>
          <p:nvPr/>
        </p:nvCxnSpPr>
        <p:spPr>
          <a:xfrm rot="16200000" flipH="1">
            <a:off x="10910671" y="11652727"/>
            <a:ext cx="217876" cy="10479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205" idx="2"/>
            <a:endCxn id="207" idx="0"/>
          </p:cNvCxnSpPr>
          <p:nvPr/>
        </p:nvCxnSpPr>
        <p:spPr>
          <a:xfrm rot="5400000">
            <a:off x="9841118" y="11647913"/>
            <a:ext cx="234697" cy="10743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205" idx="2"/>
            <a:endCxn id="206" idx="0"/>
          </p:cNvCxnSpPr>
          <p:nvPr/>
        </p:nvCxnSpPr>
        <p:spPr>
          <a:xfrm>
            <a:off x="10495650" y="12067749"/>
            <a:ext cx="0" cy="23469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9491441" y="1306331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Снаряжение для колониальной армии (+1 военный завод)</a:t>
            </a:r>
          </a:p>
        </p:txBody>
      </p:sp>
      <p:cxnSp>
        <p:nvCxnSpPr>
          <p:cNvPr id="227" name="Соединительная линия уступом 226"/>
          <p:cNvCxnSpPr>
            <a:stCxn id="206" idx="2"/>
            <a:endCxn id="226" idx="0"/>
          </p:cNvCxnSpPr>
          <p:nvPr/>
        </p:nvCxnSpPr>
        <p:spPr>
          <a:xfrm rot="5400000">
            <a:off x="10114695" y="12682355"/>
            <a:ext cx="220865" cy="5410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Соединительная линия уступом 230"/>
          <p:cNvCxnSpPr>
            <a:stCxn id="207" idx="2"/>
            <a:endCxn id="226" idx="0"/>
          </p:cNvCxnSpPr>
          <p:nvPr/>
        </p:nvCxnSpPr>
        <p:spPr>
          <a:xfrm rot="16200000" flipH="1">
            <a:off x="9577510" y="12686216"/>
            <a:ext cx="220865" cy="5333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Прямоугольник 236"/>
          <p:cNvSpPr/>
          <p:nvPr/>
        </p:nvSpPr>
        <p:spPr>
          <a:xfrm>
            <a:off x="35303830" y="627667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Новый план развития Анголы</a:t>
            </a:r>
          </a:p>
        </p:txBody>
      </p:sp>
      <p:sp>
        <p:nvSpPr>
          <p:cNvPr id="238" name="Прямоугольник 237"/>
          <p:cNvSpPr/>
          <p:nvPr/>
        </p:nvSpPr>
        <p:spPr>
          <a:xfrm>
            <a:off x="33755085" y="707032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Концепция повышения уровни жизни и доходов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35820162" y="7065776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транспортной инфраструктуры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34798287" y="706805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гидроэнергетики</a:t>
            </a:r>
          </a:p>
        </p:txBody>
      </p:sp>
      <p:sp>
        <p:nvSpPr>
          <p:cNvPr id="241" name="Прямоугольник 240"/>
          <p:cNvSpPr/>
          <p:nvPr/>
        </p:nvSpPr>
        <p:spPr>
          <a:xfrm>
            <a:off x="35822439" y="788957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Порт в </a:t>
            </a:r>
            <a:r>
              <a:rPr lang="ru-RU" sz="800" dirty="0" err="1"/>
              <a:t>Мосамедише</a:t>
            </a:r>
            <a:endParaRPr lang="ru-RU" sz="700" dirty="0"/>
          </a:p>
        </p:txBody>
      </p:sp>
      <p:cxnSp>
        <p:nvCxnSpPr>
          <p:cNvPr id="246" name="Соединительная линия уступом 245"/>
          <p:cNvCxnSpPr>
            <a:stCxn id="237" idx="2"/>
            <a:endCxn id="240" idx="0"/>
          </p:cNvCxnSpPr>
          <p:nvPr/>
        </p:nvCxnSpPr>
        <p:spPr>
          <a:xfrm rot="5400000">
            <a:off x="35388533" y="6689590"/>
            <a:ext cx="251379" cy="5055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169" idx="2"/>
            <a:endCxn id="238" idx="0"/>
          </p:cNvCxnSpPr>
          <p:nvPr/>
        </p:nvCxnSpPr>
        <p:spPr>
          <a:xfrm flipH="1">
            <a:off x="34218248" y="6821221"/>
            <a:ext cx="2278" cy="2491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258"/>
          <p:cNvCxnSpPr>
            <a:stCxn id="240" idx="2"/>
            <a:endCxn id="241" idx="0"/>
          </p:cNvCxnSpPr>
          <p:nvPr/>
        </p:nvCxnSpPr>
        <p:spPr>
          <a:xfrm rot="16200000" flipH="1">
            <a:off x="35632766" y="7236735"/>
            <a:ext cx="281520" cy="10241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 стрелкой 261"/>
          <p:cNvCxnSpPr>
            <a:stCxn id="239" idx="2"/>
            <a:endCxn id="241" idx="0"/>
          </p:cNvCxnSpPr>
          <p:nvPr/>
        </p:nvCxnSpPr>
        <p:spPr>
          <a:xfrm>
            <a:off x="36283325" y="7605776"/>
            <a:ext cx="2277" cy="2837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/>
          <p:cNvSpPr/>
          <p:nvPr/>
        </p:nvSpPr>
        <p:spPr>
          <a:xfrm>
            <a:off x="33757359" y="788729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Первый университет Анголы</a:t>
            </a:r>
          </a:p>
        </p:txBody>
      </p:sp>
      <p:cxnSp>
        <p:nvCxnSpPr>
          <p:cNvPr id="266" name="Прямая со стрелкой 265"/>
          <p:cNvCxnSpPr>
            <a:stCxn id="238" idx="2"/>
            <a:endCxn id="265" idx="0"/>
          </p:cNvCxnSpPr>
          <p:nvPr/>
        </p:nvCxnSpPr>
        <p:spPr>
          <a:xfrm>
            <a:off x="34218248" y="7610324"/>
            <a:ext cx="2274" cy="2769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268"/>
          <p:cNvCxnSpPr>
            <a:stCxn id="146" idx="2"/>
            <a:endCxn id="237" idx="0"/>
          </p:cNvCxnSpPr>
          <p:nvPr/>
        </p:nvCxnSpPr>
        <p:spPr>
          <a:xfrm rot="16200000" flipH="1">
            <a:off x="35331363" y="5841041"/>
            <a:ext cx="325593" cy="545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32739399" y="943177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Стереть границы между португальцами и Ассимиладуш</a:t>
            </a:r>
          </a:p>
          <a:p>
            <a:pPr algn="ctr"/>
            <a:r>
              <a:rPr lang="ru-RU" sz="800" dirty="0"/>
              <a:t> </a:t>
            </a:r>
            <a:r>
              <a:rPr lang="ru-RU" sz="300" dirty="0"/>
              <a:t>(те получали меньше плату, и не могли подняться выше клерка 1 ранга)</a:t>
            </a:r>
          </a:p>
        </p:txBody>
      </p:sp>
      <p:cxnSp>
        <p:nvCxnSpPr>
          <p:cNvPr id="328" name="Соединительная линия уступом 327"/>
          <p:cNvCxnSpPr>
            <a:stCxn id="29" idx="2"/>
            <a:endCxn id="151" idx="0"/>
          </p:cNvCxnSpPr>
          <p:nvPr/>
        </p:nvCxnSpPr>
        <p:spPr>
          <a:xfrm rot="5400000">
            <a:off x="13291840" y="15933234"/>
            <a:ext cx="280296" cy="5472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/>
          <p:cNvSpPr/>
          <p:nvPr/>
        </p:nvSpPr>
        <p:spPr>
          <a:xfrm>
            <a:off x="14311183" y="1152067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Анголы</a:t>
            </a:r>
          </a:p>
        </p:txBody>
      </p:sp>
      <p:cxnSp>
        <p:nvCxnSpPr>
          <p:cNvPr id="162" name="Соединительная линия уступом 161"/>
          <p:cNvCxnSpPr>
            <a:stCxn id="161" idx="2"/>
            <a:endCxn id="33" idx="0"/>
          </p:cNvCxnSpPr>
          <p:nvPr/>
        </p:nvCxnSpPr>
        <p:spPr>
          <a:xfrm rot="5400000">
            <a:off x="13841129" y="11368819"/>
            <a:ext cx="241358" cy="16250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Соединительная линия уступом 203"/>
          <p:cNvCxnSpPr>
            <a:stCxn id="30" idx="2"/>
            <a:endCxn id="93" idx="0"/>
          </p:cNvCxnSpPr>
          <p:nvPr/>
        </p:nvCxnSpPr>
        <p:spPr>
          <a:xfrm rot="16200000" flipH="1">
            <a:off x="11670853" y="13490178"/>
            <a:ext cx="272102" cy="5266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208"/>
          <p:cNvCxnSpPr>
            <a:stCxn id="34" idx="2"/>
            <a:endCxn id="93" idx="0"/>
          </p:cNvCxnSpPr>
          <p:nvPr/>
        </p:nvCxnSpPr>
        <p:spPr>
          <a:xfrm rot="5400000">
            <a:off x="12201917" y="13483514"/>
            <a:ext cx="274377" cy="5377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/>
          <p:cNvCxnSpPr>
            <a:stCxn id="93" idx="2"/>
            <a:endCxn id="95" idx="0"/>
          </p:cNvCxnSpPr>
          <p:nvPr/>
        </p:nvCxnSpPr>
        <p:spPr>
          <a:xfrm>
            <a:off x="12070241" y="14429566"/>
            <a:ext cx="0" cy="2885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/>
          <p:cNvCxnSpPr>
            <a:stCxn id="161" idx="2"/>
            <a:endCxn id="60" idx="0"/>
          </p:cNvCxnSpPr>
          <p:nvPr/>
        </p:nvCxnSpPr>
        <p:spPr>
          <a:xfrm>
            <a:off x="14774346" y="12060678"/>
            <a:ext cx="1" cy="234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Прямоугольник 101"/>
          <p:cNvSpPr/>
          <p:nvPr/>
        </p:nvSpPr>
        <p:spPr>
          <a:xfrm>
            <a:off x="15334111" y="1387743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спортивных сооружений (1940)</a:t>
            </a:r>
          </a:p>
        </p:txBody>
      </p:sp>
      <p:cxnSp>
        <p:nvCxnSpPr>
          <p:cNvPr id="223" name="Прямая со стрелкой 222"/>
          <p:cNvCxnSpPr>
            <a:stCxn id="60" idx="2"/>
            <a:endCxn id="32" idx="0"/>
          </p:cNvCxnSpPr>
          <p:nvPr/>
        </p:nvCxnSpPr>
        <p:spPr>
          <a:xfrm flipH="1">
            <a:off x="14771549" y="12834967"/>
            <a:ext cx="2798" cy="2402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161" idx="2"/>
            <a:endCxn id="103" idx="0"/>
          </p:cNvCxnSpPr>
          <p:nvPr/>
        </p:nvCxnSpPr>
        <p:spPr>
          <a:xfrm rot="16200000" flipH="1">
            <a:off x="15684801" y="11150223"/>
            <a:ext cx="238595" cy="20595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Соединительная линия уступом 227"/>
          <p:cNvCxnSpPr>
            <a:stCxn id="103" idx="2"/>
            <a:endCxn id="186" idx="0"/>
          </p:cNvCxnSpPr>
          <p:nvPr/>
        </p:nvCxnSpPr>
        <p:spPr>
          <a:xfrm rot="5400000">
            <a:off x="16195933" y="12439546"/>
            <a:ext cx="238191" cy="10376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Соединительная линия уступом 231"/>
          <p:cNvCxnSpPr>
            <a:stCxn id="103" idx="2"/>
            <a:endCxn id="105" idx="0"/>
          </p:cNvCxnSpPr>
          <p:nvPr/>
        </p:nvCxnSpPr>
        <p:spPr>
          <a:xfrm rot="16200000" flipH="1">
            <a:off x="17234317" y="12438806"/>
            <a:ext cx="238191" cy="10391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 стрелкой 234"/>
          <p:cNvCxnSpPr>
            <a:stCxn id="186" idx="2"/>
            <a:endCxn id="102" idx="0"/>
          </p:cNvCxnSpPr>
          <p:nvPr/>
        </p:nvCxnSpPr>
        <p:spPr>
          <a:xfrm>
            <a:off x="15796206" y="13617464"/>
            <a:ext cx="1068" cy="2599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Прямая со стрелкой 242"/>
          <p:cNvCxnSpPr>
            <a:stCxn id="105" idx="2"/>
            <a:endCxn id="75" idx="0"/>
          </p:cNvCxnSpPr>
          <p:nvPr/>
        </p:nvCxnSpPr>
        <p:spPr>
          <a:xfrm flipH="1">
            <a:off x="17872973" y="13617464"/>
            <a:ext cx="1" cy="2721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 стрелкой 244"/>
          <p:cNvCxnSpPr>
            <a:stCxn id="103" idx="2"/>
            <a:endCxn id="104" idx="0"/>
          </p:cNvCxnSpPr>
          <p:nvPr/>
        </p:nvCxnSpPr>
        <p:spPr>
          <a:xfrm>
            <a:off x="16833850" y="12839273"/>
            <a:ext cx="17" cy="2359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 112"/>
          <p:cNvSpPr/>
          <p:nvPr/>
        </p:nvSpPr>
        <p:spPr>
          <a:xfrm>
            <a:off x="3680512" y="1152774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Мозамбика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2588802" y="1229496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плановую экономику </a:t>
            </a:r>
            <a:r>
              <a:rPr lang="ru-RU" sz="700" dirty="0" err="1"/>
              <a:t>Салазара</a:t>
            </a:r>
            <a:endParaRPr lang="ru-RU" sz="2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1527183" y="130722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полугодовые отработки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2588803" y="138843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риса в Метрополию</a:t>
            </a:r>
          </a:p>
        </p:txBody>
      </p:sp>
      <p:sp>
        <p:nvSpPr>
          <p:cNvPr id="121" name="Прямоугольник 120"/>
          <p:cNvSpPr/>
          <p:nvPr/>
        </p:nvSpPr>
        <p:spPr>
          <a:xfrm>
            <a:off x="2588803" y="130722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Увеличить производства хлопка (+1фабрика)</a:t>
            </a:r>
          </a:p>
        </p:txBody>
      </p:sp>
      <p:sp>
        <p:nvSpPr>
          <p:cNvPr id="122" name="Прямоугольник 121"/>
          <p:cNvSpPr/>
          <p:nvPr/>
        </p:nvSpPr>
        <p:spPr>
          <a:xfrm>
            <a:off x="5815563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сандала</a:t>
            </a:r>
          </a:p>
        </p:txBody>
      </p:sp>
      <p:sp>
        <p:nvSpPr>
          <p:cNvPr id="123" name="Прямоугольник 122"/>
          <p:cNvSpPr/>
          <p:nvPr/>
        </p:nvSpPr>
        <p:spPr>
          <a:xfrm>
            <a:off x="5815563" y="123024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</a:t>
            </a:r>
            <a:r>
              <a:rPr lang="ru-RU" sz="800" dirty="0" err="1"/>
              <a:t>Тиморского</a:t>
            </a:r>
            <a:r>
              <a:rPr lang="ru-RU" sz="800" dirty="0"/>
              <a:t> кофе</a:t>
            </a:r>
          </a:p>
        </p:txBody>
      </p:sp>
      <p:sp>
        <p:nvSpPr>
          <p:cNvPr id="125" name="Прямоугольник 124"/>
          <p:cNvSpPr/>
          <p:nvPr/>
        </p:nvSpPr>
        <p:spPr>
          <a:xfrm>
            <a:off x="6874023" y="1152067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Тимора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48606949" y="333009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Вложения </a:t>
            </a:r>
            <a:r>
              <a:rPr lang="en-US" sz="800" dirty="0" err="1"/>
              <a:t>Nan'y</a:t>
            </a:r>
            <a:r>
              <a:rPr lang="en-US" sz="800" dirty="0"/>
              <a:t> </a:t>
            </a:r>
            <a:r>
              <a:rPr lang="en-US" sz="800" dirty="0" err="1"/>
              <a:t>Kōhatsu</a:t>
            </a:r>
            <a:r>
              <a:rPr lang="ru-RU" sz="800" dirty="0"/>
              <a:t> в плантации Тимора (доступно если Португалия продала акции САПТ в 1937) </a:t>
            </a:r>
            <a:r>
              <a:rPr lang="ru-RU" sz="100" dirty="0"/>
              <a:t>(японская полугосударственная девелоперская компания </a:t>
            </a:r>
            <a:r>
              <a:rPr lang="ru-RU" sz="100" dirty="0" err="1"/>
              <a:t>Nan'yō</a:t>
            </a:r>
            <a:r>
              <a:rPr lang="ru-RU" sz="100" dirty="0"/>
              <a:t> </a:t>
            </a:r>
            <a:r>
              <a:rPr lang="ru-RU" sz="100" dirty="0" err="1"/>
              <a:t>Kōhatsu</a:t>
            </a:r>
            <a:r>
              <a:rPr lang="ru-RU" sz="100" dirty="0"/>
              <a:t> при тайном спонсорстве Императорского флота Японии вложила значительные средства в совместное предприятие с SAPT, ведущей плантационной компанией португальского Тимора. Совместное предприятие эффективно контролировало импорт и экспорт на остров к середине 1930-х годов, и расширение интересов Японии сильно обеспокоило британские, голландские и австралийские власти)</a:t>
            </a:r>
          </a:p>
        </p:txBody>
      </p:sp>
      <p:sp>
        <p:nvSpPr>
          <p:cNvPr id="127" name="Прямоугольник 126"/>
          <p:cNvSpPr/>
          <p:nvPr/>
        </p:nvSpPr>
        <p:spPr>
          <a:xfrm>
            <a:off x="7917745" y="123022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Принудить к работам местных</a:t>
            </a:r>
            <a:endParaRPr lang="ru-RU" sz="3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6874021" y="123020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Передать образование </a:t>
            </a:r>
            <a:r>
              <a:rPr lang="ru-RU" sz="800" dirty="0" err="1"/>
              <a:t>тиморцев</a:t>
            </a:r>
            <a:r>
              <a:rPr lang="ru-RU" sz="800" dirty="0"/>
              <a:t> церкви</a:t>
            </a:r>
            <a:endParaRPr lang="ru-RU" sz="400" dirty="0"/>
          </a:p>
        </p:txBody>
      </p:sp>
      <p:sp>
        <p:nvSpPr>
          <p:cNvPr id="129" name="Прямоугольник 128"/>
          <p:cNvSpPr/>
          <p:nvPr/>
        </p:nvSpPr>
        <p:spPr>
          <a:xfrm>
            <a:off x="7919183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Добровольческие отряды Тимора (1939)</a:t>
            </a:r>
          </a:p>
        </p:txBody>
      </p:sp>
      <p:sp>
        <p:nvSpPr>
          <p:cNvPr id="130" name="Прямоугольник 129"/>
          <p:cNvSpPr/>
          <p:nvPr/>
        </p:nvSpPr>
        <p:spPr>
          <a:xfrm>
            <a:off x="47758385" y="3522547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Воздушное сообщение с Японией через Палау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49600684" y="352246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Сахарные и солевые концессии </a:t>
            </a:r>
            <a:r>
              <a:rPr lang="ru-RU" sz="500" dirty="0"/>
              <a:t>(Японцы ищут соли и сахарные концессии в Тиморе)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6874020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Продажа акций </a:t>
            </a:r>
            <a:r>
              <a:rPr lang="en-US" sz="800" dirty="0"/>
              <a:t>SAPT </a:t>
            </a:r>
            <a:r>
              <a:rPr lang="ru-RU" sz="800" dirty="0"/>
              <a:t>Японии(в 1937)</a:t>
            </a:r>
          </a:p>
        </p:txBody>
      </p:sp>
      <p:sp>
        <p:nvSpPr>
          <p:cNvPr id="133" name="Прямоугольник 132"/>
          <p:cNvSpPr/>
          <p:nvPr/>
        </p:nvSpPr>
        <p:spPr>
          <a:xfrm>
            <a:off x="6874023" y="1388524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Выращивание каучука </a:t>
            </a:r>
            <a:r>
              <a:rPr lang="en-US" sz="800" dirty="0"/>
              <a:t>SAPT</a:t>
            </a:r>
            <a:endParaRPr lang="ru-RU" sz="800" dirty="0"/>
          </a:p>
        </p:txBody>
      </p:sp>
      <p:cxnSp>
        <p:nvCxnSpPr>
          <p:cNvPr id="135" name="Соединительная линия уступом 134"/>
          <p:cNvCxnSpPr>
            <a:stCxn id="127" idx="2"/>
            <a:endCxn id="129" idx="0"/>
          </p:cNvCxnSpPr>
          <p:nvPr/>
        </p:nvCxnSpPr>
        <p:spPr>
          <a:xfrm rot="16200000" flipH="1">
            <a:off x="8265174" y="12958016"/>
            <a:ext cx="232907" cy="14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stCxn id="207" idx="2"/>
            <a:endCxn id="129" idx="0"/>
          </p:cNvCxnSpPr>
          <p:nvPr/>
        </p:nvCxnSpPr>
        <p:spPr>
          <a:xfrm rot="5400000">
            <a:off x="8785443" y="12439350"/>
            <a:ext cx="232743" cy="1038935"/>
          </a:xfrm>
          <a:prstGeom prst="bentConnector3">
            <a:avLst>
              <a:gd name="adj1" fmla="val 397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ная линия уступом 136"/>
          <p:cNvCxnSpPr>
            <a:stCxn id="125" idx="2"/>
            <a:endCxn id="127" idx="0"/>
          </p:cNvCxnSpPr>
          <p:nvPr/>
        </p:nvCxnSpPr>
        <p:spPr>
          <a:xfrm rot="16200000" flipH="1">
            <a:off x="7738245" y="11659618"/>
            <a:ext cx="241605" cy="1043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39"/>
          <p:cNvCxnSpPr>
            <a:stCxn id="125" idx="2"/>
            <a:endCxn id="123" idx="0"/>
          </p:cNvCxnSpPr>
          <p:nvPr/>
        </p:nvCxnSpPr>
        <p:spPr>
          <a:xfrm rot="5400000">
            <a:off x="6687072" y="11652331"/>
            <a:ext cx="241769" cy="1058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stCxn id="123" idx="2"/>
            <a:endCxn id="122" idx="0"/>
          </p:cNvCxnSpPr>
          <p:nvPr/>
        </p:nvCxnSpPr>
        <p:spPr>
          <a:xfrm>
            <a:off x="6278726" y="12842446"/>
            <a:ext cx="0" cy="235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>
            <a:stCxn id="128" idx="2"/>
            <a:endCxn id="132" idx="0"/>
          </p:cNvCxnSpPr>
          <p:nvPr/>
        </p:nvCxnSpPr>
        <p:spPr>
          <a:xfrm flipH="1">
            <a:off x="7337183" y="12842036"/>
            <a:ext cx="1" cy="2331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32" idx="2"/>
            <a:endCxn id="133" idx="0"/>
          </p:cNvCxnSpPr>
          <p:nvPr/>
        </p:nvCxnSpPr>
        <p:spPr>
          <a:xfrm>
            <a:off x="7337183" y="13615189"/>
            <a:ext cx="3" cy="2700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Прямоугольник 152"/>
          <p:cNvSpPr/>
          <p:nvPr/>
        </p:nvSpPr>
        <p:spPr>
          <a:xfrm>
            <a:off x="48606949" y="344466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Оккупировать Португальский Тимор</a:t>
            </a:r>
            <a:endParaRPr lang="ru-RU" sz="500" dirty="0"/>
          </a:p>
        </p:txBody>
      </p:sp>
      <p:cxnSp>
        <p:nvCxnSpPr>
          <p:cNvPr id="154" name="Соединительная линия уступом 153"/>
          <p:cNvCxnSpPr>
            <a:stCxn id="153" idx="2"/>
            <a:endCxn id="130" idx="0"/>
          </p:cNvCxnSpPr>
          <p:nvPr/>
        </p:nvCxnSpPr>
        <p:spPr>
          <a:xfrm rot="5400000">
            <a:off x="48526413" y="34681776"/>
            <a:ext cx="238834" cy="848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Соединительная линия уступом 156"/>
          <p:cNvCxnSpPr>
            <a:stCxn id="153" idx="2"/>
            <a:endCxn id="131" idx="0"/>
          </p:cNvCxnSpPr>
          <p:nvPr/>
        </p:nvCxnSpPr>
        <p:spPr>
          <a:xfrm rot="16200000" flipH="1">
            <a:off x="49447955" y="34608797"/>
            <a:ext cx="238049" cy="9937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26" idx="2"/>
            <a:endCxn id="153" idx="0"/>
          </p:cNvCxnSpPr>
          <p:nvPr/>
        </p:nvCxnSpPr>
        <p:spPr>
          <a:xfrm>
            <a:off x="49070112" y="33840900"/>
            <a:ext cx="0" cy="6057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8957021" y="1471812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Макао</a:t>
            </a:r>
          </a:p>
        </p:txBody>
      </p:sp>
      <p:sp>
        <p:nvSpPr>
          <p:cNvPr id="174" name="Прямоугольник 173"/>
          <p:cNvSpPr/>
          <p:nvPr/>
        </p:nvSpPr>
        <p:spPr>
          <a:xfrm>
            <a:off x="9503317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Красный рынок (1936)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8444856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Западная линия </a:t>
            </a:r>
            <a:r>
              <a:rPr lang="ru-RU" sz="700" dirty="0" err="1"/>
              <a:t>Цигуаньского</a:t>
            </a:r>
            <a:r>
              <a:rPr lang="ru-RU" sz="700" dirty="0"/>
              <a:t> шоссе (1936)</a:t>
            </a:r>
          </a:p>
        </p:txBody>
      </p:sp>
      <p:sp>
        <p:nvSpPr>
          <p:cNvPr id="176" name="Прямоугольник 175"/>
          <p:cNvSpPr/>
          <p:nvPr/>
        </p:nvSpPr>
        <p:spPr>
          <a:xfrm>
            <a:off x="10547039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крепостей под современную войну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7919182" y="138852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Призвать </a:t>
            </a:r>
            <a:r>
              <a:rPr lang="ru-RU" sz="700" dirty="0" err="1"/>
              <a:t>Тиморский</a:t>
            </a:r>
            <a:r>
              <a:rPr lang="ru-RU" sz="700" dirty="0"/>
              <a:t> гарнизон</a:t>
            </a:r>
          </a:p>
        </p:txBody>
      </p:sp>
      <p:cxnSp>
        <p:nvCxnSpPr>
          <p:cNvPr id="178" name="Прямая со стрелкой 177"/>
          <p:cNvCxnSpPr>
            <a:stCxn id="129" idx="2"/>
            <a:endCxn id="177" idx="0"/>
          </p:cNvCxnSpPr>
          <p:nvPr/>
        </p:nvCxnSpPr>
        <p:spPr>
          <a:xfrm flipH="1">
            <a:off x="8382345" y="13615189"/>
            <a:ext cx="1" cy="2700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7395884" y="163320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/>
              <a:t>NRP</a:t>
            </a:r>
            <a:r>
              <a:rPr lang="ru-RU" sz="800" dirty="0"/>
              <a:t> «</a:t>
            </a:r>
            <a:r>
              <a:rPr lang="en-US" sz="800" i="1" dirty="0" err="1"/>
              <a:t>João</a:t>
            </a:r>
            <a:r>
              <a:rPr lang="en-US" sz="800" i="1" dirty="0"/>
              <a:t> de </a:t>
            </a:r>
            <a:r>
              <a:rPr lang="en-US" sz="800" i="1" dirty="0" err="1"/>
              <a:t>Lisboa</a:t>
            </a:r>
            <a:r>
              <a:rPr lang="ru-RU" sz="800" i="1" dirty="0"/>
              <a:t>» (+1эсминец)</a:t>
            </a:r>
            <a:endParaRPr lang="ru-RU" sz="700" dirty="0"/>
          </a:p>
        </p:txBody>
      </p:sp>
      <p:sp>
        <p:nvSpPr>
          <p:cNvPr id="185" name="Прямоугольник 184"/>
          <p:cNvSpPr/>
          <p:nvPr/>
        </p:nvSpPr>
        <p:spPr>
          <a:xfrm>
            <a:off x="10027628" y="171462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Ассоциация помощи бедствиям в четырех кругах</a:t>
            </a:r>
            <a:endParaRPr lang="ru-RU" sz="1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8958120" y="171433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Организовать центр торговли золотом</a:t>
            </a:r>
          </a:p>
        </p:txBody>
      </p:sp>
      <p:sp>
        <p:nvSpPr>
          <p:cNvPr id="188" name="Прямоугольник 187"/>
          <p:cNvSpPr/>
          <p:nvPr/>
        </p:nvSpPr>
        <p:spPr>
          <a:xfrm>
            <a:off x="7917746" y="171453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китайскими рабочими</a:t>
            </a:r>
            <a:endParaRPr lang="ru-RU" sz="100" dirty="0"/>
          </a:p>
        </p:txBody>
      </p:sp>
      <p:sp>
        <p:nvSpPr>
          <p:cNvPr id="189" name="Прямоугольник 188"/>
          <p:cNvSpPr/>
          <p:nvPr/>
        </p:nvSpPr>
        <p:spPr>
          <a:xfrm>
            <a:off x="10032488" y="155267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 опиумом</a:t>
            </a:r>
          </a:p>
        </p:txBody>
      </p:sp>
      <p:sp>
        <p:nvSpPr>
          <p:cNvPr id="190" name="Прямоугольник 189"/>
          <p:cNvSpPr/>
          <p:nvPr/>
        </p:nvSpPr>
        <p:spPr>
          <a:xfrm>
            <a:off x="8958119" y="155271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Запретить торговлю опиумом</a:t>
            </a:r>
          </a:p>
        </p:txBody>
      </p:sp>
      <p:sp>
        <p:nvSpPr>
          <p:cNvPr id="191" name="Прямоугольник 190"/>
          <p:cNvSpPr/>
          <p:nvPr/>
        </p:nvSpPr>
        <p:spPr>
          <a:xfrm>
            <a:off x="6865306" y="155267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Колониальный флот Португалии</a:t>
            </a:r>
          </a:p>
        </p:txBody>
      </p:sp>
      <p:sp>
        <p:nvSpPr>
          <p:cNvPr id="192" name="Прямоугольник 191"/>
          <p:cNvSpPr/>
          <p:nvPr/>
        </p:nvSpPr>
        <p:spPr>
          <a:xfrm>
            <a:off x="7917746" y="15528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Оккупация прилегающих островов</a:t>
            </a:r>
            <a:endParaRPr lang="ru-RU" sz="1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9495303" y="17894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продуктов питания (чтобы отсрочить голод)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10538422" y="178950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Отправить помощь из метрополии</a:t>
            </a:r>
          </a:p>
        </p:txBody>
      </p:sp>
      <p:cxnSp>
        <p:nvCxnSpPr>
          <p:cNvPr id="197" name="Соединительная линия уступом 196"/>
          <p:cNvCxnSpPr>
            <a:stCxn id="191" idx="2"/>
            <a:endCxn id="184" idx="0"/>
          </p:cNvCxnSpPr>
          <p:nvPr/>
        </p:nvCxnSpPr>
        <p:spPr>
          <a:xfrm rot="16200000" flipH="1">
            <a:off x="7461081" y="15934089"/>
            <a:ext cx="265355" cy="5305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200"/>
          <p:cNvCxnSpPr>
            <a:stCxn id="192" idx="2"/>
            <a:endCxn id="184" idx="0"/>
          </p:cNvCxnSpPr>
          <p:nvPr/>
        </p:nvCxnSpPr>
        <p:spPr>
          <a:xfrm rot="5400000">
            <a:off x="7988086" y="15939233"/>
            <a:ext cx="263784" cy="521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3" idx="2"/>
            <a:endCxn id="192" idx="0"/>
          </p:cNvCxnSpPr>
          <p:nvPr/>
        </p:nvCxnSpPr>
        <p:spPr>
          <a:xfrm rot="5400000">
            <a:off x="8765474" y="14873562"/>
            <a:ext cx="270146" cy="10392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173" idx="2"/>
            <a:endCxn id="190" idx="0"/>
          </p:cNvCxnSpPr>
          <p:nvPr/>
        </p:nvCxnSpPr>
        <p:spPr>
          <a:xfrm rot="16200000" flipH="1">
            <a:off x="9286197" y="15392113"/>
            <a:ext cx="269073" cy="10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213"/>
          <p:cNvCxnSpPr>
            <a:stCxn id="173" idx="2"/>
            <a:endCxn id="189" idx="0"/>
          </p:cNvCxnSpPr>
          <p:nvPr/>
        </p:nvCxnSpPr>
        <p:spPr>
          <a:xfrm rot="16200000" flipH="1">
            <a:off x="9823629" y="14854680"/>
            <a:ext cx="268577" cy="10754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75" idx="2"/>
            <a:endCxn id="188" idx="0"/>
          </p:cNvCxnSpPr>
          <p:nvPr/>
        </p:nvCxnSpPr>
        <p:spPr>
          <a:xfrm rot="5400000">
            <a:off x="8515283" y="16752629"/>
            <a:ext cx="258362" cy="5271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75" idx="2"/>
            <a:endCxn id="187" idx="0"/>
          </p:cNvCxnSpPr>
          <p:nvPr/>
        </p:nvCxnSpPr>
        <p:spPr>
          <a:xfrm rot="16200000" flipH="1">
            <a:off x="9036491" y="16758531"/>
            <a:ext cx="256320" cy="5132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174" idx="2"/>
            <a:endCxn id="187" idx="0"/>
          </p:cNvCxnSpPr>
          <p:nvPr/>
        </p:nvCxnSpPr>
        <p:spPr>
          <a:xfrm rot="5400000">
            <a:off x="9565722" y="16742565"/>
            <a:ext cx="256320" cy="5451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220"/>
          <p:cNvCxnSpPr>
            <a:stCxn id="174" idx="2"/>
            <a:endCxn id="185" idx="0"/>
          </p:cNvCxnSpPr>
          <p:nvPr/>
        </p:nvCxnSpPr>
        <p:spPr>
          <a:xfrm rot="16200000" flipH="1">
            <a:off x="10099004" y="16754478"/>
            <a:ext cx="259262" cy="524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90" idx="2"/>
            <a:endCxn id="175" idx="0"/>
          </p:cNvCxnSpPr>
          <p:nvPr/>
        </p:nvCxnSpPr>
        <p:spPr>
          <a:xfrm rot="5400000">
            <a:off x="9024749" y="15950470"/>
            <a:ext cx="279804" cy="5132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259"/>
          <p:cNvCxnSpPr>
            <a:stCxn id="189" idx="2"/>
            <a:endCxn id="174" idx="0"/>
          </p:cNvCxnSpPr>
          <p:nvPr/>
        </p:nvCxnSpPr>
        <p:spPr>
          <a:xfrm rot="5400000">
            <a:off x="10090916" y="15942268"/>
            <a:ext cx="280300" cy="5291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260"/>
          <p:cNvCxnSpPr>
            <a:stCxn id="190" idx="2"/>
            <a:endCxn id="174" idx="0"/>
          </p:cNvCxnSpPr>
          <p:nvPr/>
        </p:nvCxnSpPr>
        <p:spPr>
          <a:xfrm rot="16200000" flipH="1">
            <a:off x="9553979" y="15934502"/>
            <a:ext cx="279804" cy="54519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Соединительная линия уступом 266"/>
          <p:cNvCxnSpPr>
            <a:stCxn id="190" idx="2"/>
            <a:endCxn id="176" idx="0"/>
          </p:cNvCxnSpPr>
          <p:nvPr/>
        </p:nvCxnSpPr>
        <p:spPr>
          <a:xfrm rot="16200000" flipH="1">
            <a:off x="10075840" y="15412641"/>
            <a:ext cx="279804" cy="15889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270"/>
          <p:cNvCxnSpPr>
            <a:stCxn id="189" idx="2"/>
            <a:endCxn id="176" idx="0"/>
          </p:cNvCxnSpPr>
          <p:nvPr/>
        </p:nvCxnSpPr>
        <p:spPr>
          <a:xfrm rot="16200000" flipH="1">
            <a:off x="10612776" y="15949577"/>
            <a:ext cx="280300" cy="5145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189" idx="2"/>
            <a:endCxn id="175" idx="0"/>
          </p:cNvCxnSpPr>
          <p:nvPr/>
        </p:nvCxnSpPr>
        <p:spPr>
          <a:xfrm rot="5400000">
            <a:off x="9561685" y="15413037"/>
            <a:ext cx="280300" cy="15876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единительная линия 283"/>
          <p:cNvCxnSpPr>
            <a:stCxn id="190" idx="3"/>
            <a:endCxn id="189" idx="1"/>
          </p:cNvCxnSpPr>
          <p:nvPr/>
        </p:nvCxnSpPr>
        <p:spPr>
          <a:xfrm flipV="1">
            <a:off x="9884444" y="15796703"/>
            <a:ext cx="148044" cy="4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единительная линия 284"/>
          <p:cNvCxnSpPr>
            <a:stCxn id="195" idx="3"/>
            <a:endCxn id="196" idx="1"/>
          </p:cNvCxnSpPr>
          <p:nvPr/>
        </p:nvCxnSpPr>
        <p:spPr>
          <a:xfrm>
            <a:off x="10421628" y="18164472"/>
            <a:ext cx="116794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287"/>
          <p:cNvCxnSpPr>
            <a:stCxn id="185" idx="2"/>
            <a:endCxn id="196" idx="0"/>
          </p:cNvCxnSpPr>
          <p:nvPr/>
        </p:nvCxnSpPr>
        <p:spPr>
          <a:xfrm rot="16200000" flipH="1">
            <a:off x="10641789" y="17535267"/>
            <a:ext cx="208798" cy="51079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85" idx="2"/>
            <a:endCxn id="195" idx="0"/>
          </p:cNvCxnSpPr>
          <p:nvPr/>
        </p:nvCxnSpPr>
        <p:spPr>
          <a:xfrm rot="5400000">
            <a:off x="10120526" y="17524206"/>
            <a:ext cx="208207" cy="53232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4722098" y="12299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Интеграция традиционных властей</a:t>
            </a:r>
          </a:p>
        </p:txBody>
      </p:sp>
      <p:sp>
        <p:nvSpPr>
          <p:cNvPr id="329" name="Прямоугольник 328"/>
          <p:cNvSpPr/>
          <p:nvPr/>
        </p:nvSpPr>
        <p:spPr>
          <a:xfrm>
            <a:off x="4721682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Провинциальный декрет Португалии № 5.639</a:t>
            </a:r>
            <a:endParaRPr lang="ru-RU" sz="100" dirty="0"/>
          </a:p>
        </p:txBody>
      </p:sp>
      <p:sp>
        <p:nvSpPr>
          <p:cNvPr id="330" name="Прямоугольник 329"/>
          <p:cNvSpPr/>
          <p:nvPr/>
        </p:nvSpPr>
        <p:spPr>
          <a:xfrm>
            <a:off x="1527183" y="138843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чая в Метрополию</a:t>
            </a:r>
          </a:p>
        </p:txBody>
      </p:sp>
      <p:sp>
        <p:nvSpPr>
          <p:cNvPr id="332" name="Прямоугольник 331"/>
          <p:cNvSpPr/>
          <p:nvPr/>
        </p:nvSpPr>
        <p:spPr>
          <a:xfrm>
            <a:off x="440066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кешью в Метрополию</a:t>
            </a:r>
          </a:p>
        </p:txBody>
      </p:sp>
      <p:sp>
        <p:nvSpPr>
          <p:cNvPr id="333" name="Прямоугольник 332"/>
          <p:cNvSpPr/>
          <p:nvPr/>
        </p:nvSpPr>
        <p:spPr>
          <a:xfrm>
            <a:off x="3680509" y="130722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Расширить доступ к образованию</a:t>
            </a:r>
          </a:p>
        </p:txBody>
      </p:sp>
      <p:sp>
        <p:nvSpPr>
          <p:cNvPr id="334" name="Прямоугольник 333"/>
          <p:cNvSpPr/>
          <p:nvPr/>
        </p:nvSpPr>
        <p:spPr>
          <a:xfrm>
            <a:off x="3680510" y="1229927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Модернизация городов Мозамбика</a:t>
            </a:r>
          </a:p>
        </p:txBody>
      </p:sp>
      <p:cxnSp>
        <p:nvCxnSpPr>
          <p:cNvPr id="335" name="Прямая со стрелкой 334"/>
          <p:cNvCxnSpPr>
            <a:stCxn id="327" idx="2"/>
            <a:endCxn id="329" idx="0"/>
          </p:cNvCxnSpPr>
          <p:nvPr/>
        </p:nvCxnSpPr>
        <p:spPr>
          <a:xfrm flipH="1">
            <a:off x="5184845" y="12839272"/>
            <a:ext cx="416" cy="2381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Прямая со стрелкой 335"/>
          <p:cNvCxnSpPr>
            <a:stCxn id="118" idx="2"/>
            <a:endCxn id="330" idx="0"/>
          </p:cNvCxnSpPr>
          <p:nvPr/>
        </p:nvCxnSpPr>
        <p:spPr>
          <a:xfrm>
            <a:off x="1990346" y="13612237"/>
            <a:ext cx="0" cy="2720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Соединительная линия уступом 336"/>
          <p:cNvCxnSpPr>
            <a:stCxn id="113" idx="2"/>
            <a:endCxn id="327" idx="0"/>
          </p:cNvCxnSpPr>
          <p:nvPr/>
        </p:nvCxnSpPr>
        <p:spPr>
          <a:xfrm rot="16200000" flipH="1">
            <a:off x="4548707" y="11662717"/>
            <a:ext cx="231523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337"/>
          <p:cNvCxnSpPr>
            <a:stCxn id="113" idx="2"/>
            <a:endCxn id="117" idx="0"/>
          </p:cNvCxnSpPr>
          <p:nvPr/>
        </p:nvCxnSpPr>
        <p:spPr>
          <a:xfrm rot="5400000">
            <a:off x="3484211" y="11635503"/>
            <a:ext cx="227218" cy="10917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Соединительная линия уступом 338"/>
          <p:cNvCxnSpPr>
            <a:stCxn id="117" idx="2"/>
            <a:endCxn id="118" idx="0"/>
          </p:cNvCxnSpPr>
          <p:nvPr/>
        </p:nvCxnSpPr>
        <p:spPr>
          <a:xfrm rot="5400000">
            <a:off x="2402521" y="12422793"/>
            <a:ext cx="237270" cy="10616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Соединительная линия уступом 339"/>
          <p:cNvCxnSpPr>
            <a:stCxn id="113" idx="2"/>
            <a:endCxn id="334" idx="0"/>
          </p:cNvCxnSpPr>
          <p:nvPr/>
        </p:nvCxnSpPr>
        <p:spPr>
          <a:xfrm rot="5400000">
            <a:off x="4027912" y="12183510"/>
            <a:ext cx="231524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Соединительная линия уступом 342"/>
          <p:cNvCxnSpPr>
            <a:stCxn id="118" idx="2"/>
            <a:endCxn id="120" idx="0"/>
          </p:cNvCxnSpPr>
          <p:nvPr/>
        </p:nvCxnSpPr>
        <p:spPr>
          <a:xfrm rot="16200000" flipH="1">
            <a:off x="2385108" y="13217475"/>
            <a:ext cx="272096" cy="10616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345"/>
          <p:cNvCxnSpPr>
            <a:stCxn id="118" idx="2"/>
            <a:endCxn id="332" idx="0"/>
          </p:cNvCxnSpPr>
          <p:nvPr/>
        </p:nvCxnSpPr>
        <p:spPr>
          <a:xfrm rot="5400000">
            <a:off x="1308124" y="13207343"/>
            <a:ext cx="277329" cy="10871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Соединительная линия уступом 348"/>
          <p:cNvCxnSpPr>
            <a:stCxn id="334" idx="2"/>
            <a:endCxn id="121" idx="0"/>
          </p:cNvCxnSpPr>
          <p:nvPr/>
        </p:nvCxnSpPr>
        <p:spPr>
          <a:xfrm rot="5400000">
            <a:off x="3481338" y="12409902"/>
            <a:ext cx="232964" cy="10917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Прямая со стрелкой 351"/>
          <p:cNvCxnSpPr>
            <a:stCxn id="334" idx="2"/>
            <a:endCxn id="333" idx="0"/>
          </p:cNvCxnSpPr>
          <p:nvPr/>
        </p:nvCxnSpPr>
        <p:spPr>
          <a:xfrm flipH="1">
            <a:off x="4143672" y="12839273"/>
            <a:ext cx="1" cy="2329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Прямая со стрелкой 355"/>
          <p:cNvCxnSpPr>
            <a:stCxn id="117" idx="2"/>
            <a:endCxn id="121" idx="0"/>
          </p:cNvCxnSpPr>
          <p:nvPr/>
        </p:nvCxnSpPr>
        <p:spPr>
          <a:xfrm>
            <a:off x="3051965" y="12834967"/>
            <a:ext cx="1" cy="2372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/>
          <p:cNvSpPr/>
          <p:nvPr/>
        </p:nvSpPr>
        <p:spPr>
          <a:xfrm>
            <a:off x="3680508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территории </a:t>
            </a:r>
            <a:r>
              <a:rPr lang="en-US" sz="800" dirty="0"/>
              <a:t>Mozambique Company</a:t>
            </a:r>
            <a:r>
              <a:rPr lang="ru-RU" sz="800" dirty="0"/>
              <a:t> </a:t>
            </a:r>
            <a:r>
              <a:rPr lang="ru-RU" sz="400" dirty="0"/>
              <a:t>(июль 1942)</a:t>
            </a:r>
            <a:endParaRPr lang="ru-RU" sz="200" dirty="0"/>
          </a:p>
        </p:txBody>
      </p:sp>
      <p:cxnSp>
        <p:nvCxnSpPr>
          <p:cNvPr id="360" name="Прямая со стрелкой 359"/>
          <p:cNvCxnSpPr>
            <a:stCxn id="333" idx="2"/>
            <a:endCxn id="359" idx="0"/>
          </p:cNvCxnSpPr>
          <p:nvPr/>
        </p:nvCxnSpPr>
        <p:spPr>
          <a:xfrm flipH="1">
            <a:off x="4143671" y="13612237"/>
            <a:ext cx="1" cy="2653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Прямоугольник 362"/>
          <p:cNvSpPr/>
          <p:nvPr/>
        </p:nvSpPr>
        <p:spPr>
          <a:xfrm>
            <a:off x="4722099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управление Мозамбиком кампаниям </a:t>
            </a:r>
            <a:r>
              <a:rPr lang="ru-RU" sz="500" dirty="0"/>
              <a:t>(только для монархии)</a:t>
            </a:r>
            <a:endParaRPr lang="ru-RU" sz="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4722099" y="147181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dirty="0"/>
              <a:t>Восстановить </a:t>
            </a:r>
            <a:r>
              <a:rPr lang="en-US" sz="900" dirty="0" err="1"/>
              <a:t>Niassa</a:t>
            </a:r>
            <a:r>
              <a:rPr lang="en-US" sz="900" dirty="0"/>
              <a:t> Company</a:t>
            </a:r>
            <a:r>
              <a:rPr lang="ru-RU" sz="900" dirty="0"/>
              <a:t> </a:t>
            </a:r>
            <a:r>
              <a:rPr lang="ru-RU" sz="500" dirty="0"/>
              <a:t>(королевская кампания, только для монархии)</a:t>
            </a:r>
          </a:p>
        </p:txBody>
      </p:sp>
      <p:cxnSp>
        <p:nvCxnSpPr>
          <p:cNvPr id="365" name="Соединительная линия уступом 364"/>
          <p:cNvCxnSpPr>
            <a:stCxn id="333" idx="2"/>
            <a:endCxn id="363" idx="0"/>
          </p:cNvCxnSpPr>
          <p:nvPr/>
        </p:nvCxnSpPr>
        <p:spPr>
          <a:xfrm rot="16200000" flipH="1">
            <a:off x="4531772" y="13224137"/>
            <a:ext cx="265390" cy="104159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Прямая со стрелкой 367"/>
          <p:cNvCxnSpPr>
            <a:stCxn id="363" idx="2"/>
            <a:endCxn id="364" idx="0"/>
          </p:cNvCxnSpPr>
          <p:nvPr/>
        </p:nvCxnSpPr>
        <p:spPr>
          <a:xfrm>
            <a:off x="5185262" y="14417627"/>
            <a:ext cx="0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/>
          <p:cNvSpPr/>
          <p:nvPr/>
        </p:nvSpPr>
        <p:spPr>
          <a:xfrm>
            <a:off x="5815563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Приступить к восстановлению сельского хозяйства</a:t>
            </a:r>
            <a:endParaRPr lang="ru-RU" sz="300" dirty="0"/>
          </a:p>
        </p:txBody>
      </p:sp>
      <p:cxnSp>
        <p:nvCxnSpPr>
          <p:cNvPr id="222" name="Соединительная линия уступом 221"/>
          <p:cNvCxnSpPr>
            <a:stCxn id="132" idx="2"/>
            <a:endCxn id="217" idx="0"/>
          </p:cNvCxnSpPr>
          <p:nvPr/>
        </p:nvCxnSpPr>
        <p:spPr>
          <a:xfrm rot="5400000">
            <a:off x="6676736" y="13217180"/>
            <a:ext cx="262438" cy="1058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Прямая со стрелкой 223"/>
          <p:cNvCxnSpPr>
            <a:stCxn id="122" idx="2"/>
            <a:endCxn id="217" idx="0"/>
          </p:cNvCxnSpPr>
          <p:nvPr/>
        </p:nvCxnSpPr>
        <p:spPr>
          <a:xfrm>
            <a:off x="6278726" y="13617464"/>
            <a:ext cx="0" cy="26016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Прямоугольник 228"/>
          <p:cNvSpPr/>
          <p:nvPr/>
        </p:nvSpPr>
        <p:spPr>
          <a:xfrm>
            <a:off x="14829819" y="147207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Ангольского марганца</a:t>
            </a:r>
          </a:p>
        </p:txBody>
      </p:sp>
      <p:cxnSp>
        <p:nvCxnSpPr>
          <p:cNvPr id="230" name="Соединительная линия уступом 229"/>
          <p:cNvCxnSpPr>
            <a:stCxn id="35" idx="2"/>
            <a:endCxn id="229" idx="0"/>
          </p:cNvCxnSpPr>
          <p:nvPr/>
        </p:nvCxnSpPr>
        <p:spPr>
          <a:xfrm rot="16200000" flipH="1">
            <a:off x="14883261" y="14311031"/>
            <a:ext cx="291187" cy="528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527184" y="1229123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угля в Мозамбике</a:t>
            </a:r>
          </a:p>
        </p:txBody>
      </p:sp>
      <p:cxnSp>
        <p:nvCxnSpPr>
          <p:cNvPr id="234" name="Соединительная линия уступом 233"/>
          <p:cNvCxnSpPr>
            <a:stCxn id="113" idx="2"/>
            <a:endCxn id="233" idx="0"/>
          </p:cNvCxnSpPr>
          <p:nvPr/>
        </p:nvCxnSpPr>
        <p:spPr>
          <a:xfrm rot="5400000">
            <a:off x="2955268" y="11102828"/>
            <a:ext cx="223486" cy="21533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Прямоугольник 235"/>
          <p:cNvSpPr/>
          <p:nvPr/>
        </p:nvSpPr>
        <p:spPr>
          <a:xfrm>
            <a:off x="3680513" y="147181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территории </a:t>
            </a:r>
            <a:r>
              <a:rPr lang="en-US" sz="800" dirty="0"/>
              <a:t>Mozambique Company</a:t>
            </a:r>
            <a:endParaRPr lang="ru-RU" sz="2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4722099" y="155267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Железная дорога </a:t>
            </a:r>
            <a:r>
              <a:rPr lang="ru-RU" sz="800" dirty="0" err="1"/>
              <a:t>Амелия</a:t>
            </a:r>
            <a:r>
              <a:rPr lang="ru-RU" sz="800" dirty="0"/>
              <a:t> - Ньяса</a:t>
            </a:r>
          </a:p>
        </p:txBody>
      </p:sp>
      <p:cxnSp>
        <p:nvCxnSpPr>
          <p:cNvPr id="247" name="Соединительная линия уступом 246"/>
          <p:cNvCxnSpPr>
            <a:stCxn id="363" idx="2"/>
            <a:endCxn id="236" idx="0"/>
          </p:cNvCxnSpPr>
          <p:nvPr/>
        </p:nvCxnSpPr>
        <p:spPr>
          <a:xfrm rot="5400000">
            <a:off x="4514221" y="14047082"/>
            <a:ext cx="300496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 стрелкой 247"/>
          <p:cNvCxnSpPr>
            <a:stCxn id="359" idx="2"/>
            <a:endCxn id="236" idx="0"/>
          </p:cNvCxnSpPr>
          <p:nvPr/>
        </p:nvCxnSpPr>
        <p:spPr>
          <a:xfrm>
            <a:off x="4143671" y="14417627"/>
            <a:ext cx="5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364" idx="2"/>
            <a:endCxn id="244" idx="0"/>
          </p:cNvCxnSpPr>
          <p:nvPr/>
        </p:nvCxnSpPr>
        <p:spPr>
          <a:xfrm>
            <a:off x="5185262" y="15258123"/>
            <a:ext cx="0" cy="268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251"/>
          <p:cNvCxnSpPr>
            <a:stCxn id="127" idx="2"/>
            <a:endCxn id="132" idx="0"/>
          </p:cNvCxnSpPr>
          <p:nvPr/>
        </p:nvCxnSpPr>
        <p:spPr>
          <a:xfrm rot="5400000">
            <a:off x="7742593" y="12436873"/>
            <a:ext cx="232907" cy="1043725"/>
          </a:xfrm>
          <a:prstGeom prst="bentConnector3">
            <a:avLst>
              <a:gd name="adj1" fmla="val 2546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20504997" y="147109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Авиабаза №4</a:t>
            </a:r>
            <a:endParaRPr lang="ru-RU" sz="300" dirty="0"/>
          </a:p>
        </p:txBody>
      </p:sp>
      <p:sp>
        <p:nvSpPr>
          <p:cNvPr id="263" name="Прямоугольник 262"/>
          <p:cNvSpPr/>
          <p:nvPr/>
        </p:nvSpPr>
        <p:spPr>
          <a:xfrm>
            <a:off x="2169340" y="155264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Португальской армии (1937)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8181110" y="458842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Сохранить нейтралитет в Испанской войне</a:t>
            </a:r>
            <a:endParaRPr lang="ru-RU" sz="400" dirty="0"/>
          </a:p>
        </p:txBody>
      </p:sp>
      <p:sp>
        <p:nvSpPr>
          <p:cNvPr id="268" name="Прямоугольник 267"/>
          <p:cNvSpPr/>
          <p:nvPr/>
        </p:nvSpPr>
        <p:spPr>
          <a:xfrm>
            <a:off x="24516017" y="381324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режима </a:t>
            </a:r>
            <a:r>
              <a:rPr lang="en-US" sz="700" dirty="0"/>
              <a:t>PVDE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31210150" y="54171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бригада (5 декабря 1938 года)</a:t>
            </a:r>
            <a:endParaRPr lang="ru-RU" sz="1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2205346" y="185969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число </a:t>
            </a:r>
            <a:r>
              <a:rPr lang="ru-RU" sz="700" dirty="0" err="1"/>
              <a:t>касадоров</a:t>
            </a:r>
            <a:endParaRPr lang="ru-RU" sz="200" dirty="0"/>
          </a:p>
        </p:txBody>
      </p:sp>
      <p:sp>
        <p:nvSpPr>
          <p:cNvPr id="274" name="Прямоугольник 273"/>
          <p:cNvSpPr/>
          <p:nvPr/>
        </p:nvSpPr>
        <p:spPr>
          <a:xfrm>
            <a:off x="8968099" y="138798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островных гарнизонов </a:t>
            </a:r>
            <a:r>
              <a:rPr lang="ru-RU" sz="400" dirty="0"/>
              <a:t>(ванильный эффект</a:t>
            </a:r>
            <a:r>
              <a:rPr lang="en-US" sz="400" dirty="0"/>
              <a:t> </a:t>
            </a:r>
            <a:r>
              <a:rPr lang="ru-RU" sz="400" dirty="0"/>
              <a:t>фокуса «Стратегия обороны Атлантики»)</a:t>
            </a:r>
            <a:endParaRPr lang="ru-RU" sz="1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32234223" y="542107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Новое государство</a:t>
            </a:r>
          </a:p>
        </p:txBody>
      </p:sp>
      <p:sp>
        <p:nvSpPr>
          <p:cNvPr id="278" name="Прямоугольник 277"/>
          <p:cNvSpPr/>
          <p:nvPr/>
        </p:nvSpPr>
        <p:spPr>
          <a:xfrm>
            <a:off x="31728117" y="459001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Португальского легиона (30 сентября 1936)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40004795" y="541718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Анархистские митинги </a:t>
            </a:r>
            <a:r>
              <a:rPr lang="ru-RU" sz="400" dirty="0">
                <a:solidFill>
                  <a:schemeClr val="bg1"/>
                </a:solidFill>
              </a:rPr>
              <a:t>(миссия на </a:t>
            </a:r>
            <a:r>
              <a:rPr lang="ru-RU" sz="400" dirty="0" err="1">
                <a:solidFill>
                  <a:schemeClr val="bg1"/>
                </a:solidFill>
              </a:rPr>
              <a:t>рандомные</a:t>
            </a:r>
            <a:r>
              <a:rPr lang="ru-RU" sz="400" dirty="0">
                <a:solidFill>
                  <a:schemeClr val="bg1"/>
                </a:solidFill>
              </a:rPr>
              <a:t> </a:t>
            </a:r>
            <a:r>
              <a:rPr lang="ru-RU" sz="400" dirty="0" err="1">
                <a:solidFill>
                  <a:schemeClr val="bg1"/>
                </a:solidFill>
              </a:rPr>
              <a:t>ивенты</a:t>
            </a:r>
            <a:r>
              <a:rPr lang="ru-RU" sz="400" dirty="0">
                <a:solidFill>
                  <a:schemeClr val="bg1"/>
                </a:solidFill>
              </a:rPr>
              <a:t> в разных </a:t>
            </a:r>
            <a:r>
              <a:rPr lang="ru-RU" sz="400" dirty="0" err="1">
                <a:solidFill>
                  <a:schemeClr val="bg1"/>
                </a:solidFill>
              </a:rPr>
              <a:t>горадах</a:t>
            </a:r>
            <a:r>
              <a:rPr lang="ru-RU" sz="400" dirty="0">
                <a:solidFill>
                  <a:schemeClr val="bg1"/>
                </a:solidFill>
              </a:rPr>
              <a:t>, что будут повышать анархизм, но снижать </a:t>
            </a:r>
            <a:r>
              <a:rPr lang="ru-RU" sz="400" dirty="0" err="1">
                <a:solidFill>
                  <a:schemeClr val="bg1"/>
                </a:solidFill>
              </a:rPr>
              <a:t>стабу</a:t>
            </a:r>
            <a:r>
              <a:rPr lang="ru-RU" sz="400" dirty="0">
                <a:solidFill>
                  <a:schemeClr val="bg1"/>
                </a:solidFill>
              </a:rPr>
              <a:t>, </a:t>
            </a:r>
            <a:r>
              <a:rPr lang="ru-RU" sz="400" dirty="0" err="1">
                <a:solidFill>
                  <a:schemeClr val="bg1"/>
                </a:solidFill>
              </a:rPr>
              <a:t>навроде</a:t>
            </a:r>
            <a:r>
              <a:rPr lang="ru-RU" sz="400" dirty="0">
                <a:solidFill>
                  <a:schemeClr val="bg1"/>
                </a:solidFill>
              </a:rPr>
              <a:t> марша рубашек, )</a:t>
            </a:r>
          </a:p>
        </p:txBody>
      </p:sp>
      <p:sp>
        <p:nvSpPr>
          <p:cNvPr id="282" name="Прямоугольник 281"/>
          <p:cNvSpPr/>
          <p:nvPr/>
        </p:nvSpPr>
        <p:spPr>
          <a:xfrm>
            <a:off x="23979070" y="458859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Подписать конкордат с Ватиканом (1940)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22367919" y="5405054"/>
            <a:ext cx="926325" cy="540000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Возвращение Католического центра к политической деятельности</a:t>
            </a:r>
            <a:endParaRPr lang="ru-RU" sz="400" dirty="0"/>
          </a:p>
        </p:txBody>
      </p:sp>
      <p:sp>
        <p:nvSpPr>
          <p:cNvPr id="291" name="Прямоугольник 290"/>
          <p:cNvSpPr/>
          <p:nvPr/>
        </p:nvSpPr>
        <p:spPr>
          <a:xfrm>
            <a:off x="37337186" y="381154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Убийство </a:t>
            </a:r>
            <a:r>
              <a:rPr lang="ru-RU" sz="700" dirty="0" err="1"/>
              <a:t>Салазара</a:t>
            </a:r>
            <a:endParaRPr lang="ru-RU" sz="7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26094573" y="458842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Вириатос</a:t>
            </a:r>
            <a:endParaRPr lang="ru-RU" sz="7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21304230" y="4584310"/>
            <a:ext cx="926325" cy="540000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Политическое восстановление Португальской церкви</a:t>
            </a:r>
          </a:p>
        </p:txBody>
      </p:sp>
      <p:cxnSp>
        <p:nvCxnSpPr>
          <p:cNvPr id="294" name="Прямая соединительная линия 293"/>
          <p:cNvCxnSpPr>
            <a:stCxn id="292" idx="3"/>
            <a:endCxn id="264" idx="1"/>
          </p:cNvCxnSpPr>
          <p:nvPr/>
        </p:nvCxnSpPr>
        <p:spPr>
          <a:xfrm>
            <a:off x="27020898" y="4858423"/>
            <a:ext cx="11602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единительная линия 294"/>
          <p:cNvCxnSpPr>
            <a:stCxn id="293" idx="3"/>
            <a:endCxn id="282" idx="1"/>
          </p:cNvCxnSpPr>
          <p:nvPr/>
        </p:nvCxnSpPr>
        <p:spPr>
          <a:xfrm>
            <a:off x="22230555" y="4854310"/>
            <a:ext cx="1748515" cy="42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единительная линия 295"/>
          <p:cNvCxnSpPr>
            <a:stCxn id="268" idx="3"/>
            <a:endCxn id="291" idx="1"/>
          </p:cNvCxnSpPr>
          <p:nvPr/>
        </p:nvCxnSpPr>
        <p:spPr>
          <a:xfrm flipV="1">
            <a:off x="25442342" y="4081544"/>
            <a:ext cx="11894844" cy="17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Соединительная линия уступом 301"/>
          <p:cNvCxnSpPr>
            <a:stCxn id="268" idx="2"/>
            <a:endCxn id="293" idx="0"/>
          </p:cNvCxnSpPr>
          <p:nvPr/>
        </p:nvCxnSpPr>
        <p:spPr>
          <a:xfrm rot="5400000">
            <a:off x="23257756" y="2862886"/>
            <a:ext cx="231062" cy="32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302"/>
          <p:cNvCxnSpPr>
            <a:stCxn id="268" idx="2"/>
            <a:endCxn id="282" idx="0"/>
          </p:cNvCxnSpPr>
          <p:nvPr/>
        </p:nvCxnSpPr>
        <p:spPr>
          <a:xfrm rot="5400000">
            <a:off x="24593035" y="4202447"/>
            <a:ext cx="235345" cy="5369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303"/>
          <p:cNvCxnSpPr>
            <a:stCxn id="268" idx="2"/>
            <a:endCxn id="292" idx="0"/>
          </p:cNvCxnSpPr>
          <p:nvPr/>
        </p:nvCxnSpPr>
        <p:spPr>
          <a:xfrm rot="16200000" flipH="1">
            <a:off x="25650871" y="3681557"/>
            <a:ext cx="235175" cy="15785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Соединительная линия уступом 304"/>
          <p:cNvCxnSpPr>
            <a:stCxn id="268" idx="2"/>
            <a:endCxn id="264" idx="0"/>
          </p:cNvCxnSpPr>
          <p:nvPr/>
        </p:nvCxnSpPr>
        <p:spPr>
          <a:xfrm rot="16200000" flipH="1">
            <a:off x="26694139" y="2638288"/>
            <a:ext cx="235175" cy="36650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/>
          <p:cNvSpPr/>
          <p:nvPr/>
        </p:nvSpPr>
        <p:spPr>
          <a:xfrm>
            <a:off x="34759145" y="461191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Привлечь военных для поддержания порядка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40004796" y="460508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Побег из тюрьмы </a:t>
            </a:r>
            <a:r>
              <a:rPr lang="ru-RU" sz="700" dirty="0" err="1">
                <a:solidFill>
                  <a:schemeClr val="bg1"/>
                </a:solidFill>
              </a:rPr>
              <a:t>Пенише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08" name="Прямая соединительная линия 307"/>
          <p:cNvCxnSpPr>
            <a:stCxn id="306" idx="3"/>
            <a:endCxn id="307" idx="1"/>
          </p:cNvCxnSpPr>
          <p:nvPr/>
        </p:nvCxnSpPr>
        <p:spPr>
          <a:xfrm flipV="1">
            <a:off x="35685470" y="4875087"/>
            <a:ext cx="4319326" cy="68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Соединительная линия уступом 308"/>
          <p:cNvCxnSpPr>
            <a:stCxn id="291" idx="2"/>
            <a:endCxn id="306" idx="0"/>
          </p:cNvCxnSpPr>
          <p:nvPr/>
        </p:nvCxnSpPr>
        <p:spPr>
          <a:xfrm rot="5400000">
            <a:off x="36381146" y="3192707"/>
            <a:ext cx="260367" cy="25780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1" idx="2"/>
            <a:endCxn id="307" idx="0"/>
          </p:cNvCxnSpPr>
          <p:nvPr/>
        </p:nvCxnSpPr>
        <p:spPr>
          <a:xfrm rot="16200000" flipH="1">
            <a:off x="39007383" y="3144510"/>
            <a:ext cx="253543" cy="2667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41069291" y="706067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Помощь анархистских профсоюзов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2" name="Прямоугольник 311"/>
          <p:cNvSpPr/>
          <p:nvPr/>
        </p:nvSpPr>
        <p:spPr>
          <a:xfrm>
            <a:off x="40004794" y="706067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 Выборы нового председателя</a:t>
            </a:r>
            <a:r>
              <a:rPr lang="en-US" sz="800" dirty="0">
                <a:solidFill>
                  <a:schemeClr val="bg1"/>
                </a:solidFill>
              </a:rPr>
              <a:t> CGT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4" name="Прямоугольник 313"/>
          <p:cNvSpPr/>
          <p:nvPr/>
        </p:nvSpPr>
        <p:spPr>
          <a:xfrm>
            <a:off x="41612919" y="627764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Ликвидация системы заработной платы и патронажа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38967123" y="627304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Журнал </a:t>
            </a:r>
            <a:r>
              <a:rPr lang="ru-RU" sz="700" dirty="0" err="1">
                <a:solidFill>
                  <a:schemeClr val="bg1"/>
                </a:solidFill>
              </a:rPr>
              <a:t>Баталья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17" name="Прямая со стрелкой 316"/>
          <p:cNvCxnSpPr>
            <a:stCxn id="281" idx="2"/>
            <a:endCxn id="312" idx="0"/>
          </p:cNvCxnSpPr>
          <p:nvPr/>
        </p:nvCxnSpPr>
        <p:spPr>
          <a:xfrm flipH="1">
            <a:off x="40467957" y="5957188"/>
            <a:ext cx="1" cy="11034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Прямоугольник 317"/>
          <p:cNvSpPr/>
          <p:nvPr/>
        </p:nvSpPr>
        <p:spPr>
          <a:xfrm>
            <a:off x="42148016" y="705993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Коллективизация предприятий (+фабрики)</a:t>
            </a:r>
          </a:p>
        </p:txBody>
      </p:sp>
      <p:cxnSp>
        <p:nvCxnSpPr>
          <p:cNvPr id="319" name="Соединительная линия уступом 318"/>
          <p:cNvCxnSpPr>
            <a:stCxn id="281" idx="2"/>
            <a:endCxn id="315" idx="0"/>
          </p:cNvCxnSpPr>
          <p:nvPr/>
        </p:nvCxnSpPr>
        <p:spPr>
          <a:xfrm rot="5400000">
            <a:off x="39791195" y="5596279"/>
            <a:ext cx="315854" cy="10376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оединительная линия уступом 319"/>
          <p:cNvCxnSpPr>
            <a:stCxn id="281" idx="2"/>
            <a:endCxn id="314" idx="0"/>
          </p:cNvCxnSpPr>
          <p:nvPr/>
        </p:nvCxnSpPr>
        <p:spPr>
          <a:xfrm rot="16200000" flipH="1">
            <a:off x="41111793" y="5313353"/>
            <a:ext cx="320454" cy="16081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322"/>
          <p:cNvCxnSpPr>
            <a:stCxn id="314" idx="2"/>
            <a:endCxn id="311" idx="0"/>
          </p:cNvCxnSpPr>
          <p:nvPr/>
        </p:nvCxnSpPr>
        <p:spPr>
          <a:xfrm rot="5400000">
            <a:off x="41682751" y="6667345"/>
            <a:ext cx="243034" cy="5436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340"/>
          <p:cNvCxnSpPr>
            <a:stCxn id="314" idx="2"/>
            <a:endCxn id="318" idx="0"/>
          </p:cNvCxnSpPr>
          <p:nvPr/>
        </p:nvCxnSpPr>
        <p:spPr>
          <a:xfrm rot="16200000" flipH="1">
            <a:off x="42222484" y="6671239"/>
            <a:ext cx="242293" cy="5350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42148015" y="787462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Достижение мутуализма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41069291" y="787434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Liga Operária de Expropriação Económica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5" name="Прямоугольник 344"/>
          <p:cNvSpPr/>
          <p:nvPr/>
        </p:nvSpPr>
        <p:spPr>
          <a:xfrm>
            <a:off x="40004796" y="787462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Подготовка анархистских боевиков</a:t>
            </a:r>
            <a:endParaRPr lang="ru-RU" sz="600" dirty="0">
              <a:solidFill>
                <a:schemeClr val="bg1"/>
              </a:solidFill>
            </a:endParaRPr>
          </a:p>
        </p:txBody>
      </p:sp>
      <p:sp>
        <p:nvSpPr>
          <p:cNvPr id="347" name="Прямоугольник 346"/>
          <p:cNvSpPr/>
          <p:nvPr/>
        </p:nvSpPr>
        <p:spPr>
          <a:xfrm>
            <a:off x="38976814" y="787434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Зарубежная пропаганда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8" name="Прямоугольник 347"/>
          <p:cNvSpPr/>
          <p:nvPr/>
        </p:nvSpPr>
        <p:spPr>
          <a:xfrm>
            <a:off x="37896665" y="787462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Воссоздать Иберийское анархическое общество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0" name="Прямоугольник 349"/>
          <p:cNvSpPr/>
          <p:nvPr/>
        </p:nvSpPr>
        <p:spPr>
          <a:xfrm>
            <a:off x="37896664" y="706067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Испанским анархистам</a:t>
            </a:r>
            <a:endParaRPr lang="ru-RU" sz="500" dirty="0">
              <a:solidFill>
                <a:schemeClr val="bg1"/>
              </a:solidFill>
            </a:endParaRPr>
          </a:p>
        </p:txBody>
      </p:sp>
      <p:sp>
        <p:nvSpPr>
          <p:cNvPr id="351" name="Прямоугольник 350"/>
          <p:cNvSpPr/>
          <p:nvPr/>
        </p:nvSpPr>
        <p:spPr>
          <a:xfrm>
            <a:off x="40546727" y="866974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Бразилии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53" name="Прямоугольник 352"/>
          <p:cNvSpPr/>
          <p:nvPr/>
        </p:nvSpPr>
        <p:spPr>
          <a:xfrm>
            <a:off x="39485959" y="867388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</a:t>
            </a:r>
            <a:r>
              <a:rPr lang="en-US" sz="800" dirty="0" err="1">
                <a:solidFill>
                  <a:schemeClr val="bg1"/>
                </a:solidFill>
              </a:rPr>
              <a:t>Aliança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Libértária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54" name="Прямоугольник 353"/>
          <p:cNvSpPr/>
          <p:nvPr/>
        </p:nvSpPr>
        <p:spPr>
          <a:xfrm>
            <a:off x="38430674" y="867388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Франции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5" name="Прямоугольник 354"/>
          <p:cNvSpPr/>
          <p:nvPr/>
        </p:nvSpPr>
        <p:spPr>
          <a:xfrm>
            <a:off x="37315240" y="867388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Французской конфедерации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7" name="Прямоугольник 356"/>
          <p:cNvSpPr/>
          <p:nvPr/>
        </p:nvSpPr>
        <p:spPr>
          <a:xfrm>
            <a:off x="40546726" y="942209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Аргентинской 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8" name="Прямоугольник 357"/>
          <p:cNvSpPr/>
          <p:nvPr/>
        </p:nvSpPr>
        <p:spPr>
          <a:xfrm>
            <a:off x="39485958" y="942268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</a:t>
            </a:r>
            <a:r>
              <a:rPr lang="ru-RU" sz="800">
                <a:solidFill>
                  <a:schemeClr val="bg1"/>
                </a:solidFill>
              </a:rPr>
              <a:t>с сёстрами и братьями </a:t>
            </a:r>
            <a:r>
              <a:rPr lang="ru-RU" sz="800" dirty="0">
                <a:solidFill>
                  <a:schemeClr val="bg1"/>
                </a:solidFill>
              </a:rPr>
              <a:t>из Боливии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61" name="Прямоугольник 360"/>
          <p:cNvSpPr/>
          <p:nvPr/>
        </p:nvSpPr>
        <p:spPr>
          <a:xfrm>
            <a:off x="38430673" y="942209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рабочей федерации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62" name="Прямоугольник 361"/>
          <p:cNvSpPr/>
          <p:nvPr/>
        </p:nvSpPr>
        <p:spPr>
          <a:xfrm>
            <a:off x="41612920" y="942268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Аргентины</a:t>
            </a:r>
            <a:endParaRPr lang="ru-RU" sz="200" dirty="0">
              <a:solidFill>
                <a:schemeClr val="bg1"/>
              </a:solidFill>
            </a:endParaRPr>
          </a:p>
        </p:txBody>
      </p:sp>
      <p:cxnSp>
        <p:nvCxnSpPr>
          <p:cNvPr id="366" name="Соединительная линия уступом 365"/>
          <p:cNvCxnSpPr>
            <a:stCxn id="312" idx="2"/>
            <a:endCxn id="347" idx="0"/>
          </p:cNvCxnSpPr>
          <p:nvPr/>
        </p:nvCxnSpPr>
        <p:spPr>
          <a:xfrm rot="5400000">
            <a:off x="39817131" y="7223522"/>
            <a:ext cx="273672" cy="10279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366"/>
          <p:cNvCxnSpPr>
            <a:stCxn id="312" idx="2"/>
            <a:endCxn id="344" idx="0"/>
          </p:cNvCxnSpPr>
          <p:nvPr/>
        </p:nvCxnSpPr>
        <p:spPr>
          <a:xfrm rot="16200000" flipH="1">
            <a:off x="40863369" y="7205263"/>
            <a:ext cx="273672" cy="10644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368"/>
          <p:cNvCxnSpPr>
            <a:stCxn id="312" idx="2"/>
            <a:endCxn id="345" idx="0"/>
          </p:cNvCxnSpPr>
          <p:nvPr/>
        </p:nvCxnSpPr>
        <p:spPr>
          <a:xfrm rot="16200000" flipH="1">
            <a:off x="40330983" y="7737650"/>
            <a:ext cx="273951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369"/>
          <p:cNvCxnSpPr>
            <a:stCxn id="315" idx="2"/>
            <a:endCxn id="350" idx="0"/>
          </p:cNvCxnSpPr>
          <p:nvPr/>
        </p:nvCxnSpPr>
        <p:spPr>
          <a:xfrm rot="5400000">
            <a:off x="38771240" y="6401630"/>
            <a:ext cx="247634" cy="10704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50" idx="2"/>
            <a:endCxn id="348" idx="0"/>
          </p:cNvCxnSpPr>
          <p:nvPr/>
        </p:nvCxnSpPr>
        <p:spPr>
          <a:xfrm>
            <a:off x="38359827" y="7600676"/>
            <a:ext cx="1" cy="2739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Прямая со стрелкой 372"/>
          <p:cNvCxnSpPr>
            <a:stCxn id="315" idx="2"/>
            <a:endCxn id="408" idx="0"/>
          </p:cNvCxnSpPr>
          <p:nvPr/>
        </p:nvCxnSpPr>
        <p:spPr>
          <a:xfrm>
            <a:off x="39430286" y="6813042"/>
            <a:ext cx="6918" cy="2467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Соединительная линия уступом 373"/>
          <p:cNvCxnSpPr>
            <a:stCxn id="311" idx="2"/>
            <a:endCxn id="342" idx="0"/>
          </p:cNvCxnSpPr>
          <p:nvPr/>
        </p:nvCxnSpPr>
        <p:spPr>
          <a:xfrm rot="16200000" flipH="1">
            <a:off x="41934843" y="7198287"/>
            <a:ext cx="273946" cy="1078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 стрелкой 375"/>
          <p:cNvCxnSpPr>
            <a:stCxn id="311" idx="2"/>
            <a:endCxn id="344" idx="0"/>
          </p:cNvCxnSpPr>
          <p:nvPr/>
        </p:nvCxnSpPr>
        <p:spPr>
          <a:xfrm>
            <a:off x="41532454" y="7600676"/>
            <a:ext cx="0" cy="2736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Прямая со стрелкой 376"/>
          <p:cNvCxnSpPr>
            <a:stCxn id="318" idx="2"/>
            <a:endCxn id="342" idx="0"/>
          </p:cNvCxnSpPr>
          <p:nvPr/>
        </p:nvCxnSpPr>
        <p:spPr>
          <a:xfrm flipH="1">
            <a:off x="42611178" y="7599935"/>
            <a:ext cx="1" cy="2746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48" idx="2"/>
            <a:endCxn id="355" idx="0"/>
          </p:cNvCxnSpPr>
          <p:nvPr/>
        </p:nvCxnSpPr>
        <p:spPr>
          <a:xfrm rot="5400000">
            <a:off x="37939486" y="8253545"/>
            <a:ext cx="259260" cy="581425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Соединительная линия уступом 380"/>
          <p:cNvCxnSpPr>
            <a:stCxn id="348" idx="2"/>
            <a:endCxn id="354" idx="0"/>
          </p:cNvCxnSpPr>
          <p:nvPr/>
        </p:nvCxnSpPr>
        <p:spPr>
          <a:xfrm rot="16200000" flipH="1">
            <a:off x="38497202" y="8277252"/>
            <a:ext cx="259261" cy="534009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Соединительная линия уступом 383"/>
          <p:cNvCxnSpPr>
            <a:stCxn id="347" idx="2"/>
            <a:endCxn id="355" idx="0"/>
          </p:cNvCxnSpPr>
          <p:nvPr/>
        </p:nvCxnSpPr>
        <p:spPr>
          <a:xfrm rot="5400000">
            <a:off x="38479421" y="7713330"/>
            <a:ext cx="259539" cy="166157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Соединительная линия уступом 384"/>
          <p:cNvCxnSpPr>
            <a:stCxn id="347" idx="2"/>
            <a:endCxn id="354" idx="0"/>
          </p:cNvCxnSpPr>
          <p:nvPr/>
        </p:nvCxnSpPr>
        <p:spPr>
          <a:xfrm rot="5400000">
            <a:off x="39037137" y="8271048"/>
            <a:ext cx="259540" cy="5461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Соединительная линия уступом 385"/>
          <p:cNvCxnSpPr>
            <a:stCxn id="347" idx="2"/>
            <a:endCxn id="353" idx="0"/>
          </p:cNvCxnSpPr>
          <p:nvPr/>
        </p:nvCxnSpPr>
        <p:spPr>
          <a:xfrm rot="16200000" flipH="1">
            <a:off x="39564779" y="8289545"/>
            <a:ext cx="259540" cy="50914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388"/>
          <p:cNvCxnSpPr>
            <a:stCxn id="347" idx="2"/>
            <a:endCxn id="351" idx="0"/>
          </p:cNvCxnSpPr>
          <p:nvPr/>
        </p:nvCxnSpPr>
        <p:spPr>
          <a:xfrm rot="16200000" flipH="1">
            <a:off x="40097234" y="7757090"/>
            <a:ext cx="255398" cy="156991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45" idx="2"/>
            <a:endCxn id="355" idx="0"/>
          </p:cNvCxnSpPr>
          <p:nvPr/>
        </p:nvCxnSpPr>
        <p:spPr>
          <a:xfrm rot="5400000">
            <a:off x="38993551" y="7199479"/>
            <a:ext cx="259260" cy="268955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45" idx="2"/>
            <a:endCxn id="354" idx="0"/>
          </p:cNvCxnSpPr>
          <p:nvPr/>
        </p:nvCxnSpPr>
        <p:spPr>
          <a:xfrm rot="5400000">
            <a:off x="39551268" y="7757196"/>
            <a:ext cx="259261" cy="157412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45" idx="2"/>
            <a:endCxn id="353" idx="0"/>
          </p:cNvCxnSpPr>
          <p:nvPr/>
        </p:nvCxnSpPr>
        <p:spPr>
          <a:xfrm rot="5400000">
            <a:off x="40078911" y="8284839"/>
            <a:ext cx="259261" cy="51883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45" idx="2"/>
            <a:endCxn id="351" idx="0"/>
          </p:cNvCxnSpPr>
          <p:nvPr/>
        </p:nvCxnSpPr>
        <p:spPr>
          <a:xfrm rot="16200000" flipH="1">
            <a:off x="40611365" y="8271220"/>
            <a:ext cx="255119" cy="54193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Соединительная линия уступом 403"/>
          <p:cNvCxnSpPr>
            <a:stCxn id="344" idx="2"/>
            <a:endCxn id="355" idx="0"/>
          </p:cNvCxnSpPr>
          <p:nvPr/>
        </p:nvCxnSpPr>
        <p:spPr>
          <a:xfrm rot="5400000">
            <a:off x="39525660" y="6667092"/>
            <a:ext cx="259539" cy="37540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44" idx="2"/>
            <a:endCxn id="354" idx="0"/>
          </p:cNvCxnSpPr>
          <p:nvPr/>
        </p:nvCxnSpPr>
        <p:spPr>
          <a:xfrm rot="5400000">
            <a:off x="40083376" y="7224810"/>
            <a:ext cx="259540" cy="263861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44" idx="2"/>
            <a:endCxn id="353" idx="0"/>
          </p:cNvCxnSpPr>
          <p:nvPr/>
        </p:nvCxnSpPr>
        <p:spPr>
          <a:xfrm rot="5400000">
            <a:off x="40611018" y="7752452"/>
            <a:ext cx="259540" cy="15833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344" idx="2"/>
            <a:endCxn id="351" idx="0"/>
          </p:cNvCxnSpPr>
          <p:nvPr/>
        </p:nvCxnSpPr>
        <p:spPr>
          <a:xfrm rot="5400000">
            <a:off x="41143473" y="8280765"/>
            <a:ext cx="255398" cy="52256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353" idx="2"/>
            <a:endCxn id="361" idx="0"/>
          </p:cNvCxnSpPr>
          <p:nvPr/>
        </p:nvCxnSpPr>
        <p:spPr>
          <a:xfrm rot="5400000">
            <a:off x="39317376" y="8790348"/>
            <a:ext cx="208207" cy="10552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418"/>
          <p:cNvCxnSpPr>
            <a:stCxn id="353" idx="2"/>
            <a:endCxn id="358" idx="0"/>
          </p:cNvCxnSpPr>
          <p:nvPr/>
        </p:nvCxnSpPr>
        <p:spPr>
          <a:xfrm rot="5400000">
            <a:off x="39844723" y="9318287"/>
            <a:ext cx="208798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Соединительная линия уступом 422"/>
          <p:cNvCxnSpPr>
            <a:stCxn id="353" idx="2"/>
            <a:endCxn id="357" idx="0"/>
          </p:cNvCxnSpPr>
          <p:nvPr/>
        </p:nvCxnSpPr>
        <p:spPr>
          <a:xfrm rot="16200000" flipH="1">
            <a:off x="40375402" y="8787607"/>
            <a:ext cx="208207" cy="106076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Соединительная линия уступом 425"/>
          <p:cNvCxnSpPr>
            <a:stCxn id="353" idx="2"/>
            <a:endCxn id="362" idx="0"/>
          </p:cNvCxnSpPr>
          <p:nvPr/>
        </p:nvCxnSpPr>
        <p:spPr>
          <a:xfrm rot="16200000" flipH="1">
            <a:off x="40908203" y="8254806"/>
            <a:ext cx="208798" cy="21269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351" idx="2"/>
            <a:endCxn id="361" idx="0"/>
          </p:cNvCxnSpPr>
          <p:nvPr/>
        </p:nvCxnSpPr>
        <p:spPr>
          <a:xfrm rot="5400000">
            <a:off x="39845689" y="8257893"/>
            <a:ext cx="212349" cy="211605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351" idx="2"/>
            <a:endCxn id="358" idx="0"/>
          </p:cNvCxnSpPr>
          <p:nvPr/>
        </p:nvCxnSpPr>
        <p:spPr>
          <a:xfrm rot="5400000">
            <a:off x="40373036" y="8785832"/>
            <a:ext cx="212940" cy="1060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stCxn id="351" idx="2"/>
            <a:endCxn id="357" idx="0"/>
          </p:cNvCxnSpPr>
          <p:nvPr/>
        </p:nvCxnSpPr>
        <p:spPr>
          <a:xfrm rot="5400000">
            <a:off x="40903716" y="9315920"/>
            <a:ext cx="212349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stCxn id="351" idx="2"/>
            <a:endCxn id="362" idx="0"/>
          </p:cNvCxnSpPr>
          <p:nvPr/>
        </p:nvCxnSpPr>
        <p:spPr>
          <a:xfrm rot="16200000" flipH="1">
            <a:off x="41436516" y="8783119"/>
            <a:ext cx="212940" cy="106619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я соединительная линия 440"/>
          <p:cNvCxnSpPr>
            <a:stCxn id="355" idx="3"/>
            <a:endCxn id="354" idx="1"/>
          </p:cNvCxnSpPr>
          <p:nvPr/>
        </p:nvCxnSpPr>
        <p:spPr>
          <a:xfrm>
            <a:off x="38241565" y="8943887"/>
            <a:ext cx="18910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353" idx="3"/>
            <a:endCxn id="351" idx="1"/>
          </p:cNvCxnSpPr>
          <p:nvPr/>
        </p:nvCxnSpPr>
        <p:spPr>
          <a:xfrm flipV="1">
            <a:off x="40412284" y="8939746"/>
            <a:ext cx="134443" cy="4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Прямая соединительная линия 469"/>
          <p:cNvCxnSpPr>
            <a:stCxn id="347" idx="3"/>
            <a:endCxn id="345" idx="1"/>
          </p:cNvCxnSpPr>
          <p:nvPr/>
        </p:nvCxnSpPr>
        <p:spPr>
          <a:xfrm>
            <a:off x="39903139" y="8144348"/>
            <a:ext cx="101657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единительная линия 472"/>
          <p:cNvCxnSpPr>
            <a:stCxn id="345" idx="3"/>
            <a:endCxn id="344" idx="1"/>
          </p:cNvCxnSpPr>
          <p:nvPr/>
        </p:nvCxnSpPr>
        <p:spPr>
          <a:xfrm flipV="1">
            <a:off x="40931121" y="8144348"/>
            <a:ext cx="138170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Прямая соединительная линия 475"/>
          <p:cNvCxnSpPr>
            <a:stCxn id="361" idx="3"/>
            <a:endCxn id="358" idx="1"/>
          </p:cNvCxnSpPr>
          <p:nvPr/>
        </p:nvCxnSpPr>
        <p:spPr>
          <a:xfrm>
            <a:off x="39356998" y="9692095"/>
            <a:ext cx="128960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Прямая соединительная линия 478"/>
          <p:cNvCxnSpPr>
            <a:stCxn id="357" idx="3"/>
            <a:endCxn id="362" idx="1"/>
          </p:cNvCxnSpPr>
          <p:nvPr/>
        </p:nvCxnSpPr>
        <p:spPr>
          <a:xfrm>
            <a:off x="41473051" y="9692095"/>
            <a:ext cx="139869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Прямая со стрелкой 481"/>
          <p:cNvCxnSpPr>
            <a:stCxn id="307" idx="2"/>
            <a:endCxn id="281" idx="0"/>
          </p:cNvCxnSpPr>
          <p:nvPr/>
        </p:nvCxnSpPr>
        <p:spPr>
          <a:xfrm flipH="1">
            <a:off x="40467958" y="5145087"/>
            <a:ext cx="1" cy="2721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Прямая со стрелкой 502"/>
          <p:cNvCxnSpPr>
            <a:stCxn id="293" idx="2"/>
            <a:endCxn id="547" idx="0"/>
          </p:cNvCxnSpPr>
          <p:nvPr/>
        </p:nvCxnSpPr>
        <p:spPr>
          <a:xfrm>
            <a:off x="21767393" y="5124310"/>
            <a:ext cx="343" cy="2801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Прямоугольник 506"/>
          <p:cNvSpPr/>
          <p:nvPr/>
        </p:nvSpPr>
        <p:spPr>
          <a:xfrm>
            <a:off x="22382276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В июле 1940 года гражданское население Гибралтара было эвакуировано из-за неминуемых атак со стороны нацистской Германии. В то время португальская Мадейра согласилась принять около 2500 </a:t>
            </a:r>
            <a:r>
              <a:rPr lang="ru-RU" sz="600" dirty="0" err="1"/>
              <a:t>гибралтарских</a:t>
            </a:r>
            <a:r>
              <a:rPr lang="ru-RU" sz="600" dirty="0"/>
              <a:t> беженцев, в основном женщин и детей, которые прибыли в </a:t>
            </a:r>
            <a:r>
              <a:rPr lang="ru-RU" sz="600" dirty="0" err="1"/>
              <a:t>Фуншал</a:t>
            </a:r>
            <a:r>
              <a:rPr lang="ru-RU" sz="600" dirty="0"/>
              <a:t> в период с 21 июля по 13 августа 1940 года и оставались там до конца войны. [89]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25553262" y="627026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Пакт Иберийского нейтралитета</a:t>
            </a:r>
            <a:endParaRPr lang="ru-RU" sz="400" dirty="0"/>
          </a:p>
        </p:txBody>
      </p:sp>
      <p:sp>
        <p:nvSpPr>
          <p:cNvPr id="513" name="Прямоугольник 512"/>
          <p:cNvSpPr/>
          <p:nvPr/>
        </p:nvSpPr>
        <p:spPr>
          <a:xfrm>
            <a:off x="26617486" y="627026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</a:t>
            </a:r>
          </a:p>
        </p:txBody>
      </p:sp>
      <p:sp>
        <p:nvSpPr>
          <p:cNvPr id="521" name="Прямоугольник 520"/>
          <p:cNvSpPr/>
          <p:nvPr/>
        </p:nvSpPr>
        <p:spPr>
          <a:xfrm>
            <a:off x="6344792" y="147227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судостроительного плана 1930 года </a:t>
            </a:r>
            <a:r>
              <a:rPr lang="ru-RU" sz="500" dirty="0"/>
              <a:t>(НД на работу верфей вплоть до 1940)</a:t>
            </a:r>
          </a:p>
        </p:txBody>
      </p:sp>
      <p:cxnSp>
        <p:nvCxnSpPr>
          <p:cNvPr id="522" name="Соединительная линия уступом 521"/>
          <p:cNvCxnSpPr>
            <a:stCxn id="521" idx="2"/>
            <a:endCxn id="191" idx="0"/>
          </p:cNvCxnSpPr>
          <p:nvPr/>
        </p:nvCxnSpPr>
        <p:spPr>
          <a:xfrm rot="16200000" flipH="1">
            <a:off x="6936223" y="15134455"/>
            <a:ext cx="263978" cy="520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Прямоугольник 532"/>
          <p:cNvSpPr/>
          <p:nvPr/>
        </p:nvSpPr>
        <p:spPr>
          <a:xfrm>
            <a:off x="23439975" y="5405054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Гремиу</a:t>
            </a:r>
            <a:endParaRPr lang="ru-RU" sz="100" dirty="0"/>
          </a:p>
        </p:txBody>
      </p:sp>
      <p:sp>
        <p:nvSpPr>
          <p:cNvPr id="537" name="Прямоугольник 536"/>
          <p:cNvSpPr/>
          <p:nvPr/>
        </p:nvSpPr>
        <p:spPr>
          <a:xfrm>
            <a:off x="22001366" y="138884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электрификации (1944)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22002380" y="147298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реорганизации и развитии промышленности (1945)</a:t>
            </a:r>
          </a:p>
        </p:txBody>
      </p:sp>
      <p:cxnSp>
        <p:nvCxnSpPr>
          <p:cNvPr id="550" name="Соединительная линия уступом 549"/>
          <p:cNvCxnSpPr>
            <a:stCxn id="382" idx="2"/>
            <a:endCxn id="508" idx="0"/>
          </p:cNvCxnSpPr>
          <p:nvPr/>
        </p:nvCxnSpPr>
        <p:spPr>
          <a:xfrm rot="5400000">
            <a:off x="26138104" y="5848357"/>
            <a:ext cx="300228" cy="5435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Соединительная линия уступом 552"/>
          <p:cNvCxnSpPr>
            <a:stCxn id="382" idx="2"/>
            <a:endCxn id="513" idx="0"/>
          </p:cNvCxnSpPr>
          <p:nvPr/>
        </p:nvCxnSpPr>
        <p:spPr>
          <a:xfrm rot="16200000" flipH="1">
            <a:off x="26670215" y="5859829"/>
            <a:ext cx="300228" cy="5206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Прямая соединительная линия 555"/>
          <p:cNvCxnSpPr>
            <a:stCxn id="508" idx="3"/>
            <a:endCxn id="513" idx="1"/>
          </p:cNvCxnSpPr>
          <p:nvPr/>
        </p:nvCxnSpPr>
        <p:spPr>
          <a:xfrm>
            <a:off x="26479587" y="6540263"/>
            <a:ext cx="1378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68" idx="2"/>
            <a:endCxn id="278" idx="0"/>
          </p:cNvCxnSpPr>
          <p:nvPr/>
        </p:nvCxnSpPr>
        <p:spPr>
          <a:xfrm rot="16200000" flipH="1">
            <a:off x="28466847" y="865581"/>
            <a:ext cx="236767" cy="721210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291" idx="2"/>
            <a:endCxn id="278" idx="0"/>
          </p:cNvCxnSpPr>
          <p:nvPr/>
        </p:nvCxnSpPr>
        <p:spPr>
          <a:xfrm rot="5400000">
            <a:off x="34876580" y="1666245"/>
            <a:ext cx="238471" cy="560906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Прямоугольник 575"/>
          <p:cNvSpPr/>
          <p:nvPr/>
        </p:nvSpPr>
        <p:spPr>
          <a:xfrm>
            <a:off x="20490471" y="1229827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Повсеместное строительство начальных школ</a:t>
            </a:r>
          </a:p>
        </p:txBody>
      </p:sp>
      <p:sp>
        <p:nvSpPr>
          <p:cNvPr id="577" name="Прямоугольник 576"/>
          <p:cNvSpPr/>
          <p:nvPr/>
        </p:nvSpPr>
        <p:spPr>
          <a:xfrm>
            <a:off x="22367917" y="6269397"/>
            <a:ext cx="926325" cy="540000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католической церкви</a:t>
            </a:r>
          </a:p>
        </p:txBody>
      </p:sp>
      <p:sp>
        <p:nvSpPr>
          <p:cNvPr id="382" name="Прямоугольник 381"/>
          <p:cNvSpPr/>
          <p:nvPr/>
        </p:nvSpPr>
        <p:spPr>
          <a:xfrm>
            <a:off x="26096847" y="543003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Наблюдательная миссия (ваниль)</a:t>
            </a:r>
          </a:p>
        </p:txBody>
      </p:sp>
      <p:sp>
        <p:nvSpPr>
          <p:cNvPr id="393" name="Прямоугольник 392"/>
          <p:cNvSpPr/>
          <p:nvPr/>
        </p:nvSpPr>
        <p:spPr>
          <a:xfrm>
            <a:off x="25057374" y="707918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Удерживать нейтралитет</a:t>
            </a:r>
            <a:endParaRPr lang="ru-RU" sz="400" dirty="0"/>
          </a:p>
        </p:txBody>
      </p:sp>
      <p:sp>
        <p:nvSpPr>
          <p:cNvPr id="394" name="Прямоугольник 393"/>
          <p:cNvSpPr/>
          <p:nvPr/>
        </p:nvSpPr>
        <p:spPr>
          <a:xfrm>
            <a:off x="26185590" y="708145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Подтвердить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sp>
        <p:nvSpPr>
          <p:cNvPr id="396" name="Прямоугольник 395"/>
          <p:cNvSpPr/>
          <p:nvPr/>
        </p:nvSpPr>
        <p:spPr>
          <a:xfrm>
            <a:off x="23974650" y="7081454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державы Оси</a:t>
            </a:r>
            <a:endParaRPr lang="ru-RU" sz="400" dirty="0"/>
          </a:p>
        </p:txBody>
      </p:sp>
      <p:cxnSp>
        <p:nvCxnSpPr>
          <p:cNvPr id="397" name="Соединительная линия уступом 396"/>
          <p:cNvCxnSpPr>
            <a:stCxn id="508" idx="2"/>
            <a:endCxn id="396" idx="0"/>
          </p:cNvCxnSpPr>
          <p:nvPr/>
        </p:nvCxnSpPr>
        <p:spPr>
          <a:xfrm rot="5400000">
            <a:off x="25091524" y="6156552"/>
            <a:ext cx="271191" cy="15786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Соединительная линия уступом 401"/>
          <p:cNvCxnSpPr>
            <a:stCxn id="508" idx="2"/>
            <a:endCxn id="393" idx="0"/>
          </p:cNvCxnSpPr>
          <p:nvPr/>
        </p:nvCxnSpPr>
        <p:spPr>
          <a:xfrm rot="5400000">
            <a:off x="25634023" y="6696777"/>
            <a:ext cx="268917" cy="4958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Соединительная линия уступом 405"/>
          <p:cNvCxnSpPr>
            <a:stCxn id="508" idx="2"/>
            <a:endCxn id="394" idx="0"/>
          </p:cNvCxnSpPr>
          <p:nvPr/>
        </p:nvCxnSpPr>
        <p:spPr>
          <a:xfrm rot="16200000" flipH="1">
            <a:off x="26196993" y="6629695"/>
            <a:ext cx="271192" cy="63232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513" idx="2"/>
            <a:endCxn id="396" idx="0"/>
          </p:cNvCxnSpPr>
          <p:nvPr/>
        </p:nvCxnSpPr>
        <p:spPr>
          <a:xfrm rot="5400000">
            <a:off x="25623636" y="5624440"/>
            <a:ext cx="271191" cy="264283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Соединительная линия уступом 414"/>
          <p:cNvCxnSpPr>
            <a:stCxn id="513" idx="2"/>
            <a:endCxn id="393" idx="0"/>
          </p:cNvCxnSpPr>
          <p:nvPr/>
        </p:nvCxnSpPr>
        <p:spPr>
          <a:xfrm rot="5400000">
            <a:off x="26166135" y="6164665"/>
            <a:ext cx="268917" cy="15601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Соединительная линия уступом 419"/>
          <p:cNvCxnSpPr>
            <a:stCxn id="513" idx="2"/>
            <a:endCxn id="394" idx="0"/>
          </p:cNvCxnSpPr>
          <p:nvPr/>
        </p:nvCxnSpPr>
        <p:spPr>
          <a:xfrm rot="5400000">
            <a:off x="26729105" y="6729911"/>
            <a:ext cx="271192" cy="4318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единительная линия 426"/>
          <p:cNvCxnSpPr>
            <a:stCxn id="396" idx="3"/>
            <a:endCxn id="393" idx="1"/>
          </p:cNvCxnSpPr>
          <p:nvPr/>
        </p:nvCxnSpPr>
        <p:spPr>
          <a:xfrm flipV="1">
            <a:off x="24900975" y="7349180"/>
            <a:ext cx="156399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единительная линия 430"/>
          <p:cNvCxnSpPr>
            <a:stCxn id="393" idx="3"/>
            <a:endCxn id="394" idx="1"/>
          </p:cNvCxnSpPr>
          <p:nvPr/>
        </p:nvCxnSpPr>
        <p:spPr>
          <a:xfrm>
            <a:off x="25983699" y="7349180"/>
            <a:ext cx="201891" cy="22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/>
          <p:cNvSpPr/>
          <p:nvPr/>
        </p:nvSpPr>
        <p:spPr>
          <a:xfrm>
            <a:off x="23443991" y="626339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золотой запас (ваниль)</a:t>
            </a:r>
          </a:p>
        </p:txBody>
      </p:sp>
      <p:cxnSp>
        <p:nvCxnSpPr>
          <p:cNvPr id="437" name="Прямая со стрелкой 436"/>
          <p:cNvCxnSpPr>
            <a:stCxn id="533" idx="2"/>
            <a:endCxn id="436" idx="0"/>
          </p:cNvCxnSpPr>
          <p:nvPr/>
        </p:nvCxnSpPr>
        <p:spPr>
          <a:xfrm>
            <a:off x="23903138" y="5945054"/>
            <a:ext cx="4016" cy="318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Прямоугольник 441"/>
          <p:cNvSpPr/>
          <p:nvPr/>
        </p:nvSpPr>
        <p:spPr>
          <a:xfrm>
            <a:off x="26186624" y="787157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Противостоять Германии</a:t>
            </a:r>
            <a:endParaRPr lang="ru-RU" sz="400" dirty="0"/>
          </a:p>
        </p:txBody>
      </p:sp>
      <p:sp>
        <p:nvSpPr>
          <p:cNvPr id="443" name="Прямоугольник 442"/>
          <p:cNvSpPr/>
          <p:nvPr/>
        </p:nvSpPr>
        <p:spPr>
          <a:xfrm>
            <a:off x="25071555" y="787384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Устранить восточную угрозу</a:t>
            </a:r>
            <a:endParaRPr lang="ru-RU" sz="400" dirty="0"/>
          </a:p>
        </p:txBody>
      </p:sp>
      <p:cxnSp>
        <p:nvCxnSpPr>
          <p:cNvPr id="446" name="Соединительная линия уступом 445"/>
          <p:cNvCxnSpPr>
            <a:stCxn id="394" idx="2"/>
            <a:endCxn id="443" idx="0"/>
          </p:cNvCxnSpPr>
          <p:nvPr/>
        </p:nvCxnSpPr>
        <p:spPr>
          <a:xfrm rot="5400000">
            <a:off x="25965541" y="7190633"/>
            <a:ext cx="252390" cy="11140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394" idx="2"/>
            <a:endCxn id="442" idx="0"/>
          </p:cNvCxnSpPr>
          <p:nvPr/>
        </p:nvCxnSpPr>
        <p:spPr>
          <a:xfrm rot="16200000" flipH="1">
            <a:off x="26524213" y="7745995"/>
            <a:ext cx="250115" cy="10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Прямоугольник 452"/>
          <p:cNvSpPr/>
          <p:nvPr/>
        </p:nvSpPr>
        <p:spPr>
          <a:xfrm>
            <a:off x="23979201" y="787473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Предать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cxnSp>
        <p:nvCxnSpPr>
          <p:cNvPr id="454" name="Прямая со стрелкой 453"/>
          <p:cNvCxnSpPr>
            <a:stCxn id="396" idx="2"/>
            <a:endCxn id="453" idx="0"/>
          </p:cNvCxnSpPr>
          <p:nvPr/>
        </p:nvCxnSpPr>
        <p:spPr>
          <a:xfrm>
            <a:off x="24437813" y="7621454"/>
            <a:ext cx="4551" cy="253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Прямоугольник 456"/>
          <p:cNvSpPr/>
          <p:nvPr/>
        </p:nvSpPr>
        <p:spPr>
          <a:xfrm>
            <a:off x="3111372" y="163381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Начальник штаба сухопутных войск (ваниль)</a:t>
            </a:r>
          </a:p>
        </p:txBody>
      </p:sp>
      <p:sp>
        <p:nvSpPr>
          <p:cNvPr id="458" name="Прямоугольник 457"/>
          <p:cNvSpPr/>
          <p:nvPr/>
        </p:nvSpPr>
        <p:spPr>
          <a:xfrm>
            <a:off x="3114044" y="171509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Штабные игры (ваниль)</a:t>
            </a:r>
          </a:p>
        </p:txBody>
      </p:sp>
      <p:sp>
        <p:nvSpPr>
          <p:cNvPr id="459" name="Прямоугольник 458"/>
          <p:cNvSpPr/>
          <p:nvPr/>
        </p:nvSpPr>
        <p:spPr>
          <a:xfrm>
            <a:off x="3116937" y="178924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Полевые манёвры (ваниль)</a:t>
            </a:r>
          </a:p>
        </p:txBody>
      </p:sp>
      <p:sp>
        <p:nvSpPr>
          <p:cNvPr id="460" name="Прямоугольник 459"/>
          <p:cNvSpPr/>
          <p:nvPr/>
        </p:nvSpPr>
        <p:spPr>
          <a:xfrm>
            <a:off x="1558672" y="163381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Стандартизация (ваниль)</a:t>
            </a:r>
          </a:p>
        </p:txBody>
      </p:sp>
      <p:sp>
        <p:nvSpPr>
          <p:cNvPr id="461" name="Прямоугольник 460"/>
          <p:cNvSpPr/>
          <p:nvPr/>
        </p:nvSpPr>
        <p:spPr>
          <a:xfrm>
            <a:off x="1033183" y="171517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Защитить границы (ваниль)</a:t>
            </a:r>
          </a:p>
        </p:txBody>
      </p:sp>
      <p:sp>
        <p:nvSpPr>
          <p:cNvPr id="462" name="Прямоугольник 461"/>
          <p:cNvSpPr/>
          <p:nvPr/>
        </p:nvSpPr>
        <p:spPr>
          <a:xfrm>
            <a:off x="2095289" y="1714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линии </a:t>
            </a:r>
            <a:r>
              <a:rPr lang="ru-RU" sz="700" dirty="0" err="1"/>
              <a:t>Торриш-Ведраш</a:t>
            </a:r>
            <a:r>
              <a:rPr lang="ru-RU" sz="700" dirty="0"/>
              <a:t> (ваниль)</a:t>
            </a:r>
          </a:p>
        </p:txBody>
      </p:sp>
      <p:sp>
        <p:nvSpPr>
          <p:cNvPr id="463" name="Прямоугольник 462"/>
          <p:cNvSpPr/>
          <p:nvPr/>
        </p:nvSpPr>
        <p:spPr>
          <a:xfrm>
            <a:off x="1087864" y="1859484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Tropos</a:t>
            </a:r>
            <a:r>
              <a:rPr lang="en-US" sz="700" dirty="0"/>
              <a:t> </a:t>
            </a:r>
            <a:r>
              <a:rPr lang="en-US" sz="700" dirty="0" err="1"/>
              <a:t>Paraqueidistas</a:t>
            </a:r>
            <a:r>
              <a:rPr lang="ru-RU" sz="700" dirty="0"/>
              <a:t> (ваниль)</a:t>
            </a:r>
          </a:p>
        </p:txBody>
      </p:sp>
      <p:sp>
        <p:nvSpPr>
          <p:cNvPr id="464" name="Прямоугольник 463"/>
          <p:cNvSpPr/>
          <p:nvPr/>
        </p:nvSpPr>
        <p:spPr>
          <a:xfrm>
            <a:off x="1565632" y="1789685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Regimento</a:t>
            </a:r>
            <a:r>
              <a:rPr lang="en-US" sz="700" dirty="0"/>
              <a:t> de </a:t>
            </a:r>
            <a:r>
              <a:rPr lang="en-US" sz="700" dirty="0" err="1"/>
              <a:t>Comandos</a:t>
            </a:r>
            <a:r>
              <a:rPr lang="en-US" sz="700" dirty="0"/>
              <a:t> </a:t>
            </a:r>
            <a:r>
              <a:rPr lang="ru-RU" sz="700" dirty="0"/>
              <a:t>(ваниль)</a:t>
            </a:r>
          </a:p>
        </p:txBody>
      </p:sp>
      <p:cxnSp>
        <p:nvCxnSpPr>
          <p:cNvPr id="472" name="Прямая со стрелкой 471"/>
          <p:cNvCxnSpPr>
            <a:stCxn id="207" idx="2"/>
            <a:endCxn id="274" idx="0"/>
          </p:cNvCxnSpPr>
          <p:nvPr/>
        </p:nvCxnSpPr>
        <p:spPr>
          <a:xfrm>
            <a:off x="9421281" y="12842446"/>
            <a:ext cx="9981" cy="10373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Прямоугольник 476"/>
          <p:cNvSpPr/>
          <p:nvPr/>
        </p:nvSpPr>
        <p:spPr>
          <a:xfrm>
            <a:off x="5830174" y="155264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Второе переоборудование флота (ваниль)</a:t>
            </a:r>
          </a:p>
        </p:txBody>
      </p:sp>
      <p:cxnSp>
        <p:nvCxnSpPr>
          <p:cNvPr id="478" name="Соединительная линия уступом 477"/>
          <p:cNvCxnSpPr>
            <a:stCxn id="521" idx="2"/>
            <a:endCxn id="477" idx="0"/>
          </p:cNvCxnSpPr>
          <p:nvPr/>
        </p:nvCxnSpPr>
        <p:spPr>
          <a:xfrm rot="5400000">
            <a:off x="6418765" y="15137295"/>
            <a:ext cx="263763" cy="5146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Прямоугольник 482"/>
          <p:cNvSpPr/>
          <p:nvPr/>
        </p:nvSpPr>
        <p:spPr>
          <a:xfrm>
            <a:off x="6374460" y="163362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«Арсенал </a:t>
            </a:r>
            <a:r>
              <a:rPr lang="ru-RU" sz="700" dirty="0" err="1"/>
              <a:t>ду</a:t>
            </a:r>
            <a:r>
              <a:rPr lang="ru-RU" sz="700" dirty="0"/>
              <a:t> </a:t>
            </a:r>
            <a:r>
              <a:rPr lang="ru-RU" sz="700" dirty="0" err="1"/>
              <a:t>Алфейти</a:t>
            </a:r>
            <a:r>
              <a:rPr lang="ru-RU" sz="700" dirty="0"/>
              <a:t>»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6372480" y="1715361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производство крейсеров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0" name="Прямоугольник 489"/>
          <p:cNvSpPr/>
          <p:nvPr/>
        </p:nvSpPr>
        <p:spPr>
          <a:xfrm>
            <a:off x="6954366" y="178661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авианосцев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5802465" y="1787207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линкоров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6378415" y="1855490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Бескрайнее море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6" name="Прямоугольник 495"/>
          <p:cNvSpPr/>
          <p:nvPr/>
        </p:nvSpPr>
        <p:spPr>
          <a:xfrm>
            <a:off x="5262138" y="171476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торгового флота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7" name="Прямоугольник 496"/>
          <p:cNvSpPr/>
          <p:nvPr/>
        </p:nvSpPr>
        <p:spPr>
          <a:xfrm>
            <a:off x="5262137" y="1632828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Мощный торговый флот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8" name="Прямоугольник 497"/>
          <p:cNvSpPr/>
          <p:nvPr/>
        </p:nvSpPr>
        <p:spPr>
          <a:xfrm>
            <a:off x="4157732" y="1634015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подводных лодок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9" name="Прямоугольник 498"/>
          <p:cNvSpPr/>
          <p:nvPr/>
        </p:nvSpPr>
        <p:spPr>
          <a:xfrm>
            <a:off x="4155754" y="1789384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Фузилёры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00" name="Прямоугольник 499"/>
          <p:cNvSpPr/>
          <p:nvPr/>
        </p:nvSpPr>
        <p:spPr>
          <a:xfrm>
            <a:off x="4155753" y="185944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исследовательский институт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01" name="Соединительная линия уступом 500"/>
          <p:cNvCxnSpPr>
            <a:stCxn id="477" idx="2"/>
            <a:endCxn id="498" idx="0"/>
          </p:cNvCxnSpPr>
          <p:nvPr/>
        </p:nvCxnSpPr>
        <p:spPr>
          <a:xfrm rot="5400000">
            <a:off x="5320280" y="15367101"/>
            <a:ext cx="273673" cy="1672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Соединительная линия уступом 504"/>
          <p:cNvCxnSpPr>
            <a:stCxn id="477" idx="2"/>
            <a:endCxn id="483" idx="0"/>
          </p:cNvCxnSpPr>
          <p:nvPr/>
        </p:nvCxnSpPr>
        <p:spPr>
          <a:xfrm rot="16200000" flipH="1">
            <a:off x="6430623" y="15929200"/>
            <a:ext cx="269715" cy="544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Соединительная линия уступом 509"/>
          <p:cNvCxnSpPr>
            <a:stCxn id="477" idx="2"/>
            <a:endCxn id="497" idx="0"/>
          </p:cNvCxnSpPr>
          <p:nvPr/>
        </p:nvCxnSpPr>
        <p:spPr>
          <a:xfrm rot="5400000">
            <a:off x="5878420" y="15913367"/>
            <a:ext cx="261798" cy="5680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Соединительная линия уступом 513"/>
          <p:cNvCxnSpPr>
            <a:stCxn id="496" idx="2"/>
            <a:endCxn id="499" idx="0"/>
          </p:cNvCxnSpPr>
          <p:nvPr/>
        </p:nvCxnSpPr>
        <p:spPr>
          <a:xfrm rot="5400000">
            <a:off x="5069026" y="17237573"/>
            <a:ext cx="206166" cy="11063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516"/>
          <p:cNvCxnSpPr>
            <a:stCxn id="489" idx="2"/>
            <a:endCxn id="494" idx="0"/>
          </p:cNvCxnSpPr>
          <p:nvPr/>
        </p:nvCxnSpPr>
        <p:spPr>
          <a:xfrm rot="5400000">
            <a:off x="6461408" y="17497840"/>
            <a:ext cx="178457" cy="5700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519"/>
          <p:cNvCxnSpPr>
            <a:stCxn id="489" idx="2"/>
            <a:endCxn id="490" idx="0"/>
          </p:cNvCxnSpPr>
          <p:nvPr/>
        </p:nvCxnSpPr>
        <p:spPr>
          <a:xfrm rot="16200000" flipH="1">
            <a:off x="7040327" y="17488935"/>
            <a:ext cx="172519" cy="5818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 стрелкой 524"/>
          <p:cNvCxnSpPr>
            <a:stCxn id="498" idx="2"/>
            <a:endCxn id="499" idx="0"/>
          </p:cNvCxnSpPr>
          <p:nvPr/>
        </p:nvCxnSpPr>
        <p:spPr>
          <a:xfrm flipH="1">
            <a:off x="4618917" y="16880159"/>
            <a:ext cx="1978" cy="1013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/>
          <p:cNvCxnSpPr>
            <a:stCxn id="499" idx="2"/>
            <a:endCxn id="500" idx="0"/>
          </p:cNvCxnSpPr>
          <p:nvPr/>
        </p:nvCxnSpPr>
        <p:spPr>
          <a:xfrm flipH="1">
            <a:off x="4618916" y="18433848"/>
            <a:ext cx="1" cy="1606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Прямая со стрелкой 531"/>
          <p:cNvCxnSpPr>
            <a:stCxn id="497" idx="2"/>
            <a:endCxn id="496" idx="0"/>
          </p:cNvCxnSpPr>
          <p:nvPr/>
        </p:nvCxnSpPr>
        <p:spPr>
          <a:xfrm>
            <a:off x="5725300" y="16868284"/>
            <a:ext cx="1" cy="2793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Прямая со стрелкой 535"/>
          <p:cNvCxnSpPr>
            <a:stCxn id="483" idx="2"/>
            <a:endCxn id="489" idx="0"/>
          </p:cNvCxnSpPr>
          <p:nvPr/>
        </p:nvCxnSpPr>
        <p:spPr>
          <a:xfrm flipH="1">
            <a:off x="6835643" y="16876201"/>
            <a:ext cx="1980" cy="2774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Прямая со стрелкой 542"/>
          <p:cNvCxnSpPr>
            <a:stCxn id="489" idx="2"/>
            <a:endCxn id="495" idx="0"/>
          </p:cNvCxnSpPr>
          <p:nvPr/>
        </p:nvCxnSpPr>
        <p:spPr>
          <a:xfrm>
            <a:off x="6835643" y="17693619"/>
            <a:ext cx="5935" cy="861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Прямая со стрелкой 556"/>
          <p:cNvCxnSpPr>
            <a:stCxn id="292" idx="2"/>
            <a:endCxn id="382" idx="0"/>
          </p:cNvCxnSpPr>
          <p:nvPr/>
        </p:nvCxnSpPr>
        <p:spPr>
          <a:xfrm>
            <a:off x="26557736" y="5128423"/>
            <a:ext cx="2274" cy="3016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27174291" y="542631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Вновь разрешить тайные организации</a:t>
            </a:r>
          </a:p>
        </p:txBody>
      </p:sp>
      <p:cxnSp>
        <p:nvCxnSpPr>
          <p:cNvPr id="561" name="Соединительная линия уступом 560"/>
          <p:cNvCxnSpPr>
            <a:stCxn id="264" idx="2"/>
            <a:endCxn id="560" idx="0"/>
          </p:cNvCxnSpPr>
          <p:nvPr/>
        </p:nvCxnSpPr>
        <p:spPr>
          <a:xfrm rot="5400000">
            <a:off x="27991919" y="4773959"/>
            <a:ext cx="297890" cy="10068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28181626" y="627475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Проведение свободных выборов</a:t>
            </a:r>
          </a:p>
        </p:txBody>
      </p:sp>
      <p:sp>
        <p:nvSpPr>
          <p:cNvPr id="566" name="Прямоугольник 565"/>
          <p:cNvSpPr/>
          <p:nvPr/>
        </p:nvSpPr>
        <p:spPr>
          <a:xfrm>
            <a:off x="28181375" y="706842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Вторая Португальская Республика</a:t>
            </a:r>
          </a:p>
        </p:txBody>
      </p:sp>
      <p:sp>
        <p:nvSpPr>
          <p:cNvPr id="571" name="Прямоугольник 570"/>
          <p:cNvSpPr/>
          <p:nvPr/>
        </p:nvSpPr>
        <p:spPr>
          <a:xfrm>
            <a:off x="29202117" y="542523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Ослабить контроль иностранных инвестиций</a:t>
            </a:r>
            <a:endParaRPr lang="ru-RU" sz="400" dirty="0"/>
          </a:p>
        </p:txBody>
      </p:sp>
      <p:cxnSp>
        <p:nvCxnSpPr>
          <p:cNvPr id="572" name="Соединительная линия уступом 571"/>
          <p:cNvCxnSpPr>
            <a:stCxn id="264" idx="2"/>
            <a:endCxn id="571" idx="0"/>
          </p:cNvCxnSpPr>
          <p:nvPr/>
        </p:nvCxnSpPr>
        <p:spPr>
          <a:xfrm rot="16200000" flipH="1">
            <a:off x="29006371" y="4766324"/>
            <a:ext cx="296810" cy="10210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stCxn id="560" idx="2"/>
            <a:endCxn id="565" idx="0"/>
          </p:cNvCxnSpPr>
          <p:nvPr/>
        </p:nvCxnSpPr>
        <p:spPr>
          <a:xfrm rot="16200000" flipH="1">
            <a:off x="27986898" y="5616868"/>
            <a:ext cx="308446" cy="10073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Соединительная линия уступом 583"/>
          <p:cNvCxnSpPr>
            <a:stCxn id="571" idx="2"/>
            <a:endCxn id="565" idx="0"/>
          </p:cNvCxnSpPr>
          <p:nvPr/>
        </p:nvCxnSpPr>
        <p:spPr>
          <a:xfrm rot="5400000">
            <a:off x="29000272" y="5609751"/>
            <a:ext cx="309526" cy="10204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Прямая со стрелкой 586"/>
          <p:cNvCxnSpPr>
            <a:stCxn id="565" idx="2"/>
            <a:endCxn id="566" idx="0"/>
          </p:cNvCxnSpPr>
          <p:nvPr/>
        </p:nvCxnSpPr>
        <p:spPr>
          <a:xfrm flipH="1">
            <a:off x="28644538" y="6814759"/>
            <a:ext cx="251" cy="2536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306" idx="2"/>
            <a:endCxn id="146" idx="0"/>
          </p:cNvCxnSpPr>
          <p:nvPr/>
        </p:nvCxnSpPr>
        <p:spPr>
          <a:xfrm flipH="1">
            <a:off x="35221325" y="5151911"/>
            <a:ext cx="983" cy="2591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Соединительная линия уступом 416"/>
          <p:cNvCxnSpPr>
            <a:stCxn id="281" idx="2"/>
            <a:endCxn id="424" idx="0"/>
          </p:cNvCxnSpPr>
          <p:nvPr/>
        </p:nvCxnSpPr>
        <p:spPr>
          <a:xfrm rot="5400000">
            <a:off x="38719646" y="4524740"/>
            <a:ext cx="315864" cy="31807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Прямоугольник 407"/>
          <p:cNvSpPr/>
          <p:nvPr/>
        </p:nvSpPr>
        <p:spPr>
          <a:xfrm>
            <a:off x="38974041" y="705979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Синдикалистская молодёжь</a:t>
            </a:r>
            <a:endParaRPr lang="ru-RU" sz="500" dirty="0">
              <a:solidFill>
                <a:schemeClr val="bg1"/>
              </a:solidFill>
            </a:endParaRPr>
          </a:p>
        </p:txBody>
      </p:sp>
      <p:cxnSp>
        <p:nvCxnSpPr>
          <p:cNvPr id="418" name="Прямая со стрелкой 417"/>
          <p:cNvCxnSpPr>
            <a:stCxn id="408" idx="2"/>
            <a:endCxn id="347" idx="0"/>
          </p:cNvCxnSpPr>
          <p:nvPr/>
        </p:nvCxnSpPr>
        <p:spPr>
          <a:xfrm>
            <a:off x="39437204" y="7599796"/>
            <a:ext cx="2773" cy="2745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Прямоугольник 408"/>
          <p:cNvSpPr/>
          <p:nvPr/>
        </p:nvSpPr>
        <p:spPr>
          <a:xfrm>
            <a:off x="41612919" y="868124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Индустриализация общества</a:t>
            </a:r>
          </a:p>
        </p:txBody>
      </p:sp>
      <p:cxnSp>
        <p:nvCxnSpPr>
          <p:cNvPr id="421" name="Соединительная линия уступом 420"/>
          <p:cNvCxnSpPr>
            <a:stCxn id="311" idx="2"/>
            <a:endCxn id="409" idx="0"/>
          </p:cNvCxnSpPr>
          <p:nvPr/>
        </p:nvCxnSpPr>
        <p:spPr>
          <a:xfrm rot="16200000" flipH="1">
            <a:off x="41263985" y="7869145"/>
            <a:ext cx="1080566" cy="543628"/>
          </a:xfrm>
          <a:prstGeom prst="bentConnector3">
            <a:avLst>
              <a:gd name="adj1" fmla="val 1331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Соединительная линия уступом 421"/>
          <p:cNvCxnSpPr>
            <a:stCxn id="318" idx="2"/>
            <a:endCxn id="409" idx="0"/>
          </p:cNvCxnSpPr>
          <p:nvPr/>
        </p:nvCxnSpPr>
        <p:spPr>
          <a:xfrm rot="5400000">
            <a:off x="41802978" y="7873040"/>
            <a:ext cx="1081307" cy="535097"/>
          </a:xfrm>
          <a:prstGeom prst="bentConnector3">
            <a:avLst>
              <a:gd name="adj1" fmla="val 1316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36824034" y="62730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Улучшение условий труда в колониях</a:t>
            </a:r>
          </a:p>
        </p:txBody>
      </p:sp>
      <p:sp>
        <p:nvSpPr>
          <p:cNvPr id="425" name="Прямоугольник 424"/>
          <p:cNvSpPr/>
          <p:nvPr/>
        </p:nvSpPr>
        <p:spPr>
          <a:xfrm>
            <a:off x="22513650" y="1229739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клавиатуры </a:t>
            </a:r>
            <a:r>
              <a:rPr lang="en-US" sz="700" dirty="0"/>
              <a:t>HCESAR</a:t>
            </a:r>
            <a:endParaRPr lang="ru-RU" sz="700" dirty="0"/>
          </a:p>
          <a:p>
            <a:pPr algn="ctr"/>
            <a:r>
              <a:rPr lang="ru-RU" sz="700" dirty="0"/>
              <a:t>(наше)</a:t>
            </a:r>
            <a:r>
              <a:rPr lang="en-US" sz="700" dirty="0"/>
              <a:t> (</a:t>
            </a:r>
            <a:r>
              <a:rPr lang="ru-RU" sz="700" dirty="0"/>
              <a:t>июль 1937)</a:t>
            </a:r>
          </a:p>
        </p:txBody>
      </p:sp>
      <p:sp>
        <p:nvSpPr>
          <p:cNvPr id="428" name="Прямоугольник 427"/>
          <p:cNvSpPr/>
          <p:nvPr/>
        </p:nvSpPr>
        <p:spPr>
          <a:xfrm>
            <a:off x="20998073" y="138874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новых мостов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0" name="Прямоугольник 429"/>
          <p:cNvSpPr/>
          <p:nvPr/>
        </p:nvSpPr>
        <p:spPr>
          <a:xfrm>
            <a:off x="22512768" y="1306820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Университет Лиссабона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21507318" y="1151866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развитие инфраструктуры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8429211" y="1389011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OGME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9475376" y="1388923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OGMA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4" name="Прямоугольник 443"/>
          <p:cNvSpPr/>
          <p:nvPr/>
        </p:nvSpPr>
        <p:spPr>
          <a:xfrm>
            <a:off x="20489313" y="130743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Текстильная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5" name="Прямоугольник 444"/>
          <p:cNvSpPr/>
          <p:nvPr/>
        </p:nvSpPr>
        <p:spPr>
          <a:xfrm>
            <a:off x="21503244" y="1306820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Добывающая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21502363" y="1229563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Пищевая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18943305" y="1307701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Instituto</a:t>
            </a:r>
            <a:r>
              <a:rPr lang="en-US" sz="700" dirty="0"/>
              <a:t> Superior </a:t>
            </a:r>
            <a:r>
              <a:rPr lang="en-US" sz="700" dirty="0" err="1"/>
              <a:t>Tecnico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452" name="Соединительная линия уступом 451"/>
          <p:cNvCxnSpPr>
            <a:stCxn id="433" idx="2"/>
            <a:endCxn id="576" idx="0"/>
          </p:cNvCxnSpPr>
          <p:nvPr/>
        </p:nvCxnSpPr>
        <p:spPr>
          <a:xfrm rot="5400000">
            <a:off x="21342250" y="11670045"/>
            <a:ext cx="239617" cy="1016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464"/>
          <p:cNvCxnSpPr>
            <a:stCxn id="433" idx="2"/>
            <a:endCxn id="425" idx="0"/>
          </p:cNvCxnSpPr>
          <p:nvPr/>
        </p:nvCxnSpPr>
        <p:spPr>
          <a:xfrm rot="16200000" flipH="1">
            <a:off x="22354280" y="11674861"/>
            <a:ext cx="238735" cy="100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Соединительная линия уступом 467"/>
          <p:cNvCxnSpPr>
            <a:stCxn id="445" idx="2"/>
            <a:endCxn id="537" idx="0"/>
          </p:cNvCxnSpPr>
          <p:nvPr/>
        </p:nvCxnSpPr>
        <p:spPr>
          <a:xfrm rot="16200000" flipH="1">
            <a:off x="22075344" y="13499267"/>
            <a:ext cx="280249" cy="498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473"/>
          <p:cNvCxnSpPr>
            <a:stCxn id="430" idx="2"/>
            <a:endCxn id="537" idx="0"/>
          </p:cNvCxnSpPr>
          <p:nvPr/>
        </p:nvCxnSpPr>
        <p:spPr>
          <a:xfrm rot="5400000">
            <a:off x="22580107" y="13492629"/>
            <a:ext cx="280246" cy="511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537" idx="2"/>
            <a:endCxn id="538" idx="0"/>
          </p:cNvCxnSpPr>
          <p:nvPr/>
        </p:nvCxnSpPr>
        <p:spPr>
          <a:xfrm rot="16200000" flipH="1">
            <a:off x="22314320" y="14578662"/>
            <a:ext cx="301433" cy="1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Соединительная линия уступом 492"/>
          <p:cNvCxnSpPr>
            <a:stCxn id="428" idx="2"/>
            <a:endCxn id="538" idx="0"/>
          </p:cNvCxnSpPr>
          <p:nvPr/>
        </p:nvCxnSpPr>
        <p:spPr>
          <a:xfrm rot="16200000" flipH="1">
            <a:off x="21812181" y="14076523"/>
            <a:ext cx="302417" cy="1004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505"/>
          <p:cNvCxnSpPr>
            <a:stCxn id="449" idx="2"/>
            <a:endCxn id="439" idx="0"/>
          </p:cNvCxnSpPr>
          <p:nvPr/>
        </p:nvCxnSpPr>
        <p:spPr>
          <a:xfrm rot="5400000">
            <a:off x="19012873" y="13496516"/>
            <a:ext cx="273097" cy="514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511"/>
          <p:cNvCxnSpPr>
            <a:stCxn id="576" idx="2"/>
            <a:endCxn id="449" idx="0"/>
          </p:cNvCxnSpPr>
          <p:nvPr/>
        </p:nvCxnSpPr>
        <p:spPr>
          <a:xfrm rot="5400000">
            <a:off x="20060682" y="12184063"/>
            <a:ext cx="238738" cy="15471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Соединительная линия уступом 517"/>
          <p:cNvCxnSpPr>
            <a:stCxn id="449" idx="2"/>
            <a:endCxn id="440" idx="0"/>
          </p:cNvCxnSpPr>
          <p:nvPr/>
        </p:nvCxnSpPr>
        <p:spPr>
          <a:xfrm rot="16200000" flipH="1">
            <a:off x="19536395" y="13487087"/>
            <a:ext cx="272217" cy="5320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/>
          <p:cNvCxnSpPr>
            <a:stCxn id="576" idx="2"/>
            <a:endCxn id="444" idx="0"/>
          </p:cNvCxnSpPr>
          <p:nvPr/>
        </p:nvCxnSpPr>
        <p:spPr>
          <a:xfrm flipH="1">
            <a:off x="20952476" y="12838277"/>
            <a:ext cx="1158" cy="2360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 стрелкой 533"/>
          <p:cNvCxnSpPr>
            <a:stCxn id="433" idx="2"/>
            <a:endCxn id="448" idx="0"/>
          </p:cNvCxnSpPr>
          <p:nvPr/>
        </p:nvCxnSpPr>
        <p:spPr>
          <a:xfrm flipH="1">
            <a:off x="21965526" y="12058660"/>
            <a:ext cx="4955" cy="2369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Прямая со стрелкой 539"/>
          <p:cNvCxnSpPr>
            <a:stCxn id="448" idx="2"/>
            <a:endCxn id="445" idx="0"/>
          </p:cNvCxnSpPr>
          <p:nvPr/>
        </p:nvCxnSpPr>
        <p:spPr>
          <a:xfrm>
            <a:off x="21965526" y="12835631"/>
            <a:ext cx="881" cy="2325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Прямая со стрелкой 543"/>
          <p:cNvCxnSpPr>
            <a:stCxn id="425" idx="2"/>
            <a:endCxn id="430" idx="0"/>
          </p:cNvCxnSpPr>
          <p:nvPr/>
        </p:nvCxnSpPr>
        <p:spPr>
          <a:xfrm flipH="1">
            <a:off x="22975931" y="12837395"/>
            <a:ext cx="882" cy="2308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Прямоугольник 554"/>
          <p:cNvSpPr/>
          <p:nvPr/>
        </p:nvSpPr>
        <p:spPr>
          <a:xfrm>
            <a:off x="18431992" y="1470794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техника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8" name="Прямоугольник 557"/>
          <p:cNvSpPr/>
          <p:nvPr/>
        </p:nvSpPr>
        <p:spPr>
          <a:xfrm>
            <a:off x="19477668" y="1470341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лёгкую авиацию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9" name="Прямоугольник 558"/>
          <p:cNvSpPr/>
          <p:nvPr/>
        </p:nvSpPr>
        <p:spPr>
          <a:xfrm>
            <a:off x="17411968" y="147064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18435010" y="155371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бронетехнику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4" name="Прямоугольник 563"/>
          <p:cNvSpPr/>
          <p:nvPr/>
        </p:nvSpPr>
        <p:spPr>
          <a:xfrm>
            <a:off x="17415025" y="1553338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8" name="Прямоугольник 567"/>
          <p:cNvSpPr/>
          <p:nvPr/>
        </p:nvSpPr>
        <p:spPr>
          <a:xfrm>
            <a:off x="19479174" y="155401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лёгкая авиация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18440411" y="1634414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боевые машины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19479894" y="16342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Исследования реактивных двигателей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74" name="Прямая со стрелкой 573"/>
          <p:cNvCxnSpPr>
            <a:stCxn id="440" idx="2"/>
            <a:endCxn id="558" idx="0"/>
          </p:cNvCxnSpPr>
          <p:nvPr/>
        </p:nvCxnSpPr>
        <p:spPr>
          <a:xfrm>
            <a:off x="19938539" y="14429232"/>
            <a:ext cx="2292" cy="274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Прямая со стрелкой 580"/>
          <p:cNvCxnSpPr>
            <a:stCxn id="558" idx="2"/>
            <a:endCxn id="568" idx="0"/>
          </p:cNvCxnSpPr>
          <p:nvPr/>
        </p:nvCxnSpPr>
        <p:spPr>
          <a:xfrm>
            <a:off x="19940831" y="15243415"/>
            <a:ext cx="1506" cy="2967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 стрелкой 584"/>
          <p:cNvCxnSpPr>
            <a:stCxn id="568" idx="2"/>
            <a:endCxn id="573" idx="0"/>
          </p:cNvCxnSpPr>
          <p:nvPr/>
        </p:nvCxnSpPr>
        <p:spPr>
          <a:xfrm>
            <a:off x="19942337" y="16080139"/>
            <a:ext cx="720" cy="2624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439" idx="2"/>
            <a:endCxn id="555" idx="0"/>
          </p:cNvCxnSpPr>
          <p:nvPr/>
        </p:nvCxnSpPr>
        <p:spPr>
          <a:xfrm>
            <a:off x="18892374" y="14430112"/>
            <a:ext cx="2781" cy="277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Прямая со стрелкой 592"/>
          <p:cNvCxnSpPr>
            <a:stCxn id="555" idx="2"/>
            <a:endCxn id="563" idx="0"/>
          </p:cNvCxnSpPr>
          <p:nvPr/>
        </p:nvCxnSpPr>
        <p:spPr>
          <a:xfrm>
            <a:off x="18895155" y="15247942"/>
            <a:ext cx="3018" cy="289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563" idx="2"/>
            <a:endCxn id="569" idx="0"/>
          </p:cNvCxnSpPr>
          <p:nvPr/>
        </p:nvCxnSpPr>
        <p:spPr>
          <a:xfrm>
            <a:off x="18898173" y="16077122"/>
            <a:ext cx="5401" cy="2670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Соединительная линия уступом 598"/>
          <p:cNvCxnSpPr>
            <a:stCxn id="439" idx="2"/>
            <a:endCxn id="559" idx="0"/>
          </p:cNvCxnSpPr>
          <p:nvPr/>
        </p:nvCxnSpPr>
        <p:spPr>
          <a:xfrm rot="5400000">
            <a:off x="18245593" y="14059651"/>
            <a:ext cx="276321" cy="10172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Прямая со стрелкой 601"/>
          <p:cNvCxnSpPr>
            <a:stCxn id="559" idx="2"/>
            <a:endCxn id="564" idx="0"/>
          </p:cNvCxnSpPr>
          <p:nvPr/>
        </p:nvCxnSpPr>
        <p:spPr>
          <a:xfrm>
            <a:off x="17875131" y="15246433"/>
            <a:ext cx="3057" cy="2869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Прямая соединительная линия 604"/>
          <p:cNvCxnSpPr>
            <a:stCxn id="563" idx="3"/>
            <a:endCxn id="568" idx="1"/>
          </p:cNvCxnSpPr>
          <p:nvPr/>
        </p:nvCxnSpPr>
        <p:spPr>
          <a:xfrm>
            <a:off x="19361335" y="15807122"/>
            <a:ext cx="117839" cy="30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Соединительная линия уступом 616"/>
          <p:cNvCxnSpPr>
            <a:stCxn id="444" idx="2"/>
            <a:endCxn id="428" idx="0"/>
          </p:cNvCxnSpPr>
          <p:nvPr/>
        </p:nvCxnSpPr>
        <p:spPr>
          <a:xfrm rot="16200000" flipH="1">
            <a:off x="21070307" y="13496539"/>
            <a:ext cx="273099" cy="5087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Соединительная линия уступом 619"/>
          <p:cNvCxnSpPr>
            <a:stCxn id="440" idx="2"/>
            <a:endCxn id="255" idx="0"/>
          </p:cNvCxnSpPr>
          <p:nvPr/>
        </p:nvCxnSpPr>
        <p:spPr>
          <a:xfrm rot="16200000" flipH="1">
            <a:off x="20312492" y="14055278"/>
            <a:ext cx="281714" cy="102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Соединительная линия уступом 622"/>
          <p:cNvCxnSpPr>
            <a:stCxn id="263" idx="2"/>
            <a:endCxn id="460" idx="0"/>
          </p:cNvCxnSpPr>
          <p:nvPr/>
        </p:nvCxnSpPr>
        <p:spPr>
          <a:xfrm rot="5400000">
            <a:off x="2191298" y="15896947"/>
            <a:ext cx="271742" cy="610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263" idx="2"/>
            <a:endCxn id="457" idx="0"/>
          </p:cNvCxnSpPr>
          <p:nvPr/>
        </p:nvCxnSpPr>
        <p:spPr>
          <a:xfrm rot="16200000" flipH="1">
            <a:off x="2967647" y="15731266"/>
            <a:ext cx="271745" cy="942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Соединительная линия уступом 628"/>
          <p:cNvCxnSpPr>
            <a:stCxn id="460" idx="2"/>
            <a:endCxn id="461" idx="0"/>
          </p:cNvCxnSpPr>
          <p:nvPr/>
        </p:nvCxnSpPr>
        <p:spPr>
          <a:xfrm rot="5400000">
            <a:off x="1622297" y="16752202"/>
            <a:ext cx="273589" cy="5254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Соединительная линия уступом 631"/>
          <p:cNvCxnSpPr>
            <a:stCxn id="460" idx="2"/>
            <a:endCxn id="462" idx="0"/>
          </p:cNvCxnSpPr>
          <p:nvPr/>
        </p:nvCxnSpPr>
        <p:spPr>
          <a:xfrm rot="16200000" flipH="1">
            <a:off x="2154339" y="16745647"/>
            <a:ext cx="271609" cy="5366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Прямая со стрелкой 638"/>
          <p:cNvCxnSpPr>
            <a:stCxn id="457" idx="2"/>
            <a:endCxn id="458" idx="0"/>
          </p:cNvCxnSpPr>
          <p:nvPr/>
        </p:nvCxnSpPr>
        <p:spPr>
          <a:xfrm>
            <a:off x="3574535" y="16878155"/>
            <a:ext cx="2672" cy="2728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Прямая со стрелкой 641"/>
          <p:cNvCxnSpPr>
            <a:stCxn id="458" idx="2"/>
            <a:endCxn id="459" idx="0"/>
          </p:cNvCxnSpPr>
          <p:nvPr/>
        </p:nvCxnSpPr>
        <p:spPr>
          <a:xfrm>
            <a:off x="3577207" y="17690997"/>
            <a:ext cx="2893" cy="2014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Прямая со стрелкой 644"/>
          <p:cNvCxnSpPr>
            <a:stCxn id="460" idx="2"/>
            <a:endCxn id="464" idx="0"/>
          </p:cNvCxnSpPr>
          <p:nvPr/>
        </p:nvCxnSpPr>
        <p:spPr>
          <a:xfrm>
            <a:off x="2021835" y="16878152"/>
            <a:ext cx="6960" cy="1018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458" idx="2"/>
            <a:endCxn id="464" idx="0"/>
          </p:cNvCxnSpPr>
          <p:nvPr/>
        </p:nvCxnSpPr>
        <p:spPr>
          <a:xfrm rot="5400000">
            <a:off x="2700074" y="17019718"/>
            <a:ext cx="205854" cy="1548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Соединительная линия уступом 650"/>
          <p:cNvCxnSpPr>
            <a:stCxn id="464" idx="2"/>
            <a:endCxn id="463" idx="0"/>
          </p:cNvCxnSpPr>
          <p:nvPr/>
        </p:nvCxnSpPr>
        <p:spPr>
          <a:xfrm rot="5400000">
            <a:off x="1710915" y="18276963"/>
            <a:ext cx="157993" cy="477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Соединительная линия уступом 653"/>
          <p:cNvCxnSpPr>
            <a:stCxn id="464" idx="2"/>
            <a:endCxn id="272" idx="0"/>
          </p:cNvCxnSpPr>
          <p:nvPr/>
        </p:nvCxnSpPr>
        <p:spPr>
          <a:xfrm rot="16200000" flipH="1">
            <a:off x="2268609" y="18197037"/>
            <a:ext cx="160087" cy="639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Соединительная линия уступом 581"/>
          <p:cNvCxnSpPr>
            <a:stCxn id="146" idx="2"/>
            <a:endCxn id="424" idx="0"/>
          </p:cNvCxnSpPr>
          <p:nvPr/>
        </p:nvCxnSpPr>
        <p:spPr>
          <a:xfrm rot="16200000" flipH="1">
            <a:off x="36093275" y="5079129"/>
            <a:ext cx="321973" cy="206587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424" idx="2"/>
            <a:endCxn id="64" idx="0"/>
          </p:cNvCxnSpPr>
          <p:nvPr/>
        </p:nvCxnSpPr>
        <p:spPr>
          <a:xfrm>
            <a:off x="37287197" y="6813052"/>
            <a:ext cx="5500" cy="246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Прямая со стрелкой 593"/>
          <p:cNvCxnSpPr>
            <a:stCxn id="240" idx="2"/>
            <a:endCxn id="179" idx="0"/>
          </p:cNvCxnSpPr>
          <p:nvPr/>
        </p:nvCxnSpPr>
        <p:spPr>
          <a:xfrm>
            <a:off x="35261450" y="7608051"/>
            <a:ext cx="1146" cy="2794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Соединительная линия уступом 474"/>
          <p:cNvCxnSpPr>
            <a:stCxn id="237" idx="2"/>
            <a:endCxn id="239" idx="0"/>
          </p:cNvCxnSpPr>
          <p:nvPr/>
        </p:nvCxnSpPr>
        <p:spPr>
          <a:xfrm rot="16200000" flipH="1">
            <a:off x="35900607" y="6683058"/>
            <a:ext cx="249104" cy="51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5327147" y="868821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Консервный завод в </a:t>
            </a:r>
            <a:r>
              <a:rPr lang="ru-RU" sz="700" dirty="0" err="1"/>
              <a:t>Мосамедише</a:t>
            </a:r>
            <a:endParaRPr lang="ru-RU" sz="600" dirty="0"/>
          </a:p>
        </p:txBody>
      </p:sp>
      <p:cxnSp>
        <p:nvCxnSpPr>
          <p:cNvPr id="523" name="Соединительная линия уступом 522"/>
          <p:cNvCxnSpPr>
            <a:stCxn id="179" idx="2"/>
            <a:endCxn id="519" idx="0"/>
          </p:cNvCxnSpPr>
          <p:nvPr/>
        </p:nvCxnSpPr>
        <p:spPr>
          <a:xfrm rot="16200000" flipH="1">
            <a:off x="35396118" y="8294023"/>
            <a:ext cx="260670" cy="527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Соединительная линия уступом 526"/>
          <p:cNvCxnSpPr>
            <a:stCxn id="241" idx="2"/>
            <a:endCxn id="519" idx="0"/>
          </p:cNvCxnSpPr>
          <p:nvPr/>
        </p:nvCxnSpPr>
        <p:spPr>
          <a:xfrm rot="5400000">
            <a:off x="35908634" y="8311247"/>
            <a:ext cx="258644" cy="4952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Соединительная линия уступом 553"/>
          <p:cNvCxnSpPr>
            <a:stCxn id="146" idx="2"/>
            <a:endCxn id="169" idx="0"/>
          </p:cNvCxnSpPr>
          <p:nvPr/>
        </p:nvCxnSpPr>
        <p:spPr>
          <a:xfrm rot="5400000">
            <a:off x="34555855" y="5615751"/>
            <a:ext cx="330142" cy="1000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Прямоугольник 585"/>
          <p:cNvSpPr/>
          <p:nvPr/>
        </p:nvSpPr>
        <p:spPr>
          <a:xfrm>
            <a:off x="32732595" y="788710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Углубление политики  Лузотропикализма</a:t>
            </a:r>
          </a:p>
        </p:txBody>
      </p:sp>
      <p:sp>
        <p:nvSpPr>
          <p:cNvPr id="592" name="Прямоугольник 591"/>
          <p:cNvSpPr/>
          <p:nvPr/>
        </p:nvSpPr>
        <p:spPr>
          <a:xfrm>
            <a:off x="32733502" y="627212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Спасти  </a:t>
            </a:r>
            <a:r>
              <a:rPr lang="ru-RU" sz="800" dirty="0" err="1"/>
              <a:t>конглолезцев</a:t>
            </a:r>
            <a:r>
              <a:rPr lang="ru-RU" sz="800" dirty="0"/>
              <a:t> </a:t>
            </a:r>
          </a:p>
        </p:txBody>
      </p:sp>
      <p:sp>
        <p:nvSpPr>
          <p:cNvPr id="595" name="Прямоугольник 594"/>
          <p:cNvSpPr/>
          <p:nvPr/>
        </p:nvSpPr>
        <p:spPr>
          <a:xfrm>
            <a:off x="31746316" y="787801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Подтвердить союз с Великобританией</a:t>
            </a:r>
          </a:p>
        </p:txBody>
      </p:sp>
      <p:cxnSp>
        <p:nvCxnSpPr>
          <p:cNvPr id="597" name="Соединительная линия уступом 596"/>
          <p:cNvCxnSpPr>
            <a:stCxn id="238" idx="2"/>
            <a:endCxn id="586" idx="0"/>
          </p:cNvCxnSpPr>
          <p:nvPr/>
        </p:nvCxnSpPr>
        <p:spPr>
          <a:xfrm rot="5400000">
            <a:off x="33568612" y="7237470"/>
            <a:ext cx="276783" cy="102249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Соединительная линия уступом 602"/>
          <p:cNvCxnSpPr>
            <a:stCxn id="586" idx="2"/>
            <a:endCxn id="168" idx="0"/>
          </p:cNvCxnSpPr>
          <p:nvPr/>
        </p:nvCxnSpPr>
        <p:spPr>
          <a:xfrm rot="16200000" flipH="1">
            <a:off x="33319033" y="8303832"/>
            <a:ext cx="256121" cy="5026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Соединительная линия уступом 606"/>
          <p:cNvCxnSpPr>
            <a:stCxn id="586" idx="2"/>
            <a:endCxn id="203" idx="0"/>
          </p:cNvCxnSpPr>
          <p:nvPr/>
        </p:nvCxnSpPr>
        <p:spPr>
          <a:xfrm rot="5400000">
            <a:off x="32814165" y="8303718"/>
            <a:ext cx="258204" cy="5049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168" idx="2"/>
            <a:endCxn id="279" idx="0"/>
          </p:cNvCxnSpPr>
          <p:nvPr/>
        </p:nvCxnSpPr>
        <p:spPr>
          <a:xfrm rot="5400000">
            <a:off x="33346224" y="9079566"/>
            <a:ext cx="208543" cy="49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Соединительная линия уступом 612"/>
          <p:cNvCxnSpPr>
            <a:stCxn id="203" idx="2"/>
            <a:endCxn id="279" idx="0"/>
          </p:cNvCxnSpPr>
          <p:nvPr/>
        </p:nvCxnSpPr>
        <p:spPr>
          <a:xfrm rot="16200000" flipH="1">
            <a:off x="32843438" y="9072647"/>
            <a:ext cx="206460" cy="5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Прямоугольник 618"/>
          <p:cNvSpPr/>
          <p:nvPr/>
        </p:nvSpPr>
        <p:spPr>
          <a:xfrm>
            <a:off x="31728118" y="627667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Защита Тимора от Японии</a:t>
            </a:r>
          </a:p>
        </p:txBody>
      </p:sp>
      <p:cxnSp>
        <p:nvCxnSpPr>
          <p:cNvPr id="621" name="Соединительная линия уступом 620"/>
          <p:cNvCxnSpPr>
            <a:stCxn id="146" idx="2"/>
            <a:endCxn id="592" idx="0"/>
          </p:cNvCxnSpPr>
          <p:nvPr/>
        </p:nvCxnSpPr>
        <p:spPr>
          <a:xfrm rot="5400000">
            <a:off x="34048473" y="5099271"/>
            <a:ext cx="321044" cy="20246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Соединительная линия уступом 624"/>
          <p:cNvCxnSpPr>
            <a:stCxn id="146" idx="2"/>
            <a:endCxn id="619" idx="0"/>
          </p:cNvCxnSpPr>
          <p:nvPr/>
        </p:nvCxnSpPr>
        <p:spPr>
          <a:xfrm rot="5400000">
            <a:off x="33543505" y="4598855"/>
            <a:ext cx="325596" cy="30300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Соединительная линия уступом 629"/>
          <p:cNvCxnSpPr>
            <a:stCxn id="270" idx="2"/>
            <a:endCxn id="619" idx="0"/>
          </p:cNvCxnSpPr>
          <p:nvPr/>
        </p:nvCxnSpPr>
        <p:spPr>
          <a:xfrm rot="16200000" flipH="1">
            <a:off x="31772555" y="5857948"/>
            <a:ext cx="319485" cy="5179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Соединительная линия уступом 633"/>
          <p:cNvCxnSpPr>
            <a:stCxn id="566" idx="2"/>
            <a:endCxn id="586" idx="0"/>
          </p:cNvCxnSpPr>
          <p:nvPr/>
        </p:nvCxnSpPr>
        <p:spPr>
          <a:xfrm rot="16200000" flipH="1">
            <a:off x="30780808" y="5472157"/>
            <a:ext cx="278680" cy="45512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Прямоугольник 636"/>
          <p:cNvSpPr/>
          <p:nvPr/>
        </p:nvSpPr>
        <p:spPr>
          <a:xfrm>
            <a:off x="32735777" y="706596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Добыча урана в Конго</a:t>
            </a:r>
          </a:p>
        </p:txBody>
      </p:sp>
      <p:sp>
        <p:nvSpPr>
          <p:cNvPr id="638" name="Прямоугольник 637"/>
          <p:cNvSpPr/>
          <p:nvPr/>
        </p:nvSpPr>
        <p:spPr>
          <a:xfrm>
            <a:off x="31734943" y="706824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горнодобывающих предприятий</a:t>
            </a:r>
          </a:p>
        </p:txBody>
      </p:sp>
      <p:cxnSp>
        <p:nvCxnSpPr>
          <p:cNvPr id="640" name="Соединительная линия уступом 639"/>
          <p:cNvCxnSpPr>
            <a:stCxn id="592" idx="2"/>
            <a:endCxn id="638" idx="0"/>
          </p:cNvCxnSpPr>
          <p:nvPr/>
        </p:nvCxnSpPr>
        <p:spPr>
          <a:xfrm rot="5400000">
            <a:off x="32569327" y="6440903"/>
            <a:ext cx="256119" cy="9985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Прямая со стрелкой 643"/>
          <p:cNvCxnSpPr>
            <a:stCxn id="592" idx="2"/>
            <a:endCxn id="637" idx="0"/>
          </p:cNvCxnSpPr>
          <p:nvPr/>
        </p:nvCxnSpPr>
        <p:spPr>
          <a:xfrm>
            <a:off x="33196665" y="6812123"/>
            <a:ext cx="2275" cy="2538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Прямоугольник 652"/>
          <p:cNvSpPr/>
          <p:nvPr/>
        </p:nvSpPr>
        <p:spPr>
          <a:xfrm>
            <a:off x="30699987" y="6278950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Объединить Тимор</a:t>
            </a:r>
          </a:p>
        </p:txBody>
      </p:sp>
      <p:cxnSp>
        <p:nvCxnSpPr>
          <p:cNvPr id="655" name="Соединительная линия уступом 654"/>
          <p:cNvCxnSpPr>
            <a:stCxn id="270" idx="2"/>
            <a:endCxn id="653" idx="0"/>
          </p:cNvCxnSpPr>
          <p:nvPr/>
        </p:nvCxnSpPr>
        <p:spPr>
          <a:xfrm rot="5400000">
            <a:off x="31257352" y="5862989"/>
            <a:ext cx="321760" cy="5101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Прямоугольник 660"/>
          <p:cNvSpPr/>
          <p:nvPr/>
        </p:nvSpPr>
        <p:spPr>
          <a:xfrm>
            <a:off x="30725008" y="78802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Осуществить мечту о розовой карте</a:t>
            </a:r>
          </a:p>
        </p:txBody>
      </p:sp>
      <p:sp>
        <p:nvSpPr>
          <p:cNvPr id="662" name="Прямоугольник 661"/>
          <p:cNvSpPr/>
          <p:nvPr/>
        </p:nvSpPr>
        <p:spPr>
          <a:xfrm>
            <a:off x="31245897" y="868777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САТО</a:t>
            </a:r>
          </a:p>
        </p:txBody>
      </p:sp>
      <p:cxnSp>
        <p:nvCxnSpPr>
          <p:cNvPr id="663" name="Соединительная линия уступом 662"/>
          <p:cNvCxnSpPr>
            <a:stCxn id="146" idx="2"/>
            <a:endCxn id="653" idx="0"/>
          </p:cNvCxnSpPr>
          <p:nvPr/>
        </p:nvCxnSpPr>
        <p:spPr>
          <a:xfrm rot="5400000">
            <a:off x="33028303" y="4085927"/>
            <a:ext cx="327871" cy="40581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Прямая соединительная линия 665"/>
          <p:cNvCxnSpPr>
            <a:stCxn id="661" idx="3"/>
            <a:endCxn id="595" idx="1"/>
          </p:cNvCxnSpPr>
          <p:nvPr/>
        </p:nvCxnSpPr>
        <p:spPr>
          <a:xfrm flipV="1">
            <a:off x="31651333" y="8148012"/>
            <a:ext cx="94983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Прямоугольник 668"/>
          <p:cNvSpPr/>
          <p:nvPr/>
        </p:nvSpPr>
        <p:spPr>
          <a:xfrm>
            <a:off x="30204117" y="86900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 с Германией</a:t>
            </a:r>
          </a:p>
        </p:txBody>
      </p:sp>
      <p:cxnSp>
        <p:nvCxnSpPr>
          <p:cNvPr id="670" name="Прямая соединительная линия 669"/>
          <p:cNvCxnSpPr>
            <a:stCxn id="669" idx="3"/>
            <a:endCxn id="662" idx="1"/>
          </p:cNvCxnSpPr>
          <p:nvPr/>
        </p:nvCxnSpPr>
        <p:spPr>
          <a:xfrm flipV="1">
            <a:off x="31130442" y="8957778"/>
            <a:ext cx="115455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Соединительная линия уступом 672"/>
          <p:cNvCxnSpPr>
            <a:stCxn id="661" idx="2"/>
            <a:endCxn id="669" idx="0"/>
          </p:cNvCxnSpPr>
          <p:nvPr/>
        </p:nvCxnSpPr>
        <p:spPr>
          <a:xfrm rot="5400000">
            <a:off x="30792843" y="8294724"/>
            <a:ext cx="269766" cy="5208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stCxn id="661" idx="2"/>
            <a:endCxn id="662" idx="0"/>
          </p:cNvCxnSpPr>
          <p:nvPr/>
        </p:nvCxnSpPr>
        <p:spPr>
          <a:xfrm rot="16200000" flipH="1">
            <a:off x="31314869" y="8293587"/>
            <a:ext cx="267492" cy="5208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Соединительная линия уступом 678"/>
          <p:cNvCxnSpPr>
            <a:stCxn id="566" idx="2"/>
            <a:endCxn id="661" idx="0"/>
          </p:cNvCxnSpPr>
          <p:nvPr/>
        </p:nvCxnSpPr>
        <p:spPr>
          <a:xfrm rot="16200000" flipH="1">
            <a:off x="29780425" y="6472539"/>
            <a:ext cx="271859" cy="254363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stCxn id="566" idx="2"/>
            <a:endCxn id="595" idx="0"/>
          </p:cNvCxnSpPr>
          <p:nvPr/>
        </p:nvCxnSpPr>
        <p:spPr>
          <a:xfrm rot="16200000" flipH="1">
            <a:off x="30292216" y="5960748"/>
            <a:ext cx="269585" cy="356494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Соединительная линия уступом 684"/>
          <p:cNvCxnSpPr>
            <a:stCxn id="238" idx="2"/>
            <a:endCxn id="661" idx="0"/>
          </p:cNvCxnSpPr>
          <p:nvPr/>
        </p:nvCxnSpPr>
        <p:spPr>
          <a:xfrm rot="5400000">
            <a:off x="32568229" y="6230267"/>
            <a:ext cx="269962" cy="303007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238" idx="2"/>
            <a:endCxn id="595" idx="0"/>
          </p:cNvCxnSpPr>
          <p:nvPr/>
        </p:nvCxnSpPr>
        <p:spPr>
          <a:xfrm rot="5400000">
            <a:off x="33080020" y="6739784"/>
            <a:ext cx="267688" cy="2008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Прямоугольник 491"/>
          <p:cNvSpPr/>
          <p:nvPr/>
        </p:nvSpPr>
        <p:spPr>
          <a:xfrm>
            <a:off x="27200614" y="787280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Лишить церковь всякого влияния</a:t>
            </a:r>
            <a:br>
              <a:rPr lang="ru-RU" sz="700" dirty="0"/>
            </a:br>
            <a:r>
              <a:rPr lang="ru-RU" sz="100" dirty="0"/>
              <a:t>(10 октября - через пять дней после инаугурации республики - новое правительство постановило, что все монастыри, монастыри и религиозные организации будут запрещены. Все жители религиозных учреждений были изгнаны, а их имущество конфисковано. Иезуиты были вынуждены лишиться португальского гражданства. Серия антикатолических законов и указов следовала одна за другой в быстрой последовательности. 3 ноября был принят закон о разводе, а затем были приняты законы о признании законности детей, рожденных вне </a:t>
            </a:r>
            <a:r>
              <a:rPr lang="ru-RU" sz="100" dirty="0" err="1"/>
              <a:t>брака.разрешить</a:t>
            </a:r>
            <a:r>
              <a:rPr lang="ru-RU" sz="100" dirty="0"/>
              <a:t> кремацию, секуляризировать кладбища, запретить религиозное образование в школах и запретить использование рясы.)</a:t>
            </a:r>
          </a:p>
        </p:txBody>
      </p:sp>
      <p:sp>
        <p:nvSpPr>
          <p:cNvPr id="502" name="Прямоугольник 501"/>
          <p:cNvSpPr/>
          <p:nvPr/>
        </p:nvSpPr>
        <p:spPr>
          <a:xfrm>
            <a:off x="28181759" y="787053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Республиканскую конституцию </a:t>
            </a:r>
            <a:r>
              <a:rPr lang="ru-RU" sz="100" dirty="0"/>
              <a:t>(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9198445" y="787871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Земельные реформы</a:t>
            </a:r>
            <a:endParaRPr lang="ru-RU" sz="2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28180806" y="542798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Разрешить свободу пропаганды</a:t>
            </a:r>
          </a:p>
        </p:txBody>
      </p:sp>
      <p:cxnSp>
        <p:nvCxnSpPr>
          <p:cNvPr id="530" name="Прямая со стрелкой 529"/>
          <p:cNvCxnSpPr>
            <a:stCxn id="264" idx="2"/>
            <a:endCxn id="526" idx="0"/>
          </p:cNvCxnSpPr>
          <p:nvPr/>
        </p:nvCxnSpPr>
        <p:spPr>
          <a:xfrm flipH="1">
            <a:off x="28643969" y="5128423"/>
            <a:ext cx="304" cy="2995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Прямая со стрелкой 538"/>
          <p:cNvCxnSpPr>
            <a:stCxn id="526" idx="2"/>
            <a:endCxn id="565" idx="0"/>
          </p:cNvCxnSpPr>
          <p:nvPr/>
        </p:nvCxnSpPr>
        <p:spPr>
          <a:xfrm>
            <a:off x="28643969" y="5967988"/>
            <a:ext cx="820" cy="3067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Прямоугольник 545"/>
          <p:cNvSpPr/>
          <p:nvPr/>
        </p:nvSpPr>
        <p:spPr>
          <a:xfrm>
            <a:off x="27211370" y="706951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Амнистия политзаключённых</a:t>
            </a:r>
            <a:endParaRPr lang="ru-RU" sz="100" dirty="0"/>
          </a:p>
        </p:txBody>
      </p:sp>
      <p:cxnSp>
        <p:nvCxnSpPr>
          <p:cNvPr id="551" name="Соединительная линия уступом 550"/>
          <p:cNvCxnSpPr>
            <a:stCxn id="565" idx="2"/>
            <a:endCxn id="546" idx="0"/>
          </p:cNvCxnSpPr>
          <p:nvPr/>
        </p:nvCxnSpPr>
        <p:spPr>
          <a:xfrm rot="5400000">
            <a:off x="28032282" y="6457010"/>
            <a:ext cx="254758" cy="970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Соединительная линия уступом 579"/>
          <p:cNvCxnSpPr>
            <a:stCxn id="566" idx="2"/>
            <a:endCxn id="492" idx="0"/>
          </p:cNvCxnSpPr>
          <p:nvPr/>
        </p:nvCxnSpPr>
        <p:spPr>
          <a:xfrm rot="5400000">
            <a:off x="28021969" y="7250236"/>
            <a:ext cx="264379" cy="9807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Соединительная линия уступом 597"/>
          <p:cNvCxnSpPr>
            <a:stCxn id="566" idx="2"/>
            <a:endCxn id="504" idx="0"/>
          </p:cNvCxnSpPr>
          <p:nvPr/>
        </p:nvCxnSpPr>
        <p:spPr>
          <a:xfrm rot="16200000" flipH="1">
            <a:off x="29017928" y="7235037"/>
            <a:ext cx="270290" cy="10170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Прямая со стрелкой 603"/>
          <p:cNvCxnSpPr>
            <a:stCxn id="566" idx="2"/>
            <a:endCxn id="502" idx="0"/>
          </p:cNvCxnSpPr>
          <p:nvPr/>
        </p:nvCxnSpPr>
        <p:spPr>
          <a:xfrm>
            <a:off x="28644538" y="7608427"/>
            <a:ext cx="384" cy="262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Соединительная линия уступом 515"/>
          <p:cNvCxnSpPr>
            <a:stCxn id="278" idx="2"/>
            <a:endCxn id="277" idx="0"/>
          </p:cNvCxnSpPr>
          <p:nvPr/>
        </p:nvCxnSpPr>
        <p:spPr>
          <a:xfrm rot="16200000" flipH="1">
            <a:off x="32298802" y="5022493"/>
            <a:ext cx="291063" cy="5061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Соединительная линия уступом 523"/>
          <p:cNvCxnSpPr>
            <a:stCxn id="278" idx="2"/>
            <a:endCxn id="270" idx="0"/>
          </p:cNvCxnSpPr>
          <p:nvPr/>
        </p:nvCxnSpPr>
        <p:spPr>
          <a:xfrm rot="5400000">
            <a:off x="31788710" y="5014619"/>
            <a:ext cx="287175" cy="5179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Прямая со стрелкой 530"/>
          <p:cNvCxnSpPr>
            <a:stCxn id="125" idx="2"/>
            <a:endCxn id="128" idx="0"/>
          </p:cNvCxnSpPr>
          <p:nvPr/>
        </p:nvCxnSpPr>
        <p:spPr>
          <a:xfrm flipH="1">
            <a:off x="7337184" y="12060677"/>
            <a:ext cx="2" cy="2413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29202118" y="628122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добычу вольфрама</a:t>
            </a:r>
            <a:endParaRPr lang="ru-RU" sz="400" dirty="0"/>
          </a:p>
        </p:txBody>
      </p:sp>
      <p:cxnSp>
        <p:nvCxnSpPr>
          <p:cNvPr id="541" name="Прямая со стрелкой 540"/>
          <p:cNvCxnSpPr>
            <a:stCxn id="571" idx="2"/>
            <a:endCxn id="535" idx="0"/>
          </p:cNvCxnSpPr>
          <p:nvPr/>
        </p:nvCxnSpPr>
        <p:spPr>
          <a:xfrm>
            <a:off x="29665280" y="5965233"/>
            <a:ext cx="1" cy="3159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Соединительная линия уступом 541"/>
          <p:cNvCxnSpPr>
            <a:stCxn id="240" idx="2"/>
            <a:endCxn id="265" idx="0"/>
          </p:cNvCxnSpPr>
          <p:nvPr/>
        </p:nvCxnSpPr>
        <p:spPr>
          <a:xfrm rot="5400000">
            <a:off x="34601363" y="7227210"/>
            <a:ext cx="279246" cy="10409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Соединительная линия уступом 544"/>
          <p:cNvCxnSpPr>
            <a:stCxn id="239" idx="2"/>
            <a:endCxn id="265" idx="0"/>
          </p:cNvCxnSpPr>
          <p:nvPr/>
        </p:nvCxnSpPr>
        <p:spPr>
          <a:xfrm rot="5400000">
            <a:off x="35111164" y="6715135"/>
            <a:ext cx="281521" cy="20628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30699986" y="706670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Французское Конго</a:t>
            </a:r>
          </a:p>
        </p:txBody>
      </p:sp>
      <p:cxnSp>
        <p:nvCxnSpPr>
          <p:cNvPr id="579" name="Соединительная линия уступом 578"/>
          <p:cNvCxnSpPr>
            <a:stCxn id="592" idx="2"/>
            <a:endCxn id="552" idx="0"/>
          </p:cNvCxnSpPr>
          <p:nvPr/>
        </p:nvCxnSpPr>
        <p:spPr>
          <a:xfrm rot="5400000">
            <a:off x="32052615" y="5922657"/>
            <a:ext cx="254584" cy="20335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Прямоугольник 510"/>
          <p:cNvSpPr/>
          <p:nvPr/>
        </p:nvSpPr>
        <p:spPr>
          <a:xfrm>
            <a:off x="31754559" y="943394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связи с Бразилией</a:t>
            </a:r>
          </a:p>
        </p:txBody>
      </p:sp>
      <p:cxnSp>
        <p:nvCxnSpPr>
          <p:cNvPr id="515" name="Соединительная линия уступом 514"/>
          <p:cNvCxnSpPr>
            <a:stCxn id="662" idx="2"/>
            <a:endCxn id="511" idx="0"/>
          </p:cNvCxnSpPr>
          <p:nvPr/>
        </p:nvCxnSpPr>
        <p:spPr>
          <a:xfrm rot="16200000" flipH="1">
            <a:off x="31860309" y="9076529"/>
            <a:ext cx="206165" cy="508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>
            <a:off x="30743175" y="94379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Примириться с </a:t>
            </a:r>
            <a:r>
              <a:rPr lang="ru-RU" sz="800" dirty="0" err="1"/>
              <a:t>Маскатом</a:t>
            </a:r>
            <a:endParaRPr lang="ru-RU" sz="800" dirty="0"/>
          </a:p>
        </p:txBody>
      </p:sp>
      <p:cxnSp>
        <p:nvCxnSpPr>
          <p:cNvPr id="600" name="Соединительная линия уступом 599"/>
          <p:cNvCxnSpPr>
            <a:stCxn id="662" idx="2"/>
            <a:endCxn id="591" idx="0"/>
          </p:cNvCxnSpPr>
          <p:nvPr/>
        </p:nvCxnSpPr>
        <p:spPr>
          <a:xfrm rot="5400000">
            <a:off x="31352637" y="9081479"/>
            <a:ext cx="210124" cy="502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1251835" y="100890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Признать Цейлон</a:t>
            </a:r>
          </a:p>
        </p:txBody>
      </p:sp>
      <p:cxnSp>
        <p:nvCxnSpPr>
          <p:cNvPr id="609" name="Прямая со стрелкой 608"/>
          <p:cNvCxnSpPr>
            <a:stCxn id="662" idx="2"/>
            <a:endCxn id="608" idx="0"/>
          </p:cNvCxnSpPr>
          <p:nvPr/>
        </p:nvCxnSpPr>
        <p:spPr>
          <a:xfrm>
            <a:off x="31709060" y="9227778"/>
            <a:ext cx="5938" cy="8612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Прямоугольник 613"/>
          <p:cNvSpPr/>
          <p:nvPr/>
        </p:nvSpPr>
        <p:spPr>
          <a:xfrm>
            <a:off x="20460057" y="248787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116</a:t>
            </a:r>
          </a:p>
        </p:txBody>
      </p:sp>
      <p:sp>
        <p:nvSpPr>
          <p:cNvPr id="615" name="Прямоугольник 614"/>
          <p:cNvSpPr/>
          <p:nvPr/>
        </p:nvSpPr>
        <p:spPr>
          <a:xfrm>
            <a:off x="17880690" y="2482458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197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29196466" y="869019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Собственные фермерства для африканцев</a:t>
            </a:r>
            <a:endParaRPr lang="ru-RU" sz="200" dirty="0"/>
          </a:p>
        </p:txBody>
      </p:sp>
      <p:cxnSp>
        <p:nvCxnSpPr>
          <p:cNvPr id="612" name="Прямая со стрелкой 611"/>
          <p:cNvCxnSpPr>
            <a:stCxn id="504" idx="2"/>
            <a:endCxn id="611" idx="0"/>
          </p:cNvCxnSpPr>
          <p:nvPr/>
        </p:nvCxnSpPr>
        <p:spPr>
          <a:xfrm flipH="1">
            <a:off x="29659629" y="8418717"/>
            <a:ext cx="1979" cy="2714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Прямоугольник 621"/>
          <p:cNvSpPr/>
          <p:nvPr/>
        </p:nvSpPr>
        <p:spPr>
          <a:xfrm>
            <a:off x="27201411" y="869108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корпораций</a:t>
            </a:r>
            <a:endParaRPr lang="ru-RU" sz="200" dirty="0"/>
          </a:p>
        </p:txBody>
      </p:sp>
      <p:cxnSp>
        <p:nvCxnSpPr>
          <p:cNvPr id="624" name="Прямая со стрелкой 623"/>
          <p:cNvCxnSpPr>
            <a:stCxn id="492" idx="2"/>
            <a:endCxn id="622" idx="0"/>
          </p:cNvCxnSpPr>
          <p:nvPr/>
        </p:nvCxnSpPr>
        <p:spPr>
          <a:xfrm>
            <a:off x="27663777" y="8412806"/>
            <a:ext cx="797" cy="278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Прямоугольник 630"/>
          <p:cNvSpPr/>
          <p:nvPr/>
        </p:nvSpPr>
        <p:spPr>
          <a:xfrm>
            <a:off x="29200138" y="706301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промышленность</a:t>
            </a:r>
            <a:endParaRPr lang="ru-RU" sz="400" dirty="0"/>
          </a:p>
        </p:txBody>
      </p:sp>
      <p:cxnSp>
        <p:nvCxnSpPr>
          <p:cNvPr id="633" name="Прямая со стрелкой 632"/>
          <p:cNvCxnSpPr>
            <a:stCxn id="535" idx="2"/>
            <a:endCxn id="631" idx="0"/>
          </p:cNvCxnSpPr>
          <p:nvPr/>
        </p:nvCxnSpPr>
        <p:spPr>
          <a:xfrm flipH="1">
            <a:off x="29663301" y="6821222"/>
            <a:ext cx="1980" cy="2417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Прямоугольник 546"/>
          <p:cNvSpPr/>
          <p:nvPr/>
        </p:nvSpPr>
        <p:spPr>
          <a:xfrm>
            <a:off x="21304573" y="5404481"/>
            <a:ext cx="926325" cy="540000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sp>
        <p:nvSpPr>
          <p:cNvPr id="548" name="Прямоугольник 547"/>
          <p:cNvSpPr/>
          <p:nvPr/>
        </p:nvSpPr>
        <p:spPr>
          <a:xfrm>
            <a:off x="21303693" y="6269848"/>
            <a:ext cx="926325" cy="540000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Христианизация государства и колоний</a:t>
            </a:r>
          </a:p>
        </p:txBody>
      </p:sp>
      <p:sp>
        <p:nvSpPr>
          <p:cNvPr id="549" name="Прямоугольник 548"/>
          <p:cNvSpPr/>
          <p:nvPr/>
        </p:nvSpPr>
        <p:spPr>
          <a:xfrm>
            <a:off x="20224828" y="6268446"/>
            <a:ext cx="926325" cy="540000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Католическое студенческое движение</a:t>
            </a:r>
          </a:p>
        </p:txBody>
      </p:sp>
      <p:cxnSp>
        <p:nvCxnSpPr>
          <p:cNvPr id="601" name="Соединительная линия уступом 600"/>
          <p:cNvCxnSpPr>
            <a:stCxn id="293" idx="2"/>
            <a:endCxn id="287" idx="0"/>
          </p:cNvCxnSpPr>
          <p:nvPr/>
        </p:nvCxnSpPr>
        <p:spPr>
          <a:xfrm rot="16200000" flipH="1">
            <a:off x="22158865" y="4732837"/>
            <a:ext cx="280744" cy="10636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287" idx="2"/>
            <a:endCxn id="548" idx="0"/>
          </p:cNvCxnSpPr>
          <p:nvPr/>
        </p:nvCxnSpPr>
        <p:spPr>
          <a:xfrm rot="5400000">
            <a:off x="22136572" y="5575338"/>
            <a:ext cx="324794" cy="10642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Соединительная линия уступом 626"/>
          <p:cNvCxnSpPr>
            <a:stCxn id="547" idx="2"/>
            <a:endCxn id="549" idx="0"/>
          </p:cNvCxnSpPr>
          <p:nvPr/>
        </p:nvCxnSpPr>
        <p:spPr>
          <a:xfrm rot="5400000">
            <a:off x="21065882" y="5566591"/>
            <a:ext cx="323965" cy="10797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Прямая со стрелкой 627"/>
          <p:cNvCxnSpPr>
            <a:stCxn id="547" idx="2"/>
            <a:endCxn id="548" idx="0"/>
          </p:cNvCxnSpPr>
          <p:nvPr/>
        </p:nvCxnSpPr>
        <p:spPr>
          <a:xfrm flipH="1">
            <a:off x="21766856" y="5944481"/>
            <a:ext cx="880" cy="325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 стрелкой 635"/>
          <p:cNvCxnSpPr>
            <a:stCxn id="287" idx="2"/>
            <a:endCxn id="577" idx="0"/>
          </p:cNvCxnSpPr>
          <p:nvPr/>
        </p:nvCxnSpPr>
        <p:spPr>
          <a:xfrm flipH="1">
            <a:off x="22831080" y="5945054"/>
            <a:ext cx="2" cy="3243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единительная линия 642"/>
          <p:cNvCxnSpPr>
            <a:stCxn id="646" idx="3"/>
            <a:endCxn id="689" idx="1"/>
          </p:cNvCxnSpPr>
          <p:nvPr/>
        </p:nvCxnSpPr>
        <p:spPr>
          <a:xfrm>
            <a:off x="11730720" y="4859931"/>
            <a:ext cx="6314556" cy="31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Прямоугольник 645"/>
          <p:cNvSpPr/>
          <p:nvPr/>
        </p:nvSpPr>
        <p:spPr>
          <a:xfrm>
            <a:off x="10804395" y="458993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Восстановлении монархии (только для </a:t>
            </a:r>
            <a:r>
              <a:rPr lang="ru-RU" sz="700" dirty="0" err="1"/>
              <a:t>авторитаристов</a:t>
            </a:r>
            <a:r>
              <a:rPr lang="ru-RU" sz="700" dirty="0"/>
              <a:t>)</a:t>
            </a:r>
          </a:p>
        </p:txBody>
      </p:sp>
      <p:sp>
        <p:nvSpPr>
          <p:cNvPr id="650" name="Прямоугольник 649"/>
          <p:cNvSpPr/>
          <p:nvPr/>
        </p:nvSpPr>
        <p:spPr>
          <a:xfrm>
            <a:off x="8148354" y="54206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на престол </a:t>
            </a:r>
            <a:r>
              <a:rPr lang="ru-RU" sz="700" dirty="0" err="1"/>
              <a:t>Дуарте</a:t>
            </a:r>
            <a:r>
              <a:rPr lang="ru-RU" sz="700" dirty="0"/>
              <a:t> </a:t>
            </a:r>
            <a:r>
              <a:rPr lang="en-US" sz="700" dirty="0"/>
              <a:t>II</a:t>
            </a:r>
            <a:endParaRPr lang="ru-RU" sz="700" dirty="0"/>
          </a:p>
        </p:txBody>
      </p:sp>
      <p:sp>
        <p:nvSpPr>
          <p:cNvPr id="652" name="Прямоугольник 651"/>
          <p:cNvSpPr/>
          <p:nvPr/>
        </p:nvSpPr>
        <p:spPr>
          <a:xfrm>
            <a:off x="9220583" y="622919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обе ветви </a:t>
            </a:r>
            <a:r>
              <a:rPr lang="ru-RU" sz="700" dirty="0" err="1"/>
              <a:t>Брагансов</a:t>
            </a:r>
            <a:endParaRPr lang="ru-RU" sz="700" dirty="0"/>
          </a:p>
        </p:txBody>
      </p:sp>
      <p:sp>
        <p:nvSpPr>
          <p:cNvPr id="667" name="Прямоугольник 666"/>
          <p:cNvSpPr/>
          <p:nvPr/>
        </p:nvSpPr>
        <p:spPr>
          <a:xfrm>
            <a:off x="14877495" y="381285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Формирование Народного Фронта (</a:t>
            </a:r>
            <a:r>
              <a:rPr lang="en-US" sz="700" dirty="0" err="1"/>
              <a:t>Revolta</a:t>
            </a:r>
            <a:r>
              <a:rPr lang="en-US" sz="700" dirty="0"/>
              <a:t> dos </a:t>
            </a:r>
            <a:r>
              <a:rPr lang="en-US" sz="700" dirty="0" err="1"/>
              <a:t>marinheiros</a:t>
            </a:r>
            <a:r>
              <a:rPr lang="ru-RU" sz="700" dirty="0"/>
              <a:t>)</a:t>
            </a:r>
            <a:endParaRPr lang="ru-RU" sz="400" dirty="0"/>
          </a:p>
        </p:txBody>
      </p:sp>
      <p:cxnSp>
        <p:nvCxnSpPr>
          <p:cNvPr id="668" name="Прямая соединительная линия 667"/>
          <p:cNvCxnSpPr>
            <a:stCxn id="667" idx="3"/>
            <a:endCxn id="268" idx="1"/>
          </p:cNvCxnSpPr>
          <p:nvPr/>
        </p:nvCxnSpPr>
        <p:spPr>
          <a:xfrm>
            <a:off x="15803820" y="4082855"/>
            <a:ext cx="8712197" cy="3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Прямоугольник 670"/>
          <p:cNvSpPr/>
          <p:nvPr/>
        </p:nvSpPr>
        <p:spPr>
          <a:xfrm>
            <a:off x="18046569" y="540636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республиканцев (поддержка в испанской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sp>
        <p:nvSpPr>
          <p:cNvPr id="647" name="Прямоугольник 646"/>
          <p:cNvSpPr/>
          <p:nvPr/>
        </p:nvSpPr>
        <p:spPr>
          <a:xfrm>
            <a:off x="18045066" y="707333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Испанией (Испания левая)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49" name="Прямоугольник 648"/>
          <p:cNvSpPr/>
          <p:nvPr/>
        </p:nvSpPr>
        <p:spPr>
          <a:xfrm>
            <a:off x="17000447" y="626523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</a:t>
            </a:r>
            <a:r>
              <a:rPr lang="ru-RU" sz="700" dirty="0" err="1"/>
              <a:t>коминтерн</a:t>
            </a:r>
            <a:r>
              <a:rPr lang="ru-RU" sz="600" dirty="0"/>
              <a:t> (наше) (миссия в Москве не должна </a:t>
            </a:r>
            <a:r>
              <a:rPr lang="ru-RU" sz="600" dirty="0" err="1"/>
              <a:t>обосраться</a:t>
            </a:r>
            <a:r>
              <a:rPr lang="ru-RU" sz="600" dirty="0"/>
              <a:t>)</a:t>
            </a:r>
            <a:endParaRPr lang="ru-RU" sz="400" dirty="0"/>
          </a:p>
        </p:txBody>
      </p:sp>
      <p:sp>
        <p:nvSpPr>
          <p:cNvPr id="672" name="Прямоугольник 671"/>
          <p:cNvSpPr/>
          <p:nvPr/>
        </p:nvSpPr>
        <p:spPr>
          <a:xfrm>
            <a:off x="16999831" y="7076682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научную группу Коминтерна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4" name="Прямоугольник 673"/>
          <p:cNvSpPr/>
          <p:nvPr/>
        </p:nvSpPr>
        <p:spPr>
          <a:xfrm>
            <a:off x="14908383" y="540688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Португальских союзных республик в Африке</a:t>
            </a:r>
            <a:endParaRPr lang="ru-RU" sz="400" dirty="0"/>
          </a:p>
        </p:txBody>
      </p:sp>
      <p:sp>
        <p:nvSpPr>
          <p:cNvPr id="675" name="Прямоугольник 674"/>
          <p:cNvSpPr/>
          <p:nvPr/>
        </p:nvSpPr>
        <p:spPr>
          <a:xfrm>
            <a:off x="16012362" y="541137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Укрепление Португальской культуры в </a:t>
            </a:r>
            <a:r>
              <a:rPr lang="ru-RU" sz="700" dirty="0" err="1"/>
              <a:t>Гоа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7" name="Прямоугольник 676"/>
          <p:cNvSpPr/>
          <p:nvPr/>
        </p:nvSpPr>
        <p:spPr>
          <a:xfrm>
            <a:off x="19169870" y="951796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церковных земель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8" name="Прямоугольник 677"/>
          <p:cNvSpPr/>
          <p:nvPr/>
        </p:nvSpPr>
        <p:spPr>
          <a:xfrm>
            <a:off x="20222055" y="951480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Пятилетний план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0" name="Прямоугольник 679"/>
          <p:cNvSpPr/>
          <p:nvPr/>
        </p:nvSpPr>
        <p:spPr>
          <a:xfrm>
            <a:off x="19168626" y="10276228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Крестьянская реформа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1" name="Прямоугольник 680"/>
          <p:cNvSpPr/>
          <p:nvPr/>
        </p:nvSpPr>
        <p:spPr>
          <a:xfrm>
            <a:off x="13889534" y="6255422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Африку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3" name="Прямоугольник 682"/>
          <p:cNvSpPr/>
          <p:nvPr/>
        </p:nvSpPr>
        <p:spPr>
          <a:xfrm>
            <a:off x="16017319" y="627084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Индию (наше)</a:t>
            </a:r>
            <a:endParaRPr lang="ru-RU" sz="400" dirty="0"/>
          </a:p>
        </p:txBody>
      </p:sp>
      <p:sp>
        <p:nvSpPr>
          <p:cNvPr id="684" name="Прямоугольник 683"/>
          <p:cNvSpPr/>
          <p:nvPr/>
        </p:nvSpPr>
        <p:spPr>
          <a:xfrm>
            <a:off x="19135722" y="626523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 (Испания НЕ левая)</a:t>
            </a:r>
            <a:r>
              <a:rPr lang="ru-RU" sz="600" dirty="0"/>
              <a:t> (ваниль)</a:t>
            </a:r>
            <a:endParaRPr lang="ru-RU" sz="4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18046395" y="626355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Иберии – объединяйтесь!(вступить в испанскую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cxnSp>
        <p:nvCxnSpPr>
          <p:cNvPr id="687" name="Прямая соединительная линия 686"/>
          <p:cNvCxnSpPr>
            <a:stCxn id="649" idx="3"/>
            <a:endCxn id="686" idx="1"/>
          </p:cNvCxnSpPr>
          <p:nvPr/>
        </p:nvCxnSpPr>
        <p:spPr>
          <a:xfrm flipV="1">
            <a:off x="17926772" y="6533556"/>
            <a:ext cx="119623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Прямая соединительная линия 690"/>
          <p:cNvCxnSpPr>
            <a:stCxn id="686" idx="3"/>
            <a:endCxn id="684" idx="1"/>
          </p:cNvCxnSpPr>
          <p:nvPr/>
        </p:nvCxnSpPr>
        <p:spPr>
          <a:xfrm>
            <a:off x="18972720" y="6533556"/>
            <a:ext cx="163002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Прямая со стрелкой 693"/>
          <p:cNvCxnSpPr>
            <a:stCxn id="686" idx="2"/>
            <a:endCxn id="647" idx="0"/>
          </p:cNvCxnSpPr>
          <p:nvPr/>
        </p:nvCxnSpPr>
        <p:spPr>
          <a:xfrm flipH="1">
            <a:off x="18508229" y="6803556"/>
            <a:ext cx="1329" cy="2697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Прямая со стрелкой 696"/>
          <p:cNvCxnSpPr>
            <a:stCxn id="649" idx="2"/>
            <a:endCxn id="672" idx="0"/>
          </p:cNvCxnSpPr>
          <p:nvPr/>
        </p:nvCxnSpPr>
        <p:spPr>
          <a:xfrm flipH="1">
            <a:off x="17462994" y="6805230"/>
            <a:ext cx="616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Прямоугольник 700"/>
          <p:cNvSpPr/>
          <p:nvPr/>
        </p:nvSpPr>
        <p:spPr>
          <a:xfrm>
            <a:off x="19139956" y="542309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однопартийной системы</a:t>
            </a:r>
            <a:endParaRPr lang="ru-RU" sz="400" dirty="0"/>
          </a:p>
        </p:txBody>
      </p:sp>
      <p:sp>
        <p:nvSpPr>
          <p:cNvPr id="702" name="Прямоугольник 701"/>
          <p:cNvSpPr/>
          <p:nvPr/>
        </p:nvSpPr>
        <p:spPr>
          <a:xfrm>
            <a:off x="19690354" y="874090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промышленности </a:t>
            </a:r>
            <a:r>
              <a:rPr lang="ru-RU" sz="500" dirty="0"/>
              <a:t>(ваниль)</a:t>
            </a:r>
            <a:endParaRPr lang="ru-RU" sz="400" dirty="0"/>
          </a:p>
        </p:txBody>
      </p:sp>
      <p:sp>
        <p:nvSpPr>
          <p:cNvPr id="703" name="Прямоугольник 702"/>
          <p:cNvSpPr/>
          <p:nvPr/>
        </p:nvSpPr>
        <p:spPr>
          <a:xfrm>
            <a:off x="20208471" y="5407249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Молодёжное крыло ПКП </a:t>
            </a:r>
            <a:r>
              <a:rPr lang="ru-RU" sz="400" dirty="0"/>
              <a:t>(ваниль)</a:t>
            </a:r>
            <a:endParaRPr lang="ru-RU" sz="300" dirty="0"/>
          </a:p>
        </p:txBody>
      </p:sp>
      <p:sp>
        <p:nvSpPr>
          <p:cNvPr id="704" name="Прямоугольник 703"/>
          <p:cNvSpPr/>
          <p:nvPr/>
        </p:nvSpPr>
        <p:spPr>
          <a:xfrm>
            <a:off x="14912791" y="6260622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Форсирование коммунизма в Бразилии (наше)</a:t>
            </a:r>
            <a:endParaRPr lang="ru-RU" sz="400" dirty="0"/>
          </a:p>
        </p:txBody>
      </p:sp>
      <p:sp>
        <p:nvSpPr>
          <p:cNvPr id="705" name="Прямоугольник 704"/>
          <p:cNvSpPr/>
          <p:nvPr/>
        </p:nvSpPr>
        <p:spPr>
          <a:xfrm>
            <a:off x="14917199" y="697078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восстание в Бразилии (наше)</a:t>
            </a:r>
            <a:endParaRPr lang="ru-RU" sz="400" dirty="0"/>
          </a:p>
        </p:txBody>
      </p:sp>
      <p:sp>
        <p:nvSpPr>
          <p:cNvPr id="689" name="Прямоугольник 688"/>
          <p:cNvSpPr/>
          <p:nvPr/>
        </p:nvSpPr>
        <p:spPr>
          <a:xfrm>
            <a:off x="18045276" y="459305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Коммунистической Партии Португалии</a:t>
            </a:r>
            <a:endParaRPr lang="ru-RU" sz="400" dirty="0"/>
          </a:p>
        </p:txBody>
      </p:sp>
      <p:cxnSp>
        <p:nvCxnSpPr>
          <p:cNvPr id="695" name="Соединительная линия уступом 694"/>
          <p:cNvCxnSpPr>
            <a:stCxn id="689" idx="2"/>
            <a:endCxn id="703" idx="0"/>
          </p:cNvCxnSpPr>
          <p:nvPr/>
        </p:nvCxnSpPr>
        <p:spPr>
          <a:xfrm rot="16200000" flipH="1">
            <a:off x="19452937" y="4188551"/>
            <a:ext cx="274199" cy="21631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Соединительная линия уступом 698"/>
          <p:cNvCxnSpPr>
            <a:stCxn id="689" idx="2"/>
            <a:endCxn id="701" idx="0"/>
          </p:cNvCxnSpPr>
          <p:nvPr/>
        </p:nvCxnSpPr>
        <p:spPr>
          <a:xfrm rot="16200000" flipH="1">
            <a:off x="18910756" y="4730733"/>
            <a:ext cx="290046" cy="10946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Соединительная линия уступом 706"/>
          <p:cNvCxnSpPr>
            <a:stCxn id="689" idx="2"/>
            <a:endCxn id="675" idx="0"/>
          </p:cNvCxnSpPr>
          <p:nvPr/>
        </p:nvCxnSpPr>
        <p:spPr>
          <a:xfrm rot="5400000">
            <a:off x="17352820" y="4255755"/>
            <a:ext cx="278325" cy="20329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Соединительная линия уступом 710"/>
          <p:cNvCxnSpPr>
            <a:stCxn id="689" idx="2"/>
            <a:endCxn id="674" idx="0"/>
          </p:cNvCxnSpPr>
          <p:nvPr/>
        </p:nvCxnSpPr>
        <p:spPr>
          <a:xfrm rot="5400000">
            <a:off x="16803075" y="3701522"/>
            <a:ext cx="273836" cy="31368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Соединительная линия уступом 722"/>
          <p:cNvCxnSpPr>
            <a:stCxn id="702" idx="2"/>
            <a:endCxn id="677" idx="0"/>
          </p:cNvCxnSpPr>
          <p:nvPr/>
        </p:nvCxnSpPr>
        <p:spPr>
          <a:xfrm rot="5400000">
            <a:off x="19774745" y="9139191"/>
            <a:ext cx="237060" cy="5204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Соединительная линия уступом 725"/>
          <p:cNvCxnSpPr>
            <a:stCxn id="702" idx="2"/>
            <a:endCxn id="678" idx="0"/>
          </p:cNvCxnSpPr>
          <p:nvPr/>
        </p:nvCxnSpPr>
        <p:spPr>
          <a:xfrm rot="16200000" flipH="1">
            <a:off x="20302418" y="9132001"/>
            <a:ext cx="233898" cy="5317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Прямая со стрелкой 728"/>
          <p:cNvCxnSpPr>
            <a:stCxn id="677" idx="2"/>
            <a:endCxn id="680" idx="0"/>
          </p:cNvCxnSpPr>
          <p:nvPr/>
        </p:nvCxnSpPr>
        <p:spPr>
          <a:xfrm flipH="1">
            <a:off x="19631789" y="10057963"/>
            <a:ext cx="1244" cy="2182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671" idx="2"/>
            <a:endCxn id="684" idx="0"/>
          </p:cNvCxnSpPr>
          <p:nvPr/>
        </p:nvCxnSpPr>
        <p:spPr>
          <a:xfrm rot="16200000" flipH="1">
            <a:off x="18894875" y="5561220"/>
            <a:ext cx="318866" cy="108915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Соединительная линия уступом 739"/>
          <p:cNvCxnSpPr>
            <a:stCxn id="671" idx="2"/>
            <a:endCxn id="649" idx="0"/>
          </p:cNvCxnSpPr>
          <p:nvPr/>
        </p:nvCxnSpPr>
        <p:spPr>
          <a:xfrm rot="5400000">
            <a:off x="17827238" y="5582736"/>
            <a:ext cx="318866" cy="1046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Прямая со стрелкой 742"/>
          <p:cNvCxnSpPr>
            <a:stCxn id="671" idx="2"/>
            <a:endCxn id="686" idx="0"/>
          </p:cNvCxnSpPr>
          <p:nvPr/>
        </p:nvCxnSpPr>
        <p:spPr>
          <a:xfrm flipH="1">
            <a:off x="18509558" y="5946364"/>
            <a:ext cx="174" cy="3171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Прямая со стрелкой 745"/>
          <p:cNvCxnSpPr>
            <a:stCxn id="674" idx="2"/>
            <a:endCxn id="704" idx="0"/>
          </p:cNvCxnSpPr>
          <p:nvPr/>
        </p:nvCxnSpPr>
        <p:spPr>
          <a:xfrm>
            <a:off x="15371546" y="5946886"/>
            <a:ext cx="4408" cy="3137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Прямая со стрелкой 748"/>
          <p:cNvCxnSpPr>
            <a:stCxn id="675" idx="2"/>
            <a:endCxn id="683" idx="0"/>
          </p:cNvCxnSpPr>
          <p:nvPr/>
        </p:nvCxnSpPr>
        <p:spPr>
          <a:xfrm>
            <a:off x="16475525" y="5951375"/>
            <a:ext cx="4957" cy="319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Прямая со стрелкой 751"/>
          <p:cNvCxnSpPr>
            <a:stCxn id="704" idx="2"/>
            <a:endCxn id="705" idx="0"/>
          </p:cNvCxnSpPr>
          <p:nvPr/>
        </p:nvCxnSpPr>
        <p:spPr>
          <a:xfrm>
            <a:off x="15375954" y="6800622"/>
            <a:ext cx="4408" cy="1701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Соединительная линия уступом 754"/>
          <p:cNvCxnSpPr>
            <a:stCxn id="674" idx="2"/>
            <a:endCxn id="681" idx="0"/>
          </p:cNvCxnSpPr>
          <p:nvPr/>
        </p:nvCxnSpPr>
        <p:spPr>
          <a:xfrm rot="5400000">
            <a:off x="14707854" y="5591730"/>
            <a:ext cx="308536" cy="101884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Прямая соединительная линия 691"/>
          <p:cNvCxnSpPr>
            <a:stCxn id="264" idx="3"/>
            <a:endCxn id="278" idx="1"/>
          </p:cNvCxnSpPr>
          <p:nvPr/>
        </p:nvCxnSpPr>
        <p:spPr>
          <a:xfrm>
            <a:off x="29107435" y="4858423"/>
            <a:ext cx="2620682" cy="15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Прямоугольник 692"/>
          <p:cNvSpPr/>
          <p:nvPr/>
        </p:nvSpPr>
        <p:spPr>
          <a:xfrm>
            <a:off x="29196466" y="942209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Поделить колонии Южной Африки</a:t>
            </a:r>
            <a:endParaRPr lang="ru-RU" sz="200" dirty="0"/>
          </a:p>
        </p:txBody>
      </p:sp>
      <p:cxnSp>
        <p:nvCxnSpPr>
          <p:cNvPr id="696" name="Соединительная линия уступом 695"/>
          <p:cNvCxnSpPr>
            <a:stCxn id="669" idx="2"/>
            <a:endCxn id="693" idx="0"/>
          </p:cNvCxnSpPr>
          <p:nvPr/>
        </p:nvCxnSpPr>
        <p:spPr>
          <a:xfrm rot="5400000">
            <a:off x="30067434" y="8822248"/>
            <a:ext cx="192042" cy="10076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Прямая со стрелкой 697"/>
          <p:cNvCxnSpPr>
            <a:stCxn id="611" idx="2"/>
            <a:endCxn id="693" idx="0"/>
          </p:cNvCxnSpPr>
          <p:nvPr/>
        </p:nvCxnSpPr>
        <p:spPr>
          <a:xfrm>
            <a:off x="29659629" y="9230198"/>
            <a:ext cx="0" cy="1918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Соединительная линия уступом 640"/>
          <p:cNvCxnSpPr>
            <a:stCxn id="667" idx="2"/>
            <a:endCxn id="264" idx="0"/>
          </p:cNvCxnSpPr>
          <p:nvPr/>
        </p:nvCxnSpPr>
        <p:spPr>
          <a:xfrm rot="16200000" flipH="1">
            <a:off x="21874681" y="-2181169"/>
            <a:ext cx="235568" cy="1330361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Соединительная линия уступом 709"/>
          <p:cNvCxnSpPr>
            <a:stCxn id="667" idx="2"/>
            <a:endCxn id="307" idx="0"/>
          </p:cNvCxnSpPr>
          <p:nvPr/>
        </p:nvCxnSpPr>
        <p:spPr>
          <a:xfrm rot="16200000" flipH="1">
            <a:off x="27778192" y="-8084680"/>
            <a:ext cx="252232" cy="2512730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stCxn id="689" idx="2"/>
            <a:endCxn id="671" idx="0"/>
          </p:cNvCxnSpPr>
          <p:nvPr/>
        </p:nvCxnSpPr>
        <p:spPr>
          <a:xfrm>
            <a:off x="18508439" y="5133050"/>
            <a:ext cx="1293" cy="2733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4534943" y="459256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Лузитанский</a:t>
            </a:r>
            <a:r>
              <a:rPr lang="ru-RU" sz="700" dirty="0"/>
              <a:t> </a:t>
            </a:r>
            <a:r>
              <a:rPr lang="ru-RU" sz="700" dirty="0" err="1"/>
              <a:t>интегрализм</a:t>
            </a:r>
            <a:endParaRPr lang="ru-RU" sz="700" dirty="0"/>
          </a:p>
        </p:txBody>
      </p:sp>
      <p:sp>
        <p:nvSpPr>
          <p:cNvPr id="706" name="Прямоугольник 705"/>
          <p:cNvSpPr/>
          <p:nvPr/>
        </p:nvSpPr>
        <p:spPr>
          <a:xfrm>
            <a:off x="6084405" y="54277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Португальский скаутский корпус</a:t>
            </a:r>
          </a:p>
        </p:txBody>
      </p:sp>
      <p:sp>
        <p:nvSpPr>
          <p:cNvPr id="708" name="Прямоугольник 707"/>
          <p:cNvSpPr/>
          <p:nvPr/>
        </p:nvSpPr>
        <p:spPr>
          <a:xfrm>
            <a:off x="7100481" y="542650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Придать церкви центральное значение</a:t>
            </a:r>
          </a:p>
        </p:txBody>
      </p:sp>
      <p:sp>
        <p:nvSpPr>
          <p:cNvPr id="709" name="Прямоугольник 708"/>
          <p:cNvSpPr/>
          <p:nvPr/>
        </p:nvSpPr>
        <p:spPr>
          <a:xfrm>
            <a:off x="1508588" y="696999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профсоюзов</a:t>
            </a:r>
          </a:p>
        </p:txBody>
      </p:sp>
      <p:sp>
        <p:nvSpPr>
          <p:cNvPr id="712" name="Прямоугольник 711"/>
          <p:cNvSpPr/>
          <p:nvPr/>
        </p:nvSpPr>
        <p:spPr>
          <a:xfrm>
            <a:off x="28180631" y="869161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Женский крестовый поход (</a:t>
            </a:r>
            <a:r>
              <a:rPr lang="en-US" sz="700" dirty="0" err="1"/>
              <a:t>Cruzada</a:t>
            </a:r>
            <a:r>
              <a:rPr lang="en-US" sz="700" dirty="0"/>
              <a:t> das </a:t>
            </a:r>
            <a:r>
              <a:rPr lang="en-US" sz="700" dirty="0" err="1"/>
              <a:t>Mulheres</a:t>
            </a:r>
            <a:r>
              <a:rPr lang="en-US" sz="700" dirty="0"/>
              <a:t> </a:t>
            </a:r>
            <a:r>
              <a:rPr lang="en-US" sz="700" dirty="0" err="1"/>
              <a:t>Portuguesas</a:t>
            </a:r>
            <a:r>
              <a:rPr lang="ru-RU" sz="700" dirty="0"/>
              <a:t>)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2005419" y="543333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Дать независимость корпорациям</a:t>
            </a:r>
          </a:p>
        </p:txBody>
      </p:sp>
      <p:sp>
        <p:nvSpPr>
          <p:cNvPr id="715" name="Прямоугольник 714"/>
          <p:cNvSpPr/>
          <p:nvPr/>
        </p:nvSpPr>
        <p:spPr>
          <a:xfrm>
            <a:off x="2991318" y="543241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рубашки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7102205" y="622275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церкви</a:t>
            </a:r>
          </a:p>
        </p:txBody>
      </p:sp>
      <p:cxnSp>
        <p:nvCxnSpPr>
          <p:cNvPr id="721" name="Соединительная линия уступом 720"/>
          <p:cNvCxnSpPr>
            <a:stCxn id="667" idx="2"/>
            <a:endCxn id="646" idx="0"/>
          </p:cNvCxnSpPr>
          <p:nvPr/>
        </p:nvCxnSpPr>
        <p:spPr>
          <a:xfrm rot="5400000">
            <a:off x="13185570" y="2434843"/>
            <a:ext cx="237076" cy="40731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Прямоугольник 721"/>
          <p:cNvSpPr/>
          <p:nvPr/>
        </p:nvSpPr>
        <p:spPr>
          <a:xfrm>
            <a:off x="2493144" y="697124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роли рабочих</a:t>
            </a:r>
          </a:p>
        </p:txBody>
      </p:sp>
      <p:sp>
        <p:nvSpPr>
          <p:cNvPr id="724" name="Прямоугольник 723"/>
          <p:cNvSpPr/>
          <p:nvPr/>
        </p:nvSpPr>
        <p:spPr>
          <a:xfrm>
            <a:off x="1505003" y="622263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Стимулирование роста промышленности</a:t>
            </a:r>
          </a:p>
        </p:txBody>
      </p:sp>
      <p:sp>
        <p:nvSpPr>
          <p:cNvPr id="725" name="Прямоугольник 724"/>
          <p:cNvSpPr/>
          <p:nvPr/>
        </p:nvSpPr>
        <p:spPr>
          <a:xfrm>
            <a:off x="4015631" y="542786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Португалия</a:t>
            </a:r>
          </a:p>
        </p:txBody>
      </p:sp>
      <p:sp>
        <p:nvSpPr>
          <p:cNvPr id="727" name="Прямоугольник 726"/>
          <p:cNvSpPr/>
          <p:nvPr/>
        </p:nvSpPr>
        <p:spPr>
          <a:xfrm>
            <a:off x="5054400" y="542786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испанских фалангистов</a:t>
            </a:r>
          </a:p>
        </p:txBody>
      </p:sp>
      <p:cxnSp>
        <p:nvCxnSpPr>
          <p:cNvPr id="728" name="Прямая соединительная линия 727"/>
          <p:cNvCxnSpPr>
            <a:stCxn id="725" idx="3"/>
            <a:endCxn id="727" idx="1"/>
          </p:cNvCxnSpPr>
          <p:nvPr/>
        </p:nvCxnSpPr>
        <p:spPr>
          <a:xfrm>
            <a:off x="4941956" y="5697865"/>
            <a:ext cx="1124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" name="Прямоугольник 735"/>
          <p:cNvSpPr/>
          <p:nvPr/>
        </p:nvSpPr>
        <p:spPr>
          <a:xfrm>
            <a:off x="4016815" y="697233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Иберию</a:t>
            </a:r>
          </a:p>
        </p:txBody>
      </p:sp>
      <p:sp>
        <p:nvSpPr>
          <p:cNvPr id="738" name="Прямоугольник 737"/>
          <p:cNvSpPr/>
          <p:nvPr/>
        </p:nvSpPr>
        <p:spPr>
          <a:xfrm>
            <a:off x="2992097" y="622263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Бразильскими </a:t>
            </a:r>
            <a:r>
              <a:rPr lang="ru-RU" sz="700" dirty="0" err="1"/>
              <a:t>Интегралистами</a:t>
            </a:r>
            <a:endParaRPr lang="ru-RU" sz="700" dirty="0"/>
          </a:p>
        </p:txBody>
      </p:sp>
      <p:sp>
        <p:nvSpPr>
          <p:cNvPr id="739" name="Прямоугольник 738"/>
          <p:cNvSpPr/>
          <p:nvPr/>
        </p:nvSpPr>
        <p:spPr>
          <a:xfrm>
            <a:off x="6074620" y="622343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Испанской фалангой</a:t>
            </a:r>
          </a:p>
        </p:txBody>
      </p:sp>
      <p:cxnSp>
        <p:nvCxnSpPr>
          <p:cNvPr id="741" name="Прямая соединительная линия 740"/>
          <p:cNvCxnSpPr>
            <a:stCxn id="738" idx="3"/>
            <a:endCxn id="808" idx="1"/>
          </p:cNvCxnSpPr>
          <p:nvPr/>
        </p:nvCxnSpPr>
        <p:spPr>
          <a:xfrm>
            <a:off x="3918422" y="6492630"/>
            <a:ext cx="102381" cy="4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Соединительная линия уступом 744"/>
          <p:cNvCxnSpPr>
            <a:stCxn id="700" idx="2"/>
            <a:endCxn id="725" idx="0"/>
          </p:cNvCxnSpPr>
          <p:nvPr/>
        </p:nvCxnSpPr>
        <p:spPr>
          <a:xfrm rot="5400000">
            <a:off x="4590799" y="5020557"/>
            <a:ext cx="295303" cy="5193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Соединительная линия уступом 749"/>
          <p:cNvCxnSpPr>
            <a:stCxn id="700" idx="2"/>
            <a:endCxn id="727" idx="0"/>
          </p:cNvCxnSpPr>
          <p:nvPr/>
        </p:nvCxnSpPr>
        <p:spPr>
          <a:xfrm rot="16200000" flipH="1">
            <a:off x="5110183" y="5020484"/>
            <a:ext cx="295303" cy="519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Соединительная линия уступом 753"/>
          <p:cNvCxnSpPr>
            <a:stCxn id="700" idx="2"/>
            <a:endCxn id="706" idx="0"/>
          </p:cNvCxnSpPr>
          <p:nvPr/>
        </p:nvCxnSpPr>
        <p:spPr>
          <a:xfrm rot="16200000" flipH="1">
            <a:off x="5625252" y="4505416"/>
            <a:ext cx="295171" cy="15494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Соединительная линия уступом 757"/>
          <p:cNvCxnSpPr>
            <a:stCxn id="700" idx="2"/>
            <a:endCxn id="713" idx="0"/>
          </p:cNvCxnSpPr>
          <p:nvPr/>
        </p:nvCxnSpPr>
        <p:spPr>
          <a:xfrm rot="5400000">
            <a:off x="3582959" y="4018185"/>
            <a:ext cx="300770" cy="25295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1" name="Соединительная линия уступом 760"/>
          <p:cNvCxnSpPr>
            <a:stCxn id="700" idx="2"/>
            <a:endCxn id="715" idx="0"/>
          </p:cNvCxnSpPr>
          <p:nvPr/>
        </p:nvCxnSpPr>
        <p:spPr>
          <a:xfrm rot="5400000">
            <a:off x="4076369" y="4510675"/>
            <a:ext cx="299851" cy="15436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Соединительная линия уступом 763"/>
          <p:cNvCxnSpPr>
            <a:stCxn id="700" idx="2"/>
            <a:endCxn id="708" idx="0"/>
          </p:cNvCxnSpPr>
          <p:nvPr/>
        </p:nvCxnSpPr>
        <p:spPr>
          <a:xfrm rot="16200000" flipH="1">
            <a:off x="6133903" y="3996765"/>
            <a:ext cx="293944" cy="25655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Соединительная линия уступом 769"/>
          <p:cNvCxnSpPr>
            <a:stCxn id="708" idx="2"/>
            <a:endCxn id="716" idx="0"/>
          </p:cNvCxnSpPr>
          <p:nvPr/>
        </p:nvCxnSpPr>
        <p:spPr>
          <a:xfrm rot="16200000" flipH="1">
            <a:off x="7436380" y="6093770"/>
            <a:ext cx="256252" cy="1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Соединительная линия уступом 772"/>
          <p:cNvCxnSpPr>
            <a:stCxn id="713" idx="2"/>
            <a:endCxn id="724" idx="0"/>
          </p:cNvCxnSpPr>
          <p:nvPr/>
        </p:nvCxnSpPr>
        <p:spPr>
          <a:xfrm rot="5400000">
            <a:off x="2093725" y="5847773"/>
            <a:ext cx="249298" cy="5004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Соединительная линия уступом 775"/>
          <p:cNvCxnSpPr>
            <a:stCxn id="713" idx="2"/>
            <a:endCxn id="722" idx="0"/>
          </p:cNvCxnSpPr>
          <p:nvPr/>
        </p:nvCxnSpPr>
        <p:spPr>
          <a:xfrm rot="16200000" flipH="1">
            <a:off x="2213487" y="6228426"/>
            <a:ext cx="997915" cy="487725"/>
          </a:xfrm>
          <a:prstGeom prst="bentConnector3">
            <a:avLst>
              <a:gd name="adj1" fmla="val 1261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Прямоугольник 778"/>
          <p:cNvSpPr/>
          <p:nvPr/>
        </p:nvSpPr>
        <p:spPr>
          <a:xfrm>
            <a:off x="5050576" y="697461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Бразилию</a:t>
            </a:r>
          </a:p>
        </p:txBody>
      </p:sp>
      <p:cxnSp>
        <p:nvCxnSpPr>
          <p:cNvPr id="780" name="Соединительная линия уступом 779"/>
          <p:cNvCxnSpPr>
            <a:stCxn id="727" idx="2"/>
            <a:endCxn id="738" idx="0"/>
          </p:cNvCxnSpPr>
          <p:nvPr/>
        </p:nvCxnSpPr>
        <p:spPr>
          <a:xfrm rot="5400000">
            <a:off x="4359030" y="5064096"/>
            <a:ext cx="254765" cy="206230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Соединительная линия уступом 782"/>
          <p:cNvCxnSpPr>
            <a:stCxn id="727" idx="2"/>
            <a:endCxn id="739" idx="0"/>
          </p:cNvCxnSpPr>
          <p:nvPr/>
        </p:nvCxnSpPr>
        <p:spPr>
          <a:xfrm rot="16200000" flipH="1">
            <a:off x="5899889" y="5585539"/>
            <a:ext cx="255569" cy="102022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Соединительная линия уступом 785"/>
          <p:cNvCxnSpPr>
            <a:stCxn id="725" idx="2"/>
            <a:endCxn id="738" idx="0"/>
          </p:cNvCxnSpPr>
          <p:nvPr/>
        </p:nvCxnSpPr>
        <p:spPr>
          <a:xfrm rot="5400000">
            <a:off x="3839645" y="5583480"/>
            <a:ext cx="254765" cy="102353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Соединительная линия уступом 788"/>
          <p:cNvCxnSpPr>
            <a:stCxn id="725" idx="2"/>
            <a:endCxn id="739" idx="0"/>
          </p:cNvCxnSpPr>
          <p:nvPr/>
        </p:nvCxnSpPr>
        <p:spPr>
          <a:xfrm rot="16200000" flipH="1">
            <a:off x="5380504" y="5066154"/>
            <a:ext cx="255569" cy="205898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Прямоугольник 791"/>
          <p:cNvSpPr/>
          <p:nvPr/>
        </p:nvSpPr>
        <p:spPr>
          <a:xfrm>
            <a:off x="8152459" y="697290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cxnSp>
        <p:nvCxnSpPr>
          <p:cNvPr id="793" name="Прямая со стрелкой 792"/>
          <p:cNvCxnSpPr>
            <a:stCxn id="724" idx="2"/>
            <a:endCxn id="709" idx="0"/>
          </p:cNvCxnSpPr>
          <p:nvPr/>
        </p:nvCxnSpPr>
        <p:spPr>
          <a:xfrm>
            <a:off x="1968166" y="6762630"/>
            <a:ext cx="3585" cy="2073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" name="Прямоугольник 804"/>
          <p:cNvSpPr/>
          <p:nvPr/>
        </p:nvSpPr>
        <p:spPr>
          <a:xfrm>
            <a:off x="8143582" y="850146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Розовая карта</a:t>
            </a:r>
          </a:p>
        </p:txBody>
      </p:sp>
      <p:sp>
        <p:nvSpPr>
          <p:cNvPr id="806" name="Прямоугольник 805"/>
          <p:cNvSpPr/>
          <p:nvPr/>
        </p:nvSpPr>
        <p:spPr>
          <a:xfrm>
            <a:off x="9244503" y="929751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Уругвай</a:t>
            </a:r>
          </a:p>
        </p:txBody>
      </p:sp>
      <p:sp>
        <p:nvSpPr>
          <p:cNvPr id="808" name="Прямоугольник 807"/>
          <p:cNvSpPr/>
          <p:nvPr/>
        </p:nvSpPr>
        <p:spPr>
          <a:xfrm>
            <a:off x="4020803" y="622310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Присоединиться к Италии</a:t>
            </a:r>
          </a:p>
        </p:txBody>
      </p:sp>
      <p:cxnSp>
        <p:nvCxnSpPr>
          <p:cNvPr id="810" name="Прямая соединительная линия 809"/>
          <p:cNvCxnSpPr>
            <a:stCxn id="690" idx="3"/>
            <a:endCxn id="739" idx="1"/>
          </p:cNvCxnSpPr>
          <p:nvPr/>
        </p:nvCxnSpPr>
        <p:spPr>
          <a:xfrm>
            <a:off x="5984731" y="6491880"/>
            <a:ext cx="89889" cy="15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Соединительная линия уступом 812"/>
          <p:cNvCxnSpPr>
            <a:stCxn id="808" idx="2"/>
            <a:endCxn id="779" idx="0"/>
          </p:cNvCxnSpPr>
          <p:nvPr/>
        </p:nvCxnSpPr>
        <p:spPr>
          <a:xfrm rot="16200000" flipH="1">
            <a:off x="4893101" y="6353971"/>
            <a:ext cx="211503" cy="10297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Соединительная линия уступом 815"/>
          <p:cNvCxnSpPr>
            <a:stCxn id="808" idx="2"/>
            <a:endCxn id="736" idx="0"/>
          </p:cNvCxnSpPr>
          <p:nvPr/>
        </p:nvCxnSpPr>
        <p:spPr>
          <a:xfrm rot="5400000">
            <a:off x="4377358" y="6865727"/>
            <a:ext cx="209229" cy="39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Прямоугольник 827"/>
          <p:cNvSpPr/>
          <p:nvPr/>
        </p:nvSpPr>
        <p:spPr>
          <a:xfrm>
            <a:off x="8145857" y="931115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Ост-Индию (ваниль)</a:t>
            </a:r>
          </a:p>
        </p:txBody>
      </p:sp>
      <p:sp>
        <p:nvSpPr>
          <p:cNvPr id="829" name="Прямоугольник 828"/>
          <p:cNvSpPr/>
          <p:nvPr/>
        </p:nvSpPr>
        <p:spPr>
          <a:xfrm>
            <a:off x="7081332" y="1001401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владение чайными плантациями (аннексия против </a:t>
            </a:r>
            <a:r>
              <a:rPr lang="ru-RU" sz="700" dirty="0" err="1"/>
              <a:t>цейлона</a:t>
            </a:r>
            <a:r>
              <a:rPr lang="ru-RU" sz="700" dirty="0"/>
              <a:t>)</a:t>
            </a:r>
          </a:p>
        </p:txBody>
      </p:sp>
      <p:sp>
        <p:nvSpPr>
          <p:cNvPr id="830" name="Прямоугольник 829"/>
          <p:cNvSpPr/>
          <p:nvPr/>
        </p:nvSpPr>
        <p:spPr>
          <a:xfrm>
            <a:off x="10315179" y="929978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финиковые сады Омана</a:t>
            </a:r>
          </a:p>
        </p:txBody>
      </p:sp>
      <p:sp>
        <p:nvSpPr>
          <p:cNvPr id="835" name="Прямоугольник 834"/>
          <p:cNvSpPr/>
          <p:nvPr/>
        </p:nvSpPr>
        <p:spPr>
          <a:xfrm>
            <a:off x="11345274" y="8507373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Пятая империя (ваниль)</a:t>
            </a:r>
          </a:p>
        </p:txBody>
      </p:sp>
      <p:cxnSp>
        <p:nvCxnSpPr>
          <p:cNvPr id="843" name="Соединительная линия уступом 842"/>
          <p:cNvCxnSpPr>
            <a:stCxn id="716" idx="2"/>
            <a:endCxn id="792" idx="0"/>
          </p:cNvCxnSpPr>
          <p:nvPr/>
        </p:nvCxnSpPr>
        <p:spPr>
          <a:xfrm rot="16200000" flipH="1">
            <a:off x="7985424" y="6342702"/>
            <a:ext cx="210143" cy="105025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Соединительная линия уступом 851"/>
          <p:cNvCxnSpPr>
            <a:stCxn id="736" idx="2"/>
            <a:endCxn id="805" idx="0"/>
          </p:cNvCxnSpPr>
          <p:nvPr/>
        </p:nvCxnSpPr>
        <p:spPr>
          <a:xfrm rot="16200000" flipH="1">
            <a:off x="6048798" y="5943515"/>
            <a:ext cx="989127" cy="4126767"/>
          </a:xfrm>
          <a:prstGeom prst="bentConnector3">
            <a:avLst>
              <a:gd name="adj1" fmla="val 10064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Соединительная линия уступом 854"/>
          <p:cNvCxnSpPr>
            <a:stCxn id="779" idx="2"/>
            <a:endCxn id="805" idx="0"/>
          </p:cNvCxnSpPr>
          <p:nvPr/>
        </p:nvCxnSpPr>
        <p:spPr>
          <a:xfrm rot="16200000" flipH="1">
            <a:off x="6566816" y="6461533"/>
            <a:ext cx="986853" cy="3093006"/>
          </a:xfrm>
          <a:prstGeom prst="bentConnector3">
            <a:avLst>
              <a:gd name="adj1" fmla="val 9972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Соединительная линия уступом 859"/>
          <p:cNvCxnSpPr>
            <a:stCxn id="739" idx="2"/>
            <a:endCxn id="779" idx="0"/>
          </p:cNvCxnSpPr>
          <p:nvPr/>
        </p:nvCxnSpPr>
        <p:spPr>
          <a:xfrm rot="5400000">
            <a:off x="5920173" y="6357000"/>
            <a:ext cx="211176" cy="10240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Соединительная линия уступом 862"/>
          <p:cNvCxnSpPr>
            <a:stCxn id="738" idx="2"/>
            <a:endCxn id="736" idx="0"/>
          </p:cNvCxnSpPr>
          <p:nvPr/>
        </p:nvCxnSpPr>
        <p:spPr>
          <a:xfrm rot="16200000" flipH="1">
            <a:off x="3862766" y="6355124"/>
            <a:ext cx="209706" cy="10247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Прямоугольник 865"/>
          <p:cNvSpPr/>
          <p:nvPr/>
        </p:nvSpPr>
        <p:spPr>
          <a:xfrm>
            <a:off x="9246777" y="1000264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Парагвай</a:t>
            </a:r>
          </a:p>
        </p:txBody>
      </p:sp>
      <p:sp>
        <p:nvSpPr>
          <p:cNvPr id="867" name="Прямоугольник 866"/>
          <p:cNvSpPr/>
          <p:nvPr/>
        </p:nvSpPr>
        <p:spPr>
          <a:xfrm>
            <a:off x="8148132" y="1000264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территорию в Китае (ваниль)</a:t>
            </a:r>
          </a:p>
        </p:txBody>
      </p:sp>
      <p:sp>
        <p:nvSpPr>
          <p:cNvPr id="868" name="Прямоугольник 867"/>
          <p:cNvSpPr/>
          <p:nvPr/>
        </p:nvSpPr>
        <p:spPr>
          <a:xfrm>
            <a:off x="8150406" y="1068048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Разделаться с Японской угрозой (ваниль)</a:t>
            </a:r>
          </a:p>
        </p:txBody>
      </p:sp>
      <p:sp>
        <p:nvSpPr>
          <p:cNvPr id="869" name="Прямоугольник 868"/>
          <p:cNvSpPr/>
          <p:nvPr/>
        </p:nvSpPr>
        <p:spPr>
          <a:xfrm>
            <a:off x="7076783" y="929978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Сделать Индию своей (ваниль)</a:t>
            </a:r>
          </a:p>
        </p:txBody>
      </p:sp>
      <p:sp>
        <p:nvSpPr>
          <p:cNvPr id="870" name="Прямоугольник 869"/>
          <p:cNvSpPr/>
          <p:nvPr/>
        </p:nvSpPr>
        <p:spPr>
          <a:xfrm>
            <a:off x="6014532" y="930206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Португальское </a:t>
            </a:r>
            <a:r>
              <a:rPr lang="ru-RU" sz="700" dirty="0" err="1"/>
              <a:t>Морокко</a:t>
            </a:r>
            <a:endParaRPr lang="ru-RU" sz="700" dirty="0"/>
          </a:p>
        </p:txBody>
      </p:sp>
      <p:cxnSp>
        <p:nvCxnSpPr>
          <p:cNvPr id="871" name="Соединительная линия уступом 870"/>
          <p:cNvCxnSpPr>
            <a:stCxn id="700" idx="2"/>
            <a:endCxn id="650" idx="0"/>
          </p:cNvCxnSpPr>
          <p:nvPr/>
        </p:nvCxnSpPr>
        <p:spPr>
          <a:xfrm rot="16200000" flipH="1">
            <a:off x="6660786" y="3469881"/>
            <a:ext cx="288051" cy="361341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Соединительная линия уступом 873"/>
          <p:cNvCxnSpPr>
            <a:stCxn id="646" idx="2"/>
            <a:endCxn id="650" idx="0"/>
          </p:cNvCxnSpPr>
          <p:nvPr/>
        </p:nvCxnSpPr>
        <p:spPr>
          <a:xfrm rot="5400000">
            <a:off x="9794197" y="3947252"/>
            <a:ext cx="290682" cy="265604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Соединительная линия уступом 876"/>
          <p:cNvCxnSpPr>
            <a:stCxn id="805" idx="2"/>
            <a:endCxn id="870" idx="0"/>
          </p:cNvCxnSpPr>
          <p:nvPr/>
        </p:nvCxnSpPr>
        <p:spPr>
          <a:xfrm rot="5400000">
            <a:off x="7411922" y="8107236"/>
            <a:ext cx="260597" cy="21290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Соединительная линия уступом 879"/>
          <p:cNvCxnSpPr>
            <a:stCxn id="805" idx="2"/>
            <a:endCxn id="830" idx="0"/>
          </p:cNvCxnSpPr>
          <p:nvPr/>
        </p:nvCxnSpPr>
        <p:spPr>
          <a:xfrm rot="16200000" flipH="1">
            <a:off x="9563382" y="8084825"/>
            <a:ext cx="258323" cy="21715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Соединительная линия уступом 882"/>
          <p:cNvCxnSpPr>
            <a:stCxn id="805" idx="2"/>
            <a:endCxn id="869" idx="0"/>
          </p:cNvCxnSpPr>
          <p:nvPr/>
        </p:nvCxnSpPr>
        <p:spPr>
          <a:xfrm rot="5400000">
            <a:off x="7944185" y="8637225"/>
            <a:ext cx="258323" cy="1066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Соединительная линия уступом 885"/>
          <p:cNvCxnSpPr>
            <a:stCxn id="805" idx="2"/>
            <a:endCxn id="806" idx="0"/>
          </p:cNvCxnSpPr>
          <p:nvPr/>
        </p:nvCxnSpPr>
        <p:spPr>
          <a:xfrm rot="16200000" flipH="1">
            <a:off x="9029181" y="8619026"/>
            <a:ext cx="256048" cy="11009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Прямая со стрелкой 888"/>
          <p:cNvCxnSpPr>
            <a:stCxn id="805" idx="2"/>
            <a:endCxn id="828" idx="0"/>
          </p:cNvCxnSpPr>
          <p:nvPr/>
        </p:nvCxnSpPr>
        <p:spPr>
          <a:xfrm>
            <a:off x="8606745" y="9041463"/>
            <a:ext cx="2275" cy="2696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Прямая со стрелкой 891"/>
          <p:cNvCxnSpPr>
            <a:stCxn id="869" idx="2"/>
            <a:endCxn id="829" idx="0"/>
          </p:cNvCxnSpPr>
          <p:nvPr/>
        </p:nvCxnSpPr>
        <p:spPr>
          <a:xfrm>
            <a:off x="7539946" y="9839786"/>
            <a:ext cx="4549" cy="1742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Прямая со стрелкой 894"/>
          <p:cNvCxnSpPr>
            <a:stCxn id="828" idx="2"/>
            <a:endCxn id="867" idx="0"/>
          </p:cNvCxnSpPr>
          <p:nvPr/>
        </p:nvCxnSpPr>
        <p:spPr>
          <a:xfrm>
            <a:off x="8609020" y="9851159"/>
            <a:ext cx="2275" cy="1514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Прямая со стрелкой 897"/>
          <p:cNvCxnSpPr>
            <a:stCxn id="806" idx="2"/>
            <a:endCxn id="866" idx="0"/>
          </p:cNvCxnSpPr>
          <p:nvPr/>
        </p:nvCxnSpPr>
        <p:spPr>
          <a:xfrm>
            <a:off x="9707666" y="9837511"/>
            <a:ext cx="2274" cy="1651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Прямая со стрелкой 900"/>
          <p:cNvCxnSpPr>
            <a:stCxn id="867" idx="2"/>
            <a:endCxn id="868" idx="0"/>
          </p:cNvCxnSpPr>
          <p:nvPr/>
        </p:nvCxnSpPr>
        <p:spPr>
          <a:xfrm>
            <a:off x="8611295" y="10542646"/>
            <a:ext cx="2274" cy="1378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Соединительная линия уступом 903"/>
          <p:cNvCxnSpPr>
            <a:stCxn id="667" idx="2"/>
            <a:endCxn id="689" idx="0"/>
          </p:cNvCxnSpPr>
          <p:nvPr/>
        </p:nvCxnSpPr>
        <p:spPr>
          <a:xfrm rot="16200000" flipH="1">
            <a:off x="16804451" y="2889061"/>
            <a:ext cx="240195" cy="31677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Прямоугольник 689"/>
          <p:cNvSpPr/>
          <p:nvPr/>
        </p:nvSpPr>
        <p:spPr>
          <a:xfrm>
            <a:off x="5058406" y="622188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Свой путь</a:t>
            </a:r>
          </a:p>
        </p:txBody>
      </p:sp>
      <p:cxnSp>
        <p:nvCxnSpPr>
          <p:cNvPr id="730" name="Прямая соединительная линия 729"/>
          <p:cNvCxnSpPr>
            <a:stCxn id="808" idx="3"/>
            <a:endCxn id="690" idx="1"/>
          </p:cNvCxnSpPr>
          <p:nvPr/>
        </p:nvCxnSpPr>
        <p:spPr>
          <a:xfrm flipV="1">
            <a:off x="4947128" y="6491880"/>
            <a:ext cx="111278" cy="12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Соединительная линия уступом 730"/>
          <p:cNvCxnSpPr>
            <a:stCxn id="690" idx="2"/>
            <a:endCxn id="736" idx="0"/>
          </p:cNvCxnSpPr>
          <p:nvPr/>
        </p:nvCxnSpPr>
        <p:spPr>
          <a:xfrm rot="5400000">
            <a:off x="4895546" y="6346313"/>
            <a:ext cx="210456" cy="104159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Соединительная линия уступом 731"/>
          <p:cNvCxnSpPr>
            <a:stCxn id="727" idx="2"/>
            <a:endCxn id="808" idx="0"/>
          </p:cNvCxnSpPr>
          <p:nvPr/>
        </p:nvCxnSpPr>
        <p:spPr>
          <a:xfrm rot="5400000">
            <a:off x="4873144" y="5578688"/>
            <a:ext cx="255242" cy="103359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25" idx="2"/>
            <a:endCxn id="690" idx="0"/>
          </p:cNvCxnSpPr>
          <p:nvPr/>
        </p:nvCxnSpPr>
        <p:spPr>
          <a:xfrm rot="16200000" flipH="1">
            <a:off x="4873174" y="5573484"/>
            <a:ext cx="254015" cy="104277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Соединительная линия уступом 733"/>
          <p:cNvCxnSpPr>
            <a:stCxn id="690" idx="2"/>
            <a:endCxn id="779" idx="0"/>
          </p:cNvCxnSpPr>
          <p:nvPr/>
        </p:nvCxnSpPr>
        <p:spPr>
          <a:xfrm rot="5400000">
            <a:off x="5411289" y="6864330"/>
            <a:ext cx="212730" cy="783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Прямоугольник 734"/>
          <p:cNvSpPr/>
          <p:nvPr/>
        </p:nvSpPr>
        <p:spPr>
          <a:xfrm>
            <a:off x="2001440" y="776309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суды</a:t>
            </a:r>
            <a:endParaRPr lang="ru-RU" sz="200" dirty="0"/>
          </a:p>
        </p:txBody>
      </p:sp>
      <p:cxnSp>
        <p:nvCxnSpPr>
          <p:cNvPr id="744" name="Соединительная линия уступом 743"/>
          <p:cNvCxnSpPr>
            <a:stCxn id="722" idx="2"/>
            <a:endCxn id="735" idx="0"/>
          </p:cNvCxnSpPr>
          <p:nvPr/>
        </p:nvCxnSpPr>
        <p:spPr>
          <a:xfrm rot="5400000">
            <a:off x="2584532" y="7391318"/>
            <a:ext cx="251847" cy="4917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Соединительная линия уступом 746"/>
          <p:cNvCxnSpPr>
            <a:stCxn id="709" idx="2"/>
            <a:endCxn id="735" idx="0"/>
          </p:cNvCxnSpPr>
          <p:nvPr/>
        </p:nvCxnSpPr>
        <p:spPr>
          <a:xfrm rot="16200000" flipH="1">
            <a:off x="2091625" y="7390116"/>
            <a:ext cx="253104" cy="4928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Прямоугольник 747"/>
          <p:cNvSpPr/>
          <p:nvPr/>
        </p:nvSpPr>
        <p:spPr>
          <a:xfrm>
            <a:off x="500941" y="69701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Применить 12 принципов выпуска промышленной продукции</a:t>
            </a:r>
          </a:p>
        </p:txBody>
      </p:sp>
      <p:cxnSp>
        <p:nvCxnSpPr>
          <p:cNvPr id="751" name="Соединительная линия уступом 750"/>
          <p:cNvCxnSpPr>
            <a:stCxn id="724" idx="2"/>
            <a:endCxn id="748" idx="0"/>
          </p:cNvCxnSpPr>
          <p:nvPr/>
        </p:nvCxnSpPr>
        <p:spPr>
          <a:xfrm rot="5400000">
            <a:off x="1362358" y="6364376"/>
            <a:ext cx="207555" cy="10040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Прямоугольник 752"/>
          <p:cNvSpPr/>
          <p:nvPr/>
        </p:nvSpPr>
        <p:spPr>
          <a:xfrm>
            <a:off x="498401" y="776202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Общество мелких собственников</a:t>
            </a:r>
            <a:endParaRPr lang="ru-RU" sz="300" dirty="0"/>
          </a:p>
        </p:txBody>
      </p:sp>
      <p:cxnSp>
        <p:nvCxnSpPr>
          <p:cNvPr id="756" name="Прямая со стрелкой 755"/>
          <p:cNvCxnSpPr>
            <a:stCxn id="748" idx="2"/>
            <a:endCxn id="753" idx="0"/>
          </p:cNvCxnSpPr>
          <p:nvPr/>
        </p:nvCxnSpPr>
        <p:spPr>
          <a:xfrm flipH="1">
            <a:off x="961564" y="7510185"/>
            <a:ext cx="2540" cy="2518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Прямоугольник 758"/>
          <p:cNvSpPr/>
          <p:nvPr/>
        </p:nvSpPr>
        <p:spPr>
          <a:xfrm>
            <a:off x="4533204" y="381154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Восстание против </a:t>
            </a:r>
            <a:r>
              <a:rPr lang="ru-RU" sz="700" dirty="0" err="1"/>
              <a:t>Салазарского</a:t>
            </a:r>
            <a:r>
              <a:rPr lang="ru-RU" sz="700" dirty="0"/>
              <a:t> режима</a:t>
            </a:r>
          </a:p>
        </p:txBody>
      </p:sp>
      <p:cxnSp>
        <p:nvCxnSpPr>
          <p:cNvPr id="760" name="Прямая со стрелкой 759"/>
          <p:cNvCxnSpPr>
            <a:stCxn id="759" idx="2"/>
            <a:endCxn id="700" idx="0"/>
          </p:cNvCxnSpPr>
          <p:nvPr/>
        </p:nvCxnSpPr>
        <p:spPr>
          <a:xfrm>
            <a:off x="4996367" y="4351544"/>
            <a:ext cx="1739" cy="241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Прямая соединительная линия 761"/>
          <p:cNvCxnSpPr>
            <a:stCxn id="759" idx="3"/>
            <a:endCxn id="667" idx="1"/>
          </p:cNvCxnSpPr>
          <p:nvPr/>
        </p:nvCxnSpPr>
        <p:spPr>
          <a:xfrm>
            <a:off x="5459529" y="4081544"/>
            <a:ext cx="9417966" cy="13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Прямая со стрелкой 719"/>
          <p:cNvCxnSpPr>
            <a:stCxn id="502" idx="2"/>
            <a:endCxn id="712" idx="0"/>
          </p:cNvCxnSpPr>
          <p:nvPr/>
        </p:nvCxnSpPr>
        <p:spPr>
          <a:xfrm flipH="1">
            <a:off x="28643794" y="8410531"/>
            <a:ext cx="1128" cy="2810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3506567" y="775661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Признать язык Галисии вторым официальным</a:t>
            </a:r>
          </a:p>
        </p:txBody>
      </p:sp>
      <p:cxnSp>
        <p:nvCxnSpPr>
          <p:cNvPr id="763" name="Соединительная линия уступом 762"/>
          <p:cNvCxnSpPr>
            <a:stCxn id="725" idx="2"/>
            <a:endCxn id="742" idx="0"/>
          </p:cNvCxnSpPr>
          <p:nvPr/>
        </p:nvCxnSpPr>
        <p:spPr>
          <a:xfrm rot="5400000">
            <a:off x="3329889" y="6607706"/>
            <a:ext cx="1788746" cy="509064"/>
          </a:xfrm>
          <a:prstGeom prst="bentConnector3">
            <a:avLst>
              <a:gd name="adj1" fmla="val 727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Прямоугольник 766"/>
          <p:cNvSpPr/>
          <p:nvPr/>
        </p:nvSpPr>
        <p:spPr>
          <a:xfrm>
            <a:off x="21843149" y="7081454"/>
            <a:ext cx="926325" cy="540000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Папой</a:t>
            </a:r>
          </a:p>
        </p:txBody>
      </p:sp>
      <p:cxnSp>
        <p:nvCxnSpPr>
          <p:cNvPr id="768" name="Соединительная линия уступом 767"/>
          <p:cNvCxnSpPr>
            <a:stCxn id="548" idx="2"/>
            <a:endCxn id="767" idx="0"/>
          </p:cNvCxnSpPr>
          <p:nvPr/>
        </p:nvCxnSpPr>
        <p:spPr>
          <a:xfrm rot="16200000" flipH="1">
            <a:off x="21900781" y="6675923"/>
            <a:ext cx="271606" cy="539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Соединительная линия уступом 771"/>
          <p:cNvCxnSpPr>
            <a:stCxn id="577" idx="2"/>
            <a:endCxn id="767" idx="0"/>
          </p:cNvCxnSpPr>
          <p:nvPr/>
        </p:nvCxnSpPr>
        <p:spPr>
          <a:xfrm rot="5400000">
            <a:off x="22432668" y="6683041"/>
            <a:ext cx="272057" cy="524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Прямая соединительная линия 781"/>
          <p:cNvCxnSpPr>
            <a:stCxn id="767" idx="3"/>
            <a:endCxn id="719" idx="1"/>
          </p:cNvCxnSpPr>
          <p:nvPr/>
        </p:nvCxnSpPr>
        <p:spPr>
          <a:xfrm flipV="1">
            <a:off x="22769474" y="7349701"/>
            <a:ext cx="121814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Прямоугольник 786"/>
          <p:cNvSpPr/>
          <p:nvPr/>
        </p:nvSpPr>
        <p:spPr>
          <a:xfrm>
            <a:off x="24493128" y="540732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с Европейскими державами (наше)</a:t>
            </a:r>
            <a:endParaRPr lang="ru-RU" sz="100" dirty="0"/>
          </a:p>
        </p:txBody>
      </p:sp>
      <p:sp>
        <p:nvSpPr>
          <p:cNvPr id="788" name="Прямоугольник 787"/>
          <p:cNvSpPr/>
          <p:nvPr/>
        </p:nvSpPr>
        <p:spPr>
          <a:xfrm>
            <a:off x="24495402" y="626116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Столица шпионажа (ваниль)</a:t>
            </a:r>
            <a:endParaRPr lang="ru-RU" sz="100" dirty="0"/>
          </a:p>
        </p:txBody>
      </p:sp>
      <p:cxnSp>
        <p:nvCxnSpPr>
          <p:cNvPr id="790" name="Прямая со стрелкой 789"/>
          <p:cNvCxnSpPr>
            <a:stCxn id="787" idx="2"/>
            <a:endCxn id="788" idx="0"/>
          </p:cNvCxnSpPr>
          <p:nvPr/>
        </p:nvCxnSpPr>
        <p:spPr>
          <a:xfrm>
            <a:off x="24956291" y="5947329"/>
            <a:ext cx="2274" cy="3138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Соединительная линия уступом 794"/>
          <p:cNvCxnSpPr>
            <a:stCxn id="282" idx="2"/>
            <a:endCxn id="533" idx="0"/>
          </p:cNvCxnSpPr>
          <p:nvPr/>
        </p:nvCxnSpPr>
        <p:spPr>
          <a:xfrm rot="5400000">
            <a:off x="24034456" y="4997276"/>
            <a:ext cx="276461" cy="5390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Соединительная линия уступом 797"/>
          <p:cNvCxnSpPr>
            <a:stCxn id="282" idx="2"/>
            <a:endCxn id="787" idx="0"/>
          </p:cNvCxnSpPr>
          <p:nvPr/>
        </p:nvCxnSpPr>
        <p:spPr>
          <a:xfrm rot="16200000" flipH="1">
            <a:off x="24559894" y="5010932"/>
            <a:ext cx="278736" cy="5140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Соединительная линия уступом 801"/>
          <p:cNvCxnSpPr>
            <a:stCxn id="787" idx="2"/>
            <a:endCxn id="436" idx="0"/>
          </p:cNvCxnSpPr>
          <p:nvPr/>
        </p:nvCxnSpPr>
        <p:spPr>
          <a:xfrm rot="5400000">
            <a:off x="24273689" y="5580795"/>
            <a:ext cx="316069" cy="10491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Прямоугольник 806"/>
          <p:cNvSpPr/>
          <p:nvPr/>
        </p:nvSpPr>
        <p:spPr>
          <a:xfrm>
            <a:off x="12876906" y="541603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карлистам</a:t>
            </a:r>
            <a:r>
              <a:rPr lang="ru-RU" sz="700" dirty="0"/>
              <a:t> (ваниль)</a:t>
            </a:r>
          </a:p>
        </p:txBody>
      </p:sp>
      <p:cxnSp>
        <p:nvCxnSpPr>
          <p:cNvPr id="809" name="Соединительная линия уступом 808"/>
          <p:cNvCxnSpPr>
            <a:stCxn id="650" idx="2"/>
            <a:endCxn id="652" idx="0"/>
          </p:cNvCxnSpPr>
          <p:nvPr/>
        </p:nvCxnSpPr>
        <p:spPr>
          <a:xfrm rot="16200000" flipH="1">
            <a:off x="9013340" y="5558789"/>
            <a:ext cx="268582" cy="1072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Прямоугольник 756"/>
          <p:cNvSpPr/>
          <p:nvPr/>
        </p:nvSpPr>
        <p:spPr>
          <a:xfrm>
            <a:off x="9218141" y="697290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Бразильских монархистов</a:t>
            </a:r>
          </a:p>
        </p:txBody>
      </p:sp>
      <p:sp>
        <p:nvSpPr>
          <p:cNvPr id="765" name="Прямоугольник 764"/>
          <p:cNvSpPr/>
          <p:nvPr/>
        </p:nvSpPr>
        <p:spPr>
          <a:xfrm>
            <a:off x="9216922" y="775441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Внедрение Бразильской индустрии</a:t>
            </a:r>
          </a:p>
        </p:txBody>
      </p:sp>
      <p:cxnSp>
        <p:nvCxnSpPr>
          <p:cNvPr id="766" name="Соединительная линия уступом 765"/>
          <p:cNvCxnSpPr>
            <a:stCxn id="652" idx="2"/>
            <a:endCxn id="792" idx="0"/>
          </p:cNvCxnSpPr>
          <p:nvPr/>
        </p:nvCxnSpPr>
        <p:spPr>
          <a:xfrm rot="5400000">
            <a:off x="9047831" y="6336986"/>
            <a:ext cx="203706" cy="106812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Соединительная линия уступом 773"/>
          <p:cNvCxnSpPr>
            <a:stCxn id="827" idx="2"/>
            <a:endCxn id="805" idx="0"/>
          </p:cNvCxnSpPr>
          <p:nvPr/>
        </p:nvCxnSpPr>
        <p:spPr>
          <a:xfrm rot="5400000">
            <a:off x="9572683" y="7334575"/>
            <a:ext cx="200951" cy="213282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Прямоугольник 777"/>
          <p:cNvSpPr/>
          <p:nvPr/>
        </p:nvSpPr>
        <p:spPr>
          <a:xfrm>
            <a:off x="12875687" y="624870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рекета</a:t>
            </a:r>
            <a:r>
              <a:rPr lang="ru-RU" sz="700" dirty="0"/>
              <a:t> (ваниль)</a:t>
            </a:r>
          </a:p>
        </p:txBody>
      </p:sp>
      <p:sp>
        <p:nvSpPr>
          <p:cNvPr id="781" name="Прямоугольник 780"/>
          <p:cNvSpPr/>
          <p:nvPr/>
        </p:nvSpPr>
        <p:spPr>
          <a:xfrm>
            <a:off x="12362435" y="696437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Помните об </a:t>
            </a:r>
            <a:r>
              <a:rPr lang="ru-RU" sz="700" dirty="0" err="1"/>
              <a:t>Оливенса</a:t>
            </a:r>
            <a:r>
              <a:rPr lang="ru-RU" sz="700" dirty="0"/>
              <a:t> (ваниль)</a:t>
            </a:r>
            <a:r>
              <a:rPr lang="ru-RU" sz="800" dirty="0"/>
              <a:t> </a:t>
            </a:r>
            <a:endParaRPr lang="ru-RU" sz="700" dirty="0"/>
          </a:p>
        </p:txBody>
      </p:sp>
      <p:sp>
        <p:nvSpPr>
          <p:cNvPr id="785" name="Прямоугольник 784"/>
          <p:cNvSpPr/>
          <p:nvPr/>
        </p:nvSpPr>
        <p:spPr>
          <a:xfrm>
            <a:off x="13408509" y="696437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Королевский Иберийский союз </a:t>
            </a:r>
            <a:r>
              <a:rPr lang="ru-RU" sz="500" dirty="0"/>
              <a:t>(объединён с присоединиться к сражением </a:t>
            </a:r>
            <a:r>
              <a:rPr lang="ru-RU" sz="500" dirty="0" err="1"/>
              <a:t>карлистов</a:t>
            </a:r>
            <a:r>
              <a:rPr lang="ru-RU" sz="500" dirty="0"/>
              <a:t>) </a:t>
            </a:r>
            <a:r>
              <a:rPr lang="ru-RU" sz="800" dirty="0"/>
              <a:t>(ваниль)</a:t>
            </a:r>
          </a:p>
          <a:p>
            <a:pPr algn="ctr"/>
            <a:endParaRPr lang="ru-RU" sz="700" dirty="0"/>
          </a:p>
        </p:txBody>
      </p:sp>
      <p:cxnSp>
        <p:nvCxnSpPr>
          <p:cNvPr id="796" name="Прямая со стрелкой 795"/>
          <p:cNvCxnSpPr>
            <a:stCxn id="807" idx="2"/>
            <a:endCxn id="778" idx="0"/>
          </p:cNvCxnSpPr>
          <p:nvPr/>
        </p:nvCxnSpPr>
        <p:spPr>
          <a:xfrm flipH="1">
            <a:off x="13338850" y="5956032"/>
            <a:ext cx="1219" cy="292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Соединительная линия уступом 799"/>
          <p:cNvCxnSpPr>
            <a:stCxn id="778" idx="2"/>
            <a:endCxn id="785" idx="0"/>
          </p:cNvCxnSpPr>
          <p:nvPr/>
        </p:nvCxnSpPr>
        <p:spPr>
          <a:xfrm rot="16200000" flipH="1">
            <a:off x="13517426" y="6610129"/>
            <a:ext cx="175670" cy="5328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Соединительная линия уступом 803"/>
          <p:cNvCxnSpPr>
            <a:stCxn id="778" idx="2"/>
            <a:endCxn id="781" idx="0"/>
          </p:cNvCxnSpPr>
          <p:nvPr/>
        </p:nvCxnSpPr>
        <p:spPr>
          <a:xfrm rot="5400000">
            <a:off x="12994389" y="6619914"/>
            <a:ext cx="175671" cy="5132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Прямая соединительная линия 813"/>
          <p:cNvCxnSpPr>
            <a:stCxn id="785" idx="1"/>
            <a:endCxn id="781" idx="3"/>
          </p:cNvCxnSpPr>
          <p:nvPr/>
        </p:nvCxnSpPr>
        <p:spPr>
          <a:xfrm flipH="1">
            <a:off x="13288760" y="7234375"/>
            <a:ext cx="11974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Прямая со стрелкой 820"/>
          <p:cNvCxnSpPr>
            <a:stCxn id="652" idx="2"/>
            <a:endCxn id="757" idx="0"/>
          </p:cNvCxnSpPr>
          <p:nvPr/>
        </p:nvCxnSpPr>
        <p:spPr>
          <a:xfrm flipH="1">
            <a:off x="9681304" y="6769195"/>
            <a:ext cx="2442" cy="2037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Прямая со стрелкой 823"/>
          <p:cNvCxnSpPr>
            <a:stCxn id="757" idx="2"/>
            <a:endCxn id="765" idx="0"/>
          </p:cNvCxnSpPr>
          <p:nvPr/>
        </p:nvCxnSpPr>
        <p:spPr>
          <a:xfrm flipH="1">
            <a:off x="9680085" y="7512908"/>
            <a:ext cx="1219" cy="241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7" name="Прямоугольник 826"/>
          <p:cNvSpPr/>
          <p:nvPr/>
        </p:nvSpPr>
        <p:spPr>
          <a:xfrm>
            <a:off x="10276407" y="776051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королевств</a:t>
            </a:r>
          </a:p>
        </p:txBody>
      </p:sp>
      <p:cxnSp>
        <p:nvCxnSpPr>
          <p:cNvPr id="848" name="Соединительная линия уступом 847"/>
          <p:cNvCxnSpPr>
            <a:stCxn id="757" idx="2"/>
            <a:endCxn id="827" idx="0"/>
          </p:cNvCxnSpPr>
          <p:nvPr/>
        </p:nvCxnSpPr>
        <p:spPr>
          <a:xfrm rot="16200000" flipH="1">
            <a:off x="10086635" y="7107577"/>
            <a:ext cx="247604" cy="10582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Соединительная линия уступом 858"/>
          <p:cNvCxnSpPr>
            <a:stCxn id="646" idx="2"/>
            <a:endCxn id="807" idx="0"/>
          </p:cNvCxnSpPr>
          <p:nvPr/>
        </p:nvCxnSpPr>
        <p:spPr>
          <a:xfrm rot="16200000" flipH="1">
            <a:off x="12160763" y="4236725"/>
            <a:ext cx="286101" cy="207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Прямоугольник 863"/>
          <p:cNvSpPr/>
          <p:nvPr/>
        </p:nvSpPr>
        <p:spPr>
          <a:xfrm>
            <a:off x="9218085" y="542212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Назначить советников короля (типа кабинета короля)</a:t>
            </a:r>
          </a:p>
        </p:txBody>
      </p:sp>
      <p:cxnSp>
        <p:nvCxnSpPr>
          <p:cNvPr id="865" name="Соединительная линия уступом 864"/>
          <p:cNvCxnSpPr>
            <a:stCxn id="646" idx="2"/>
            <a:endCxn id="864" idx="0"/>
          </p:cNvCxnSpPr>
          <p:nvPr/>
        </p:nvCxnSpPr>
        <p:spPr>
          <a:xfrm rot="5400000">
            <a:off x="10328304" y="4482875"/>
            <a:ext cx="292198" cy="15863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6" name="Прямоугольник 875"/>
          <p:cNvSpPr/>
          <p:nvPr/>
        </p:nvSpPr>
        <p:spPr>
          <a:xfrm>
            <a:off x="10280068" y="622797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Королевские скауты</a:t>
            </a:r>
          </a:p>
        </p:txBody>
      </p:sp>
      <p:cxnSp>
        <p:nvCxnSpPr>
          <p:cNvPr id="878" name="Соединительная линия уступом 877"/>
          <p:cNvCxnSpPr>
            <a:stCxn id="650" idx="2"/>
            <a:endCxn id="876" idx="0"/>
          </p:cNvCxnSpPr>
          <p:nvPr/>
        </p:nvCxnSpPr>
        <p:spPr>
          <a:xfrm rot="16200000" flipH="1">
            <a:off x="9543693" y="5028437"/>
            <a:ext cx="267362" cy="2131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2" name="Прямоугольник 881"/>
          <p:cNvSpPr/>
          <p:nvPr/>
        </p:nvSpPr>
        <p:spPr>
          <a:xfrm>
            <a:off x="10278849" y="696559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королевской гвардии</a:t>
            </a:r>
          </a:p>
        </p:txBody>
      </p:sp>
      <p:cxnSp>
        <p:nvCxnSpPr>
          <p:cNvPr id="884" name="Прямая со стрелкой 883"/>
          <p:cNvCxnSpPr>
            <a:stCxn id="876" idx="2"/>
            <a:endCxn id="882" idx="0"/>
          </p:cNvCxnSpPr>
          <p:nvPr/>
        </p:nvCxnSpPr>
        <p:spPr>
          <a:xfrm flipH="1">
            <a:off x="10742012" y="6767975"/>
            <a:ext cx="1219" cy="1976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8" name="Прямоугольник 887"/>
          <p:cNvSpPr/>
          <p:nvPr/>
        </p:nvSpPr>
        <p:spPr>
          <a:xfrm>
            <a:off x="10278535" y="541408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дворянские титулы </a:t>
            </a:r>
            <a:r>
              <a:rPr lang="ru-RU" sz="300" dirty="0"/>
              <a:t>(Вернуть верных короне генералов)</a:t>
            </a:r>
            <a:endParaRPr lang="ru-RU" sz="700" dirty="0"/>
          </a:p>
        </p:txBody>
      </p:sp>
      <p:cxnSp>
        <p:nvCxnSpPr>
          <p:cNvPr id="890" name="Соединительная линия уступом 889"/>
          <p:cNvCxnSpPr>
            <a:stCxn id="646" idx="2"/>
            <a:endCxn id="888" idx="0"/>
          </p:cNvCxnSpPr>
          <p:nvPr/>
        </p:nvCxnSpPr>
        <p:spPr>
          <a:xfrm rot="5400000">
            <a:off x="10862551" y="5009078"/>
            <a:ext cx="284155" cy="5258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Прямоугольник 895"/>
          <p:cNvSpPr/>
          <p:nvPr/>
        </p:nvSpPr>
        <p:spPr>
          <a:xfrm>
            <a:off x="12361216" y="776051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Единое Иберийское королевство</a:t>
            </a:r>
          </a:p>
        </p:txBody>
      </p:sp>
      <p:cxnSp>
        <p:nvCxnSpPr>
          <p:cNvPr id="897" name="Прямая со стрелкой 896"/>
          <p:cNvCxnSpPr>
            <a:stCxn id="781" idx="2"/>
            <a:endCxn id="896" idx="0"/>
          </p:cNvCxnSpPr>
          <p:nvPr/>
        </p:nvCxnSpPr>
        <p:spPr>
          <a:xfrm flipH="1">
            <a:off x="12824379" y="7504376"/>
            <a:ext cx="1219" cy="2561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Прямоугольник 901"/>
          <p:cNvSpPr/>
          <p:nvPr/>
        </p:nvSpPr>
        <p:spPr>
          <a:xfrm>
            <a:off x="13413388" y="776660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Иберийская научная группа</a:t>
            </a:r>
          </a:p>
        </p:txBody>
      </p:sp>
      <p:cxnSp>
        <p:nvCxnSpPr>
          <p:cNvPr id="903" name="Прямая со стрелкой 902"/>
          <p:cNvCxnSpPr>
            <a:stCxn id="785" idx="2"/>
            <a:endCxn id="902" idx="0"/>
          </p:cNvCxnSpPr>
          <p:nvPr/>
        </p:nvCxnSpPr>
        <p:spPr>
          <a:xfrm>
            <a:off x="13871672" y="7504375"/>
            <a:ext cx="4879" cy="262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Прямоугольник 907"/>
          <p:cNvSpPr/>
          <p:nvPr/>
        </p:nvSpPr>
        <p:spPr>
          <a:xfrm>
            <a:off x="11338526" y="6965634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королевской армады</a:t>
            </a:r>
          </a:p>
        </p:txBody>
      </p:sp>
      <p:sp>
        <p:nvSpPr>
          <p:cNvPr id="909" name="Прямоугольник 908"/>
          <p:cNvSpPr/>
          <p:nvPr/>
        </p:nvSpPr>
        <p:spPr>
          <a:xfrm>
            <a:off x="11335891" y="7759293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Империя над которой зайдёт солнце (</a:t>
            </a:r>
            <a:r>
              <a:rPr lang="ru-RU" sz="700" dirty="0" err="1"/>
              <a:t>варгол</a:t>
            </a:r>
            <a:r>
              <a:rPr lang="ru-RU" sz="700" dirty="0"/>
              <a:t> против ВБ)</a:t>
            </a:r>
          </a:p>
        </p:txBody>
      </p:sp>
      <p:sp>
        <p:nvSpPr>
          <p:cNvPr id="910" name="Прямоугольник 909"/>
          <p:cNvSpPr/>
          <p:nvPr/>
        </p:nvSpPr>
        <p:spPr>
          <a:xfrm>
            <a:off x="11337307" y="542139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Отказаться от морской блокады (ваниль)</a:t>
            </a:r>
          </a:p>
        </p:txBody>
      </p:sp>
      <p:cxnSp>
        <p:nvCxnSpPr>
          <p:cNvPr id="911" name="Прямая со стрелкой 910"/>
          <p:cNvCxnSpPr>
            <a:stCxn id="908" idx="2"/>
            <a:endCxn id="909" idx="0"/>
          </p:cNvCxnSpPr>
          <p:nvPr/>
        </p:nvCxnSpPr>
        <p:spPr>
          <a:xfrm flipH="1">
            <a:off x="11799054" y="7505634"/>
            <a:ext cx="2635" cy="2536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Соединительная линия уступом 913"/>
          <p:cNvCxnSpPr>
            <a:stCxn id="646" idx="2"/>
            <a:endCxn id="910" idx="0"/>
          </p:cNvCxnSpPr>
          <p:nvPr/>
        </p:nvCxnSpPr>
        <p:spPr>
          <a:xfrm rot="16200000" flipH="1">
            <a:off x="11388280" y="5009209"/>
            <a:ext cx="291468" cy="5329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Прямоугольник 916"/>
          <p:cNvSpPr/>
          <p:nvPr/>
        </p:nvSpPr>
        <p:spPr>
          <a:xfrm>
            <a:off x="11338589" y="622675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Морская империя (верфи и НД на флот)</a:t>
            </a:r>
          </a:p>
        </p:txBody>
      </p:sp>
      <p:cxnSp>
        <p:nvCxnSpPr>
          <p:cNvPr id="918" name="Прямая со стрелкой 917"/>
          <p:cNvCxnSpPr>
            <a:stCxn id="910" idx="2"/>
            <a:endCxn id="917" idx="0"/>
          </p:cNvCxnSpPr>
          <p:nvPr/>
        </p:nvCxnSpPr>
        <p:spPr>
          <a:xfrm>
            <a:off x="11800470" y="5961399"/>
            <a:ext cx="1282" cy="2653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Прямая со стрелкой 920"/>
          <p:cNvCxnSpPr>
            <a:stCxn id="917" idx="2"/>
            <a:endCxn id="908" idx="0"/>
          </p:cNvCxnSpPr>
          <p:nvPr/>
        </p:nvCxnSpPr>
        <p:spPr>
          <a:xfrm flipH="1">
            <a:off x="11801689" y="6766756"/>
            <a:ext cx="63" cy="1988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Соединительная линия уступом 925"/>
          <p:cNvCxnSpPr>
            <a:stCxn id="827" idx="2"/>
            <a:endCxn id="835" idx="0"/>
          </p:cNvCxnSpPr>
          <p:nvPr/>
        </p:nvCxnSpPr>
        <p:spPr>
          <a:xfrm rot="16200000" flipH="1">
            <a:off x="11170573" y="7869508"/>
            <a:ext cx="206861" cy="10688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Соединительная линия уступом 928"/>
          <p:cNvCxnSpPr>
            <a:stCxn id="896" idx="2"/>
            <a:endCxn id="835" idx="0"/>
          </p:cNvCxnSpPr>
          <p:nvPr/>
        </p:nvCxnSpPr>
        <p:spPr>
          <a:xfrm rot="5400000">
            <a:off x="12212978" y="7895971"/>
            <a:ext cx="206861" cy="10159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Прямоугольник 933"/>
          <p:cNvSpPr/>
          <p:nvPr/>
        </p:nvSpPr>
        <p:spPr>
          <a:xfrm>
            <a:off x="9215703" y="8499347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металлургических отраслей</a:t>
            </a:r>
          </a:p>
        </p:txBody>
      </p:sp>
      <p:cxnSp>
        <p:nvCxnSpPr>
          <p:cNvPr id="935" name="Прямая со стрелкой 934"/>
          <p:cNvCxnSpPr>
            <a:stCxn id="765" idx="2"/>
            <a:endCxn id="934" idx="0"/>
          </p:cNvCxnSpPr>
          <p:nvPr/>
        </p:nvCxnSpPr>
        <p:spPr>
          <a:xfrm flipH="1">
            <a:off x="9678866" y="8294416"/>
            <a:ext cx="1219" cy="2049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Прямоугольник 937"/>
          <p:cNvSpPr/>
          <p:nvPr/>
        </p:nvSpPr>
        <p:spPr>
          <a:xfrm>
            <a:off x="10282503" y="8505443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экспорт Бразильского кофе и сахара</a:t>
            </a:r>
          </a:p>
        </p:txBody>
      </p:sp>
      <p:cxnSp>
        <p:nvCxnSpPr>
          <p:cNvPr id="939" name="Соединительная линия уступом 938"/>
          <p:cNvCxnSpPr>
            <a:stCxn id="765" idx="2"/>
            <a:endCxn id="938" idx="0"/>
          </p:cNvCxnSpPr>
          <p:nvPr/>
        </p:nvCxnSpPr>
        <p:spPr>
          <a:xfrm rot="16200000" flipH="1">
            <a:off x="10107362" y="7867138"/>
            <a:ext cx="211027" cy="10655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Соединительная линия уступом 768"/>
          <p:cNvCxnSpPr>
            <a:stCxn id="888" idx="2"/>
            <a:endCxn id="652" idx="0"/>
          </p:cNvCxnSpPr>
          <p:nvPr/>
        </p:nvCxnSpPr>
        <p:spPr>
          <a:xfrm rot="5400000">
            <a:off x="10075168" y="5562664"/>
            <a:ext cx="275109" cy="1057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Прямая со стрелкой 774"/>
          <p:cNvCxnSpPr>
            <a:stCxn id="888" idx="2"/>
            <a:endCxn id="876" idx="0"/>
          </p:cNvCxnSpPr>
          <p:nvPr/>
        </p:nvCxnSpPr>
        <p:spPr>
          <a:xfrm>
            <a:off x="10741698" y="5954086"/>
            <a:ext cx="1533" cy="273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Соединительная линия уступом 770"/>
          <p:cNvCxnSpPr>
            <a:stCxn id="701" idx="2"/>
            <a:endCxn id="702" idx="0"/>
          </p:cNvCxnSpPr>
          <p:nvPr/>
        </p:nvCxnSpPr>
        <p:spPr>
          <a:xfrm rot="16200000" flipH="1">
            <a:off x="18489415" y="7076800"/>
            <a:ext cx="2777807" cy="550398"/>
          </a:xfrm>
          <a:prstGeom prst="bentConnector3">
            <a:avLst>
              <a:gd name="adj1" fmla="val 5325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Прямоугольник 713"/>
          <p:cNvSpPr/>
          <p:nvPr/>
        </p:nvSpPr>
        <p:spPr>
          <a:xfrm>
            <a:off x="3682188" y="1552869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Инвестировать в королевские кампании Мозамбика</a:t>
            </a:r>
            <a:endParaRPr lang="ru-RU" sz="200" dirty="0"/>
          </a:p>
        </p:txBody>
      </p:sp>
      <p:cxnSp>
        <p:nvCxnSpPr>
          <p:cNvPr id="717" name="Прямая со стрелкой 716"/>
          <p:cNvCxnSpPr>
            <a:stCxn id="236" idx="2"/>
            <a:endCxn id="714" idx="0"/>
          </p:cNvCxnSpPr>
          <p:nvPr/>
        </p:nvCxnSpPr>
        <p:spPr>
          <a:xfrm>
            <a:off x="4143676" y="15258123"/>
            <a:ext cx="1675" cy="2705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Соединительная линия уступом 783"/>
          <p:cNvCxnSpPr>
            <a:stCxn id="364" idx="2"/>
            <a:endCxn id="714" idx="0"/>
          </p:cNvCxnSpPr>
          <p:nvPr/>
        </p:nvCxnSpPr>
        <p:spPr>
          <a:xfrm rot="5400000">
            <a:off x="4530024" y="14873451"/>
            <a:ext cx="270567" cy="10399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22891288" y="707970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Антифашистское восстание </a:t>
            </a:r>
            <a:endParaRPr lang="ru-RU" sz="200" dirty="0"/>
          </a:p>
        </p:txBody>
      </p:sp>
      <p:sp>
        <p:nvSpPr>
          <p:cNvPr id="777" name="Прямоугольник 776"/>
          <p:cNvSpPr/>
          <p:nvPr/>
        </p:nvSpPr>
        <p:spPr>
          <a:xfrm>
            <a:off x="22892962" y="787519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Завершить реорганизацию партии</a:t>
            </a:r>
            <a:endParaRPr lang="ru-RU" sz="200" dirty="0"/>
          </a:p>
        </p:txBody>
      </p:sp>
      <p:sp>
        <p:nvSpPr>
          <p:cNvPr id="791" name="Прямоугольник 790"/>
          <p:cNvSpPr/>
          <p:nvPr/>
        </p:nvSpPr>
        <p:spPr>
          <a:xfrm>
            <a:off x="21847933" y="787519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Свободные выборы губернаторов </a:t>
            </a:r>
            <a:r>
              <a:rPr lang="ru-RU" sz="400" dirty="0"/>
              <a:t>(т.к. участвовали в восстании все партии – это компромисс)</a:t>
            </a:r>
            <a:endParaRPr lang="ru-RU" sz="300" dirty="0"/>
          </a:p>
          <a:p>
            <a:pPr algn="ctr"/>
            <a:endParaRPr lang="ru-RU" sz="300" dirty="0"/>
          </a:p>
        </p:txBody>
      </p:sp>
      <p:cxnSp>
        <p:nvCxnSpPr>
          <p:cNvPr id="801" name="Прямая соединительная линия 800"/>
          <p:cNvCxnSpPr>
            <a:stCxn id="719" idx="3"/>
            <a:endCxn id="396" idx="1"/>
          </p:cNvCxnSpPr>
          <p:nvPr/>
        </p:nvCxnSpPr>
        <p:spPr>
          <a:xfrm>
            <a:off x="23817613" y="7349701"/>
            <a:ext cx="157037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Соединительная линия уступом 814"/>
          <p:cNvCxnSpPr>
            <a:stCxn id="811" idx="2"/>
            <a:endCxn id="702" idx="0"/>
          </p:cNvCxnSpPr>
          <p:nvPr/>
        </p:nvCxnSpPr>
        <p:spPr>
          <a:xfrm rot="5400000">
            <a:off x="20525170" y="8036846"/>
            <a:ext cx="332405" cy="10757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Прямая со стрелкой 818"/>
          <p:cNvCxnSpPr>
            <a:stCxn id="719" idx="2"/>
            <a:endCxn id="777" idx="0"/>
          </p:cNvCxnSpPr>
          <p:nvPr/>
        </p:nvCxnSpPr>
        <p:spPr>
          <a:xfrm>
            <a:off x="23354451" y="7619701"/>
            <a:ext cx="1674" cy="255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Соединительная линия уступом 822"/>
          <p:cNvCxnSpPr>
            <a:stCxn id="513" idx="2"/>
            <a:endCxn id="719" idx="0"/>
          </p:cNvCxnSpPr>
          <p:nvPr/>
        </p:nvCxnSpPr>
        <p:spPr>
          <a:xfrm rot="5400000">
            <a:off x="25082831" y="5081883"/>
            <a:ext cx="269438" cy="37261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Соединительная линия уступом 830"/>
          <p:cNvCxnSpPr>
            <a:stCxn id="508" idx="2"/>
            <a:endCxn id="719" idx="0"/>
          </p:cNvCxnSpPr>
          <p:nvPr/>
        </p:nvCxnSpPr>
        <p:spPr>
          <a:xfrm rot="5400000">
            <a:off x="24550719" y="5613995"/>
            <a:ext cx="269438" cy="26619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Соединительная линия уступом 833"/>
          <p:cNvCxnSpPr>
            <a:stCxn id="719" idx="2"/>
            <a:endCxn id="791" idx="0"/>
          </p:cNvCxnSpPr>
          <p:nvPr/>
        </p:nvCxnSpPr>
        <p:spPr>
          <a:xfrm rot="5400000">
            <a:off x="22705027" y="7225771"/>
            <a:ext cx="255495" cy="10433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Прямоугольник 837"/>
          <p:cNvSpPr/>
          <p:nvPr/>
        </p:nvSpPr>
        <p:spPr>
          <a:xfrm>
            <a:off x="22367100" y="8736005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Самостоятельный курс</a:t>
            </a:r>
            <a:endParaRPr lang="ru-RU" sz="200" dirty="0"/>
          </a:p>
        </p:txBody>
      </p:sp>
      <p:sp>
        <p:nvSpPr>
          <p:cNvPr id="839" name="Прямоугольник 838"/>
          <p:cNvSpPr/>
          <p:nvPr/>
        </p:nvSpPr>
        <p:spPr>
          <a:xfrm>
            <a:off x="23438921" y="873265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Продолжить курс Москвы</a:t>
            </a:r>
            <a:endParaRPr lang="ru-RU" sz="200" dirty="0"/>
          </a:p>
        </p:txBody>
      </p:sp>
      <p:cxnSp>
        <p:nvCxnSpPr>
          <p:cNvPr id="840" name="Соединительная линия уступом 839"/>
          <p:cNvCxnSpPr>
            <a:stCxn id="777" idx="2"/>
            <a:endCxn id="838" idx="0"/>
          </p:cNvCxnSpPr>
          <p:nvPr/>
        </p:nvCxnSpPr>
        <p:spPr>
          <a:xfrm rot="5400000">
            <a:off x="22932790" y="8312670"/>
            <a:ext cx="320808" cy="525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Соединительная линия уступом 843"/>
          <p:cNvCxnSpPr>
            <a:stCxn id="777" idx="2"/>
            <a:endCxn id="839" idx="0"/>
          </p:cNvCxnSpPr>
          <p:nvPr/>
        </p:nvCxnSpPr>
        <p:spPr>
          <a:xfrm rot="16200000" flipH="1">
            <a:off x="23470375" y="8300946"/>
            <a:ext cx="317459" cy="5459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Прямая соединительная линия 846"/>
          <p:cNvCxnSpPr>
            <a:stCxn id="838" idx="3"/>
            <a:endCxn id="839" idx="1"/>
          </p:cNvCxnSpPr>
          <p:nvPr/>
        </p:nvCxnSpPr>
        <p:spPr>
          <a:xfrm flipV="1">
            <a:off x="23293425" y="9002656"/>
            <a:ext cx="145496" cy="33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Прямоугольник 796"/>
          <p:cNvSpPr/>
          <p:nvPr/>
        </p:nvSpPr>
        <p:spPr>
          <a:xfrm>
            <a:off x="22909709" y="950470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Испании</a:t>
            </a:r>
            <a:endParaRPr lang="ru-RU" sz="100" dirty="0"/>
          </a:p>
        </p:txBody>
      </p:sp>
      <p:sp>
        <p:nvSpPr>
          <p:cNvPr id="799" name="Прямоугольник 798"/>
          <p:cNvSpPr/>
          <p:nvPr/>
        </p:nvSpPr>
        <p:spPr>
          <a:xfrm>
            <a:off x="24008328" y="951307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Инвестиции из СССР</a:t>
            </a:r>
            <a:endParaRPr lang="ru-RU" sz="200" dirty="0"/>
          </a:p>
        </p:txBody>
      </p:sp>
      <p:sp>
        <p:nvSpPr>
          <p:cNvPr id="803" name="Прямоугольник 802"/>
          <p:cNvSpPr/>
          <p:nvPr/>
        </p:nvSpPr>
        <p:spPr>
          <a:xfrm>
            <a:off x="23442273" y="1027523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Догнать науку социалистического блока</a:t>
            </a:r>
            <a:endParaRPr lang="ru-RU" sz="200" dirty="0"/>
          </a:p>
        </p:txBody>
      </p:sp>
      <p:sp>
        <p:nvSpPr>
          <p:cNvPr id="811" name="Прямоугольник 810"/>
          <p:cNvSpPr/>
          <p:nvPr/>
        </p:nvSpPr>
        <p:spPr>
          <a:xfrm>
            <a:off x="20766063" y="7868498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Направить экономику на внутренние проблемы </a:t>
            </a:r>
            <a:endParaRPr lang="ru-RU" sz="100" dirty="0"/>
          </a:p>
        </p:txBody>
      </p:sp>
      <p:cxnSp>
        <p:nvCxnSpPr>
          <p:cNvPr id="812" name="Соединительная линия уступом 811"/>
          <p:cNvCxnSpPr>
            <a:stCxn id="719" idx="2"/>
            <a:endCxn id="811" idx="0"/>
          </p:cNvCxnSpPr>
          <p:nvPr/>
        </p:nvCxnSpPr>
        <p:spPr>
          <a:xfrm rot="5400000">
            <a:off x="22167441" y="6681487"/>
            <a:ext cx="248797" cy="21252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" name="Прямоугольник 821"/>
          <p:cNvSpPr/>
          <p:nvPr/>
        </p:nvSpPr>
        <p:spPr>
          <a:xfrm>
            <a:off x="22375169" y="1027437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Объявить войну фашизму</a:t>
            </a:r>
            <a:endParaRPr lang="ru-RU" sz="200" dirty="0"/>
          </a:p>
        </p:txBody>
      </p:sp>
      <p:cxnSp>
        <p:nvCxnSpPr>
          <p:cNvPr id="825" name="Соединительная линия уступом 824"/>
          <p:cNvCxnSpPr>
            <a:stCxn id="839" idx="2"/>
            <a:endCxn id="797" idx="0"/>
          </p:cNvCxnSpPr>
          <p:nvPr/>
        </p:nvCxnSpPr>
        <p:spPr>
          <a:xfrm rot="5400000">
            <a:off x="23521454" y="9124074"/>
            <a:ext cx="232048" cy="5292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Соединительная линия уступом 832"/>
          <p:cNvCxnSpPr>
            <a:stCxn id="838" idx="2"/>
            <a:endCxn id="797" idx="0"/>
          </p:cNvCxnSpPr>
          <p:nvPr/>
        </p:nvCxnSpPr>
        <p:spPr>
          <a:xfrm rot="16200000" flipH="1">
            <a:off x="22987218" y="9119049"/>
            <a:ext cx="228699" cy="5426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Прямая со стрелкой 840"/>
          <p:cNvCxnSpPr>
            <a:stCxn id="839" idx="2"/>
            <a:endCxn id="803" idx="0"/>
          </p:cNvCxnSpPr>
          <p:nvPr/>
        </p:nvCxnSpPr>
        <p:spPr>
          <a:xfrm>
            <a:off x="23902084" y="9272656"/>
            <a:ext cx="3352" cy="10025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Соединительная линия уступом 848"/>
          <p:cNvCxnSpPr>
            <a:stCxn id="839" idx="2"/>
            <a:endCxn id="799" idx="0"/>
          </p:cNvCxnSpPr>
          <p:nvPr/>
        </p:nvCxnSpPr>
        <p:spPr>
          <a:xfrm rot="16200000" flipH="1">
            <a:off x="24066577" y="9108162"/>
            <a:ext cx="240421" cy="569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Соединительная линия уступом 855"/>
          <p:cNvCxnSpPr>
            <a:stCxn id="577" idx="2"/>
            <a:endCxn id="396" idx="0"/>
          </p:cNvCxnSpPr>
          <p:nvPr/>
        </p:nvCxnSpPr>
        <p:spPr>
          <a:xfrm rot="16200000" flipH="1">
            <a:off x="23498418" y="6142058"/>
            <a:ext cx="272057" cy="160673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Соединительная линия уступом 860"/>
          <p:cNvCxnSpPr>
            <a:stCxn id="577" idx="2"/>
            <a:endCxn id="393" idx="0"/>
          </p:cNvCxnSpPr>
          <p:nvPr/>
        </p:nvCxnSpPr>
        <p:spPr>
          <a:xfrm rot="16200000" flipH="1">
            <a:off x="24040917" y="5599559"/>
            <a:ext cx="269783" cy="268945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Соединительная линия уступом 872"/>
          <p:cNvCxnSpPr>
            <a:stCxn id="577" idx="2"/>
            <a:endCxn id="394" idx="0"/>
          </p:cNvCxnSpPr>
          <p:nvPr/>
        </p:nvCxnSpPr>
        <p:spPr>
          <a:xfrm rot="16200000" flipH="1">
            <a:off x="24603887" y="5036589"/>
            <a:ext cx="272058" cy="38176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Соединительная линия уступом 880"/>
          <p:cNvCxnSpPr>
            <a:stCxn id="577" idx="2"/>
            <a:endCxn id="719" idx="0"/>
          </p:cNvCxnSpPr>
          <p:nvPr/>
        </p:nvCxnSpPr>
        <p:spPr>
          <a:xfrm rot="16200000" flipH="1">
            <a:off x="22957613" y="6682863"/>
            <a:ext cx="270304" cy="52337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" name="Прямоугольник 890"/>
          <p:cNvSpPr/>
          <p:nvPr/>
        </p:nvSpPr>
        <p:spPr>
          <a:xfrm>
            <a:off x="21303649" y="873768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антифашистских боевых групп</a:t>
            </a:r>
            <a:endParaRPr lang="ru-RU" sz="200" dirty="0"/>
          </a:p>
        </p:txBody>
      </p:sp>
      <p:cxnSp>
        <p:nvCxnSpPr>
          <p:cNvPr id="893" name="Соединительная линия уступом 892"/>
          <p:cNvCxnSpPr>
            <a:stCxn id="811" idx="2"/>
            <a:endCxn id="891" idx="0"/>
          </p:cNvCxnSpPr>
          <p:nvPr/>
        </p:nvCxnSpPr>
        <p:spPr>
          <a:xfrm rot="16200000" flipH="1">
            <a:off x="21333428" y="8304296"/>
            <a:ext cx="329182" cy="5375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Соединительная линия уступом 899"/>
          <p:cNvCxnSpPr>
            <a:stCxn id="791" idx="2"/>
            <a:endCxn id="891" idx="0"/>
          </p:cNvCxnSpPr>
          <p:nvPr/>
        </p:nvCxnSpPr>
        <p:spPr>
          <a:xfrm rot="5400000">
            <a:off x="21877712" y="8304296"/>
            <a:ext cx="322484" cy="54428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7" name="Прямоугольник 906"/>
          <p:cNvSpPr/>
          <p:nvPr/>
        </p:nvSpPr>
        <p:spPr>
          <a:xfrm>
            <a:off x="21841234" y="950637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Союзники в Иберии </a:t>
            </a:r>
            <a:endParaRPr lang="ru-RU" sz="100" dirty="0"/>
          </a:p>
        </p:txBody>
      </p:sp>
      <p:cxnSp>
        <p:nvCxnSpPr>
          <p:cNvPr id="912" name="Соединительная линия уступом 911"/>
          <p:cNvCxnSpPr>
            <a:stCxn id="838" idx="2"/>
            <a:endCxn id="907" idx="0"/>
          </p:cNvCxnSpPr>
          <p:nvPr/>
        </p:nvCxnSpPr>
        <p:spPr>
          <a:xfrm rot="5400000">
            <a:off x="22452143" y="9128259"/>
            <a:ext cx="230374" cy="52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Прямая соединительная линия 915"/>
          <p:cNvCxnSpPr>
            <a:stCxn id="907" idx="3"/>
            <a:endCxn id="797" idx="1"/>
          </p:cNvCxnSpPr>
          <p:nvPr/>
        </p:nvCxnSpPr>
        <p:spPr>
          <a:xfrm flipV="1">
            <a:off x="22767559" y="9774704"/>
            <a:ext cx="142150" cy="16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Прямоугольник 921"/>
          <p:cNvSpPr/>
          <p:nvPr/>
        </p:nvSpPr>
        <p:spPr>
          <a:xfrm>
            <a:off x="24512422" y="873098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Программа национального единства</a:t>
            </a:r>
            <a:endParaRPr lang="ru-RU" sz="100" dirty="0"/>
          </a:p>
        </p:txBody>
      </p:sp>
      <p:cxnSp>
        <p:nvCxnSpPr>
          <p:cNvPr id="923" name="Соединительная линия уступом 922"/>
          <p:cNvCxnSpPr>
            <a:stCxn id="777" idx="2"/>
            <a:endCxn id="922" idx="0"/>
          </p:cNvCxnSpPr>
          <p:nvPr/>
        </p:nvCxnSpPr>
        <p:spPr>
          <a:xfrm rot="16200000" flipH="1">
            <a:off x="24007963" y="7763359"/>
            <a:ext cx="315785" cy="1619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Прямоугольник 926"/>
          <p:cNvSpPr/>
          <p:nvPr/>
        </p:nvSpPr>
        <p:spPr>
          <a:xfrm>
            <a:off x="20767731" y="1028178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Совместное экономическое развитие</a:t>
            </a:r>
            <a:endParaRPr lang="ru-RU" sz="100" dirty="0"/>
          </a:p>
        </p:txBody>
      </p:sp>
      <p:cxnSp>
        <p:nvCxnSpPr>
          <p:cNvPr id="932" name="Соединительная линия уступом 931"/>
          <p:cNvCxnSpPr>
            <a:stCxn id="907" idx="2"/>
            <a:endCxn id="927" idx="0"/>
          </p:cNvCxnSpPr>
          <p:nvPr/>
        </p:nvCxnSpPr>
        <p:spPr>
          <a:xfrm rot="5400000">
            <a:off x="21649946" y="9627328"/>
            <a:ext cx="235401" cy="10735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Соединительная линия уступом 936"/>
          <p:cNvCxnSpPr>
            <a:stCxn id="678" idx="2"/>
            <a:endCxn id="927" idx="0"/>
          </p:cNvCxnSpPr>
          <p:nvPr/>
        </p:nvCxnSpPr>
        <p:spPr>
          <a:xfrm rot="16200000" flipH="1">
            <a:off x="20844567" y="9895452"/>
            <a:ext cx="226979" cy="5456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Прямоугольник 942"/>
          <p:cNvSpPr/>
          <p:nvPr/>
        </p:nvSpPr>
        <p:spPr>
          <a:xfrm>
            <a:off x="19694231" y="1096171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Использовать «</a:t>
            </a:r>
            <a:r>
              <a:rPr lang="en-US" sz="800" dirty="0" err="1"/>
              <a:t>Avante</a:t>
            </a:r>
            <a:r>
              <a:rPr lang="en-US" sz="800" dirty="0"/>
              <a:t>!</a:t>
            </a:r>
            <a:r>
              <a:rPr lang="ru-RU" sz="800" dirty="0"/>
              <a:t>» как идеологический путеводитель</a:t>
            </a:r>
            <a:endParaRPr lang="ru-RU" sz="100" dirty="0"/>
          </a:p>
        </p:txBody>
      </p:sp>
      <p:cxnSp>
        <p:nvCxnSpPr>
          <p:cNvPr id="944" name="Прямая со стрелкой 943"/>
          <p:cNvCxnSpPr>
            <a:stCxn id="702" idx="2"/>
            <a:endCxn id="943" idx="0"/>
          </p:cNvCxnSpPr>
          <p:nvPr/>
        </p:nvCxnSpPr>
        <p:spPr>
          <a:xfrm>
            <a:off x="20153517" y="9280903"/>
            <a:ext cx="3877" cy="16808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Прямоугольник 946"/>
          <p:cNvSpPr/>
          <p:nvPr/>
        </p:nvSpPr>
        <p:spPr>
          <a:xfrm>
            <a:off x="25644536" y="872763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молодёжных организаций</a:t>
            </a:r>
            <a:endParaRPr lang="ru-RU" sz="200" dirty="0"/>
          </a:p>
        </p:txBody>
      </p:sp>
      <p:cxnSp>
        <p:nvCxnSpPr>
          <p:cNvPr id="948" name="Соединительная линия уступом 947"/>
          <p:cNvCxnSpPr>
            <a:stCxn id="777" idx="2"/>
            <a:endCxn id="947" idx="0"/>
          </p:cNvCxnSpPr>
          <p:nvPr/>
        </p:nvCxnSpPr>
        <p:spPr>
          <a:xfrm rot="16200000" flipH="1">
            <a:off x="24575694" y="7195628"/>
            <a:ext cx="312436" cy="27515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Прямоугольник 951"/>
          <p:cNvSpPr/>
          <p:nvPr/>
        </p:nvSpPr>
        <p:spPr>
          <a:xfrm>
            <a:off x="25083504" y="9508055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Предоставить независимость Африканским колониям</a:t>
            </a:r>
            <a:endParaRPr lang="ru-RU" sz="200" dirty="0"/>
          </a:p>
        </p:txBody>
      </p:sp>
      <p:cxnSp>
        <p:nvCxnSpPr>
          <p:cNvPr id="953" name="Соединительная линия уступом 952"/>
          <p:cNvCxnSpPr>
            <a:stCxn id="922" idx="2"/>
            <a:endCxn id="952" idx="0"/>
          </p:cNvCxnSpPr>
          <p:nvPr/>
        </p:nvCxnSpPr>
        <p:spPr>
          <a:xfrm rot="16200000" flipH="1">
            <a:off x="25142590" y="9103977"/>
            <a:ext cx="237073" cy="5710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7" name="Прямоугольник 956"/>
          <p:cNvSpPr/>
          <p:nvPr/>
        </p:nvSpPr>
        <p:spPr>
          <a:xfrm>
            <a:off x="26203895" y="950303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Уравнять права женщин с мужчинами</a:t>
            </a:r>
            <a:endParaRPr lang="ru-RU" sz="200" dirty="0"/>
          </a:p>
        </p:txBody>
      </p:sp>
      <p:cxnSp>
        <p:nvCxnSpPr>
          <p:cNvPr id="958" name="Соединительная линия уступом 957"/>
          <p:cNvCxnSpPr>
            <a:stCxn id="947" idx="2"/>
            <a:endCxn id="957" idx="0"/>
          </p:cNvCxnSpPr>
          <p:nvPr/>
        </p:nvCxnSpPr>
        <p:spPr>
          <a:xfrm rot="16200000" flipH="1">
            <a:off x="26269679" y="9105652"/>
            <a:ext cx="235398" cy="5593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1" name="Прямоугольник 960"/>
          <p:cNvSpPr/>
          <p:nvPr/>
        </p:nvSpPr>
        <p:spPr>
          <a:xfrm>
            <a:off x="18104390" y="9521325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Концепция непрерывного производства</a:t>
            </a:r>
            <a:endParaRPr lang="ru-RU" sz="300" dirty="0"/>
          </a:p>
        </p:txBody>
      </p:sp>
      <p:cxnSp>
        <p:nvCxnSpPr>
          <p:cNvPr id="962" name="Соединительная линия уступом 961"/>
          <p:cNvCxnSpPr>
            <a:stCxn id="702" idx="2"/>
            <a:endCxn id="961" idx="0"/>
          </p:cNvCxnSpPr>
          <p:nvPr/>
        </p:nvCxnSpPr>
        <p:spPr>
          <a:xfrm rot="5400000">
            <a:off x="19240324" y="8608132"/>
            <a:ext cx="240422" cy="15859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Прямая со стрелкой 964"/>
          <p:cNvCxnSpPr>
            <a:stCxn id="838" idx="2"/>
            <a:endCxn id="822" idx="0"/>
          </p:cNvCxnSpPr>
          <p:nvPr/>
        </p:nvCxnSpPr>
        <p:spPr>
          <a:xfrm>
            <a:off x="22830263" y="9276005"/>
            <a:ext cx="8069" cy="9983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8" name="Прямоугольник 967"/>
          <p:cNvSpPr/>
          <p:nvPr/>
        </p:nvSpPr>
        <p:spPr>
          <a:xfrm>
            <a:off x="21840454" y="109289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Пригласить Бразилию</a:t>
            </a:r>
            <a:endParaRPr lang="ru-RU" sz="200" dirty="0"/>
          </a:p>
        </p:txBody>
      </p:sp>
      <p:cxnSp>
        <p:nvCxnSpPr>
          <p:cNvPr id="971" name="Соединительная линия уступом 970"/>
          <p:cNvCxnSpPr>
            <a:stCxn id="797" idx="2"/>
            <a:endCxn id="968" idx="0"/>
          </p:cNvCxnSpPr>
          <p:nvPr/>
        </p:nvCxnSpPr>
        <p:spPr>
          <a:xfrm rot="5400000">
            <a:off x="22396146" y="9952176"/>
            <a:ext cx="884199" cy="1069255"/>
          </a:xfrm>
          <a:prstGeom prst="bentConnector3">
            <a:avLst>
              <a:gd name="adj1" fmla="val 1473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Прямая со стрелкой 975"/>
          <p:cNvCxnSpPr>
            <a:stCxn id="907" idx="2"/>
            <a:endCxn id="968" idx="0"/>
          </p:cNvCxnSpPr>
          <p:nvPr/>
        </p:nvCxnSpPr>
        <p:spPr>
          <a:xfrm flipH="1">
            <a:off x="22303617" y="10046379"/>
            <a:ext cx="780" cy="88252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" name="Прямоугольник 979"/>
          <p:cNvSpPr/>
          <p:nvPr/>
        </p:nvSpPr>
        <p:spPr>
          <a:xfrm>
            <a:off x="22903546" y="1093092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Бразилии</a:t>
            </a:r>
            <a:endParaRPr lang="ru-RU" sz="100" dirty="0"/>
          </a:p>
        </p:txBody>
      </p:sp>
      <p:cxnSp>
        <p:nvCxnSpPr>
          <p:cNvPr id="981" name="Соединительная линия уступом 980"/>
          <p:cNvCxnSpPr>
            <a:stCxn id="907" idx="2"/>
            <a:endCxn id="980" idx="0"/>
          </p:cNvCxnSpPr>
          <p:nvPr/>
        </p:nvCxnSpPr>
        <p:spPr>
          <a:xfrm rot="16200000" flipH="1">
            <a:off x="22393282" y="9957494"/>
            <a:ext cx="884543" cy="1062312"/>
          </a:xfrm>
          <a:prstGeom prst="bentConnector3">
            <a:avLst>
              <a:gd name="adj1" fmla="val 1355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Прямая со стрелкой 984"/>
          <p:cNvCxnSpPr>
            <a:stCxn id="797" idx="2"/>
            <a:endCxn id="980" idx="0"/>
          </p:cNvCxnSpPr>
          <p:nvPr/>
        </p:nvCxnSpPr>
        <p:spPr>
          <a:xfrm flipH="1">
            <a:off x="23366709" y="10044704"/>
            <a:ext cx="6163" cy="88621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Прямая соединительная линия 987"/>
          <p:cNvCxnSpPr>
            <a:stCxn id="968" idx="3"/>
            <a:endCxn id="980" idx="1"/>
          </p:cNvCxnSpPr>
          <p:nvPr/>
        </p:nvCxnSpPr>
        <p:spPr>
          <a:xfrm>
            <a:off x="22766779" y="11198903"/>
            <a:ext cx="136767" cy="20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Прямоугольник 991"/>
          <p:cNvSpPr/>
          <p:nvPr/>
        </p:nvSpPr>
        <p:spPr>
          <a:xfrm>
            <a:off x="43212652" y="705834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Всеобщий профсоюз рабочих Северного региона</a:t>
            </a:r>
          </a:p>
        </p:txBody>
      </p:sp>
      <p:cxnSp>
        <p:nvCxnSpPr>
          <p:cNvPr id="993" name="Соединительная линия уступом 992"/>
          <p:cNvCxnSpPr>
            <a:stCxn id="314" idx="2"/>
            <a:endCxn id="992" idx="0"/>
          </p:cNvCxnSpPr>
          <p:nvPr/>
        </p:nvCxnSpPr>
        <p:spPr>
          <a:xfrm rot="16200000" flipH="1">
            <a:off x="42755598" y="6138125"/>
            <a:ext cx="240700" cy="159973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Прямоугольник 996"/>
          <p:cNvSpPr/>
          <p:nvPr/>
        </p:nvSpPr>
        <p:spPr>
          <a:xfrm>
            <a:off x="43213587" y="787831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Дать убежище и гражданство бегущим евреям</a:t>
            </a:r>
          </a:p>
        </p:txBody>
      </p:sp>
      <p:sp>
        <p:nvSpPr>
          <p:cNvPr id="1001" name="Прямоугольник 1000"/>
          <p:cNvSpPr/>
          <p:nvPr/>
        </p:nvSpPr>
        <p:spPr>
          <a:xfrm>
            <a:off x="42675045" y="868051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Индустриализировать кустарное производство обуви в Порту</a:t>
            </a:r>
          </a:p>
        </p:txBody>
      </p:sp>
      <p:cxnSp>
        <p:nvCxnSpPr>
          <p:cNvPr id="1002" name="Соединительная линия уступом 1001"/>
          <p:cNvCxnSpPr>
            <a:stCxn id="992" idx="2"/>
            <a:endCxn id="1001" idx="0"/>
          </p:cNvCxnSpPr>
          <p:nvPr/>
        </p:nvCxnSpPr>
        <p:spPr>
          <a:xfrm rot="5400000">
            <a:off x="42865926" y="7870625"/>
            <a:ext cx="1082172" cy="537607"/>
          </a:xfrm>
          <a:prstGeom prst="bentConnector3">
            <a:avLst>
              <a:gd name="adj1" fmla="val 126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Соединительная линия уступом 1004"/>
          <p:cNvCxnSpPr>
            <a:stCxn id="992" idx="2"/>
            <a:endCxn id="997" idx="0"/>
          </p:cNvCxnSpPr>
          <p:nvPr/>
        </p:nvCxnSpPr>
        <p:spPr>
          <a:xfrm rot="16200000" flipH="1">
            <a:off x="43536298" y="7737858"/>
            <a:ext cx="279968" cy="9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34086</TotalTime>
  <Words>1670</Words>
  <Application>Microsoft Office PowerPoint</Application>
  <PresentationFormat>Произвольный</PresentationFormat>
  <Paragraphs>350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2038</cp:revision>
  <dcterms:created xsi:type="dcterms:W3CDTF">2018-10-23T08:09:21Z</dcterms:created>
  <dcterms:modified xsi:type="dcterms:W3CDTF">2023-05-02T04:20:45Z</dcterms:modified>
</cp:coreProperties>
</file>