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60" d="100"/>
          <a:sy n="60" d="100"/>
        </p:scale>
        <p:origin x="5760" y="310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25.04.2022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25.04.2022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xmlns="" id="{53544899-0EE6-4BB7-B778-205C69B53277}"/>
              </a:ext>
            </a:extLst>
          </p:cNvPr>
          <p:cNvSpPr/>
          <p:nvPr/>
        </p:nvSpPr>
        <p:spPr>
          <a:xfrm>
            <a:off x="13745508" y="152027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xmlns=""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Голландский антивоенный фронт </a:t>
            </a:r>
            <a:r>
              <a:rPr lang="ru-RU" sz="400" dirty="0"/>
              <a:t>(Столкнувшись с войной и угрозой распространения военных действий на территорию Нидерландов, коммунисты совета, казалось, не решались проводить свою антивоенную революционную пропаганду. Правда, у них не было никакого желания проводить «</a:t>
            </a:r>
            <a:r>
              <a:rPr lang="ru-RU" sz="400" dirty="0" err="1"/>
              <a:t>фронтистскую</a:t>
            </a:r>
            <a:r>
              <a:rPr lang="ru-RU" sz="400" dirty="0"/>
              <a:t>» политику с </a:t>
            </a:r>
            <a:r>
              <a:rPr lang="ru-RU" sz="400" dirty="0" err="1"/>
              <a:t>rsap</a:t>
            </a:r>
            <a:r>
              <a:rPr lang="ru-RU" sz="400" dirty="0"/>
              <a:t> </a:t>
            </a:r>
            <a:r>
              <a:rPr lang="ru-RU" sz="400" dirty="0" err="1"/>
              <a:t>Сневлита</a:t>
            </a:r>
            <a:r>
              <a:rPr lang="ru-RU" sz="400" dirty="0"/>
              <a:t>, который в начале 1940-х предложил создать антивоенный фронт (</a:t>
            </a:r>
            <a:r>
              <a:rPr lang="ru-RU" sz="400" dirty="0" err="1"/>
              <a:t>Nederlands</a:t>
            </a:r>
            <a:r>
              <a:rPr lang="ru-RU" sz="400" dirty="0"/>
              <a:t> </a:t>
            </a:r>
            <a:r>
              <a:rPr lang="ru-RU" sz="400" dirty="0" err="1"/>
              <a:t>Anti-Oorlog</a:t>
            </a:r>
            <a:r>
              <a:rPr lang="ru-RU" sz="400" dirty="0"/>
              <a:t> </a:t>
            </a:r>
            <a:r>
              <a:rPr lang="ru-RU" sz="400" dirty="0" err="1"/>
              <a:t>Front</a:t>
            </a:r>
            <a:r>
              <a:rPr lang="ru-RU" sz="400" dirty="0"/>
              <a:t>), объединяющий синдикалистов, анархистов и троцкистов для общего действие. Они отказались присоединяться к этому фронту2)</a:t>
            </a:r>
            <a:endParaRPr lang="ru-RU" sz="1400" dirty="0"/>
          </a:p>
        </p:txBody>
      </p:sp>
      <p:sp>
        <p:nvSpPr>
          <p:cNvPr id="318" name="Прямоугольник 317">
            <a:extLst>
              <a:ext uri="{FF2B5EF4-FFF2-40B4-BE49-F238E27FC236}">
                <a16:creationId xmlns:a16="http://schemas.microsoft.com/office/drawing/2014/main" xmlns=""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xmlns="" id="{F58FDCDF-41C4-4AB2-B4DF-922F7CDBAA5D}"/>
              </a:ext>
            </a:extLst>
          </p:cNvPr>
          <p:cNvSpPr/>
          <p:nvPr/>
        </p:nvSpPr>
        <p:spPr>
          <a:xfrm>
            <a:off x="17364628" y="13050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xmlns="" id="{A6501717-9895-440F-BF34-D3AA54D6E376}"/>
              </a:ext>
            </a:extLst>
          </p:cNvPr>
          <p:cNvSpPr/>
          <p:nvPr/>
        </p:nvSpPr>
        <p:spPr>
          <a:xfrm>
            <a:off x="1736462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В конце концов Троцкий и </a:t>
            </a:r>
            <a:r>
              <a:rPr lang="ru-RU" sz="1100" dirty="0" err="1"/>
              <a:t>Сневлит</a:t>
            </a:r>
            <a:r>
              <a:rPr lang="ru-RU" sz="11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xmlns="" id="{93C62C15-B0D7-4FF5-8AC8-0D49F8D19AE5}"/>
              </a:ext>
            </a:extLst>
          </p:cNvPr>
          <p:cNvSpPr/>
          <p:nvPr/>
        </p:nvSpPr>
        <p:spPr>
          <a:xfrm>
            <a:off x="18547095" y="12330192"/>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xmlns=""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xmlns=""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xmlns="" id="{84D94725-5A52-4F85-BD08-096154350000}"/>
              </a:ext>
            </a:extLst>
          </p:cNvPr>
          <p:cNvSpPr/>
          <p:nvPr/>
        </p:nvSpPr>
        <p:spPr>
          <a:xfrm>
            <a:off x="13744278" y="1674868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xmlns="" id="{C5289642-8620-4E45-AD1F-76E35F95EC48}"/>
              </a:ext>
            </a:extLst>
          </p:cNvPr>
          <p:cNvSpPr/>
          <p:nvPr/>
        </p:nvSpPr>
        <p:spPr>
          <a:xfrm>
            <a:off x="11074095" y="1672440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xmlns="" id="{8F3703E0-B68B-4964-A99B-9C3A4EA59680}"/>
              </a:ext>
            </a:extLst>
          </p:cNvPr>
          <p:cNvSpPr/>
          <p:nvPr/>
        </p:nvSpPr>
        <p:spPr>
          <a:xfrm>
            <a:off x="12464570"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xmlns=""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xmlns="" id="{1DCC0943-0954-403F-A2C2-B37263991614}"/>
              </a:ext>
            </a:extLst>
          </p:cNvPr>
          <p:cNvCxnSpPr>
            <a:cxnSpLocks/>
            <a:stCxn id="126" idx="2"/>
            <a:endCxn id="295" idx="0"/>
          </p:cNvCxnSpPr>
          <p:nvPr/>
        </p:nvCxnSpPr>
        <p:spPr>
          <a:xfrm rot="5400000">
            <a:off x="15758023" y="10984548"/>
            <a:ext cx="419253" cy="2330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xmlns="" id="{11DE3EBA-FF10-4C26-9A7D-B345D11A992E}"/>
              </a:ext>
            </a:extLst>
          </p:cNvPr>
          <p:cNvCxnSpPr>
            <a:cxnSpLocks/>
            <a:stCxn id="201" idx="2"/>
            <a:endCxn id="144" idx="0"/>
          </p:cNvCxnSpPr>
          <p:nvPr/>
        </p:nvCxnSpPr>
        <p:spPr>
          <a:xfrm rot="5400000">
            <a:off x="14569908" y="16515124"/>
            <a:ext cx="465889" cy="12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xmlns="" id="{5DD35F2F-B601-4D62-B070-13132331D9B2}"/>
              </a:ext>
            </a:extLst>
          </p:cNvPr>
          <p:cNvCxnSpPr>
            <a:cxnSpLocks/>
            <a:stCxn id="201" idx="2"/>
            <a:endCxn id="146" idx="0"/>
          </p:cNvCxnSpPr>
          <p:nvPr/>
        </p:nvCxnSpPr>
        <p:spPr>
          <a:xfrm rot="5400000">
            <a:off x="13246958" y="15167892"/>
            <a:ext cx="441606" cy="26714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xmlns=""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xmlns=""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xmlns=""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xmlns=""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xmlns="" id="{FB60B473-47C6-4277-BD95-DB94C7852F16}"/>
              </a:ext>
            </a:extLst>
          </p:cNvPr>
          <p:cNvCxnSpPr>
            <a:cxnSpLocks/>
            <a:stCxn id="144" idx="2"/>
            <a:endCxn id="147" idx="0"/>
          </p:cNvCxnSpPr>
          <p:nvPr/>
        </p:nvCxnSpPr>
        <p:spPr>
          <a:xfrm rot="5400000">
            <a:off x="14004770" y="17346443"/>
            <a:ext cx="315226" cy="12797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xmlns="" id="{334F020F-24CF-42A4-A386-AEA5ADAC0BA7}"/>
              </a:ext>
            </a:extLst>
          </p:cNvPr>
          <p:cNvCxnSpPr>
            <a:cxnSpLocks/>
            <a:stCxn id="146" idx="2"/>
            <a:endCxn id="147" idx="0"/>
          </p:cNvCxnSpPr>
          <p:nvPr/>
        </p:nvCxnSpPr>
        <p:spPr>
          <a:xfrm rot="16200000" flipH="1">
            <a:off x="12657537" y="17278917"/>
            <a:ext cx="339509" cy="1390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xmlns="" id="{343CB489-868B-4D8C-9E5C-526852CAEBE4}"/>
              </a:ext>
            </a:extLst>
          </p:cNvPr>
          <p:cNvSpPr/>
          <p:nvPr/>
        </p:nvSpPr>
        <p:spPr>
          <a:xfrm>
            <a:off x="12370697" y="1376614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xmlns=""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xmlns=""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xmlns=""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xmlns=""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xmlns=""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xmlns=""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xmlns=""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xmlns=""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Торжество коммунистической партии</a:t>
            </a:r>
            <a:endParaRPr lang="ru-RU" sz="1400" dirty="0"/>
          </a:p>
        </p:txBody>
      </p:sp>
      <p:cxnSp>
        <p:nvCxnSpPr>
          <p:cNvPr id="71" name="Прямая соединительная линия 70">
            <a:extLst>
              <a:ext uri="{FF2B5EF4-FFF2-40B4-BE49-F238E27FC236}">
                <a16:creationId xmlns:a16="http://schemas.microsoft.com/office/drawing/2014/main" xmlns=""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xmlns=""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xmlns=""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xmlns=""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xmlns=""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xmlns=""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xmlns=""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xmlns=""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xmlns=""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xmlns=""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xmlns=""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xmlns=""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xmlns=""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xmlns=""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xmlns=""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xmlns=""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xmlns=""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xmlns="" id="{0EA34B49-5C15-4F93-A433-B54A1B90022D}"/>
              </a:ext>
            </a:extLst>
          </p:cNvPr>
          <p:cNvSpPr/>
          <p:nvPr/>
        </p:nvSpPr>
        <p:spPr>
          <a:xfrm>
            <a:off x="26052710" y="1965404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xmlns="" id="{B8731ED6-88B8-43A2-81AD-67D3831583CB}"/>
              </a:ext>
            </a:extLst>
          </p:cNvPr>
          <p:cNvCxnSpPr>
            <a:cxnSpLocks/>
            <a:stCxn id="77" idx="2"/>
            <a:endCxn id="109" idx="0"/>
          </p:cNvCxnSpPr>
          <p:nvPr/>
        </p:nvCxnSpPr>
        <p:spPr>
          <a:xfrm rot="5400000">
            <a:off x="26187991" y="18731365"/>
            <a:ext cx="18453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xmlns=""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xmlns=""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xmlns=""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xmlns=""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xmlns=""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xmlns=""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xmlns=""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xmlns=""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xmlns="" id="{85069044-19C7-46CB-9A0B-488541687834}"/>
              </a:ext>
            </a:extLst>
          </p:cNvPr>
          <p:cNvCxnSpPr>
            <a:cxnSpLocks/>
            <a:stCxn id="109" idx="2"/>
            <a:endCxn id="129" idx="0"/>
          </p:cNvCxnSpPr>
          <p:nvPr/>
        </p:nvCxnSpPr>
        <p:spPr>
          <a:xfrm rot="5400000">
            <a:off x="26247181" y="20318367"/>
            <a:ext cx="447812"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xmlns=""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xmlns=""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xmlns=""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xmlns="" id="{5DCB8012-FFB7-4026-9209-C91A7E1D849E}"/>
              </a:ext>
            </a:extLst>
          </p:cNvPr>
          <p:cNvCxnSpPr>
            <a:cxnSpLocks/>
            <a:stCxn id="363" idx="2"/>
            <a:endCxn id="172" idx="0"/>
          </p:cNvCxnSpPr>
          <p:nvPr/>
        </p:nvCxnSpPr>
        <p:spPr>
          <a:xfrm>
            <a:off x="24580024" y="14881262"/>
            <a:ext cx="6227"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xmlns=""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xmlns=""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xmlns=""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xmlns=""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xmlns=""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xmlns=""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xmlns=""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xmlns=""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xmlns=""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xmlns=""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xmlns=""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xmlns=""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21" name="Соединительная линия уступом 175">
            <a:extLst>
              <a:ext uri="{FF2B5EF4-FFF2-40B4-BE49-F238E27FC236}">
                <a16:creationId xmlns:a16="http://schemas.microsoft.com/office/drawing/2014/main" xmlns="" id="{3E3757A1-9F1A-4D27-B1A6-07FBC50A3BA9}"/>
              </a:ext>
            </a:extLst>
          </p:cNvPr>
          <p:cNvCxnSpPr>
            <a:cxnSpLocks/>
            <a:stCxn id="126" idx="2"/>
            <a:endCxn id="137" idx="0"/>
          </p:cNvCxnSpPr>
          <p:nvPr/>
        </p:nvCxnSpPr>
        <p:spPr>
          <a:xfrm rot="16200000" flipH="1">
            <a:off x="18174128" y="10899265"/>
            <a:ext cx="389859" cy="247199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xmlns=""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xmlns=""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xmlns=""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xmlns=""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xmlns=""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xmlns=""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xmlns=""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xmlns=""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xmlns=""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xmlns=""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xmlns=""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xmlns=""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xmlns=""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xmlns=""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xmlns=""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xmlns=""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xmlns=""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xmlns=""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xmlns=""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xmlns=""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xmlns=""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xmlns=""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xmlns="" val="1340066321"/>
                    </a:ext>
                  </a:extLst>
                </a:gridCol>
                <a:gridCol w="1972310">
                  <a:extLst>
                    <a:ext uri="{9D8B030D-6E8A-4147-A177-3AD203B41FA5}">
                      <a16:colId xmlns:a16="http://schemas.microsoft.com/office/drawing/2014/main" xmlns="" val="3289238804"/>
                    </a:ext>
                  </a:extLst>
                </a:gridCol>
                <a:gridCol w="1234440">
                  <a:extLst>
                    <a:ext uri="{9D8B030D-6E8A-4147-A177-3AD203B41FA5}">
                      <a16:colId xmlns:a16="http://schemas.microsoft.com/office/drawing/2014/main" xmlns="" val="1455402127"/>
                    </a:ext>
                  </a:extLst>
                </a:gridCol>
                <a:gridCol w="951230">
                  <a:extLst>
                    <a:ext uri="{9D8B030D-6E8A-4147-A177-3AD203B41FA5}">
                      <a16:colId xmlns:a16="http://schemas.microsoft.com/office/drawing/2014/main" xmlns=""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xmlns=""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xmlns=""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xmlns=""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xmlns=""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xmlns=""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xmlns="" val="3491628292"/>
                  </a:ext>
                </a:extLst>
              </a:tr>
            </a:tbl>
          </a:graphicData>
        </a:graphic>
      </p:graphicFrame>
      <p:sp>
        <p:nvSpPr>
          <p:cNvPr id="141" name="Прямоугольник 140">
            <a:extLst>
              <a:ext uri="{FF2B5EF4-FFF2-40B4-BE49-F238E27FC236}">
                <a16:creationId xmlns:a16="http://schemas.microsoft.com/office/drawing/2014/main" xmlns=""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xmlns=""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xmlns=""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xmlns=""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xmlns=""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xmlns=""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xmlns=""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xmlns=""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xmlns=""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xmlns=""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xmlns=""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xmlns=""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xmlns=""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xmlns=""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xmlns=""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xmlns=""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xmlns=""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xmlns=""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xmlns=""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xmlns=""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xmlns=""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xmlns=""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xmlns="" id="{51FE9903-C81C-48D0-9AB8-A7C3AC542B91}"/>
              </a:ext>
            </a:extLst>
          </p:cNvPr>
          <p:cNvSpPr/>
          <p:nvPr/>
        </p:nvSpPr>
        <p:spPr>
          <a:xfrm>
            <a:off x="14825015"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Найти общий язык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xmlns="" id="{2BE99D97-470B-4813-A666-DEA258BD2B51}"/>
              </a:ext>
            </a:extLst>
          </p:cNvPr>
          <p:cNvCxnSpPr>
            <a:cxnSpLocks/>
            <a:stCxn id="40" idx="2"/>
            <a:endCxn id="176" idx="0"/>
          </p:cNvCxnSpPr>
          <p:nvPr/>
        </p:nvCxnSpPr>
        <p:spPr>
          <a:xfrm rot="5400000">
            <a:off x="15575742" y="18114255"/>
            <a:ext cx="1864547" cy="1250082"/>
          </a:xfrm>
          <a:prstGeom prst="bentConnector3">
            <a:avLst>
              <a:gd name="adj1" fmla="val 8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xmlns=""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xmlns="" id="{E50D9AB9-B9A6-45C0-922A-43AB35AEB09C}"/>
              </a:ext>
            </a:extLst>
          </p:cNvPr>
          <p:cNvSpPr/>
          <p:nvPr/>
        </p:nvSpPr>
        <p:spPr>
          <a:xfrm>
            <a:off x="16075097"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xmlns="" id="{2B57547D-CC38-441A-9FFE-4742D4413365}"/>
              </a:ext>
            </a:extLst>
          </p:cNvPr>
          <p:cNvSpPr/>
          <p:nvPr/>
        </p:nvSpPr>
        <p:spPr>
          <a:xfrm>
            <a:off x="18563949" y="2118185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xmlns=""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xmlns=""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xmlns=""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xmlns=""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xmlns=""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xmlns=""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xmlns=""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xmlns=""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xmlns="" id="{A5171FC1-3957-48C7-8A18-AE335D0D3217}"/>
              </a:ext>
            </a:extLst>
          </p:cNvPr>
          <p:cNvSpPr/>
          <p:nvPr/>
        </p:nvSpPr>
        <p:spPr>
          <a:xfrm>
            <a:off x="294820" y="2569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xmlns="" id="{C74010CE-732B-47B8-98BA-B932D18F5C5F}"/>
              </a:ext>
            </a:extLst>
          </p:cNvPr>
          <p:cNvSpPr/>
          <p:nvPr/>
        </p:nvSpPr>
        <p:spPr>
          <a:xfrm>
            <a:off x="859867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xmlns=""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xmlns=""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xmlns="" id="{6F8111E7-1B25-4AA9-8608-4460F1F39721}"/>
              </a:ext>
            </a:extLst>
          </p:cNvPr>
          <p:cNvSpPr/>
          <p:nvPr/>
        </p:nvSpPr>
        <p:spPr>
          <a:xfrm>
            <a:off x="294820" y="134481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xmlns="" id="{57D01D21-9C92-4D5D-912D-78EABFD4B423}"/>
              </a:ext>
            </a:extLst>
          </p:cNvPr>
          <p:cNvSpPr/>
          <p:nvPr/>
        </p:nvSpPr>
        <p:spPr>
          <a:xfrm>
            <a:off x="5051692" y="134658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xmlns="" id="{5D946F78-13AF-4E5D-821E-15E9D1C480EA}"/>
              </a:ext>
            </a:extLst>
          </p:cNvPr>
          <p:cNvSpPr/>
          <p:nvPr/>
        </p:nvSpPr>
        <p:spPr>
          <a:xfrm>
            <a:off x="294820" y="385919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xmlns="" id="{69D105F8-06E8-4874-9CC0-A720AA16198A}"/>
              </a:ext>
            </a:extLst>
          </p:cNvPr>
          <p:cNvSpPr/>
          <p:nvPr/>
        </p:nvSpPr>
        <p:spPr>
          <a:xfrm>
            <a:off x="5051692" y="264414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xmlns=""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xmlns=""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xmlns=""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xmlns=""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xmlns=""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xmlns=""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xmlns=""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xmlns=""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xmlns=""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xmlns=""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xmlns=""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xmlns=""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xmlns=""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340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xmlns=""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xmlns=""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xmlns=""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xmlns=""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xmlns="" id="{78C5CE49-F0E9-4E12-9A87-12ADA0EA3D1E}"/>
              </a:ext>
            </a:extLst>
          </p:cNvPr>
          <p:cNvCxnSpPr>
            <a:cxnSpLocks/>
            <a:stCxn id="220" idx="2"/>
            <a:endCxn id="231" idx="0"/>
          </p:cNvCxnSpPr>
          <p:nvPr/>
        </p:nvCxnSpPr>
        <p:spPr>
          <a:xfrm rot="5400000">
            <a:off x="8773486" y="14322732"/>
            <a:ext cx="1770801" cy="45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xmlns=""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xmlns=""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xmlns=""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xmlns=""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xmlns=""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xmlns=""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xmlns="" id="{5DBD3CC3-56B7-43B0-B75E-CCB520915EEB}"/>
              </a:ext>
            </a:extLst>
          </p:cNvPr>
          <p:cNvSpPr/>
          <p:nvPr/>
        </p:nvSpPr>
        <p:spPr>
          <a:xfrm>
            <a:off x="294820" y="521309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r>
              <a:rPr lang="ru-RU" sz="100" dirty="0"/>
              <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
        <p:nvSpPr>
          <p:cNvPr id="258" name="Прямоугольник 257">
            <a:extLst>
              <a:ext uri="{FF2B5EF4-FFF2-40B4-BE49-F238E27FC236}">
                <a16:creationId xmlns:a16="http://schemas.microsoft.com/office/drawing/2014/main" xmlns="" id="{8CE32021-A14C-4A8F-B8AE-7B6E05598AAA}"/>
              </a:ext>
            </a:extLst>
          </p:cNvPr>
          <p:cNvSpPr/>
          <p:nvPr/>
        </p:nvSpPr>
        <p:spPr>
          <a:xfrm>
            <a:off x="12464570"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cxnSp>
        <p:nvCxnSpPr>
          <p:cNvPr id="265" name="Прямая со стрелкой 264">
            <a:extLst>
              <a:ext uri="{FF2B5EF4-FFF2-40B4-BE49-F238E27FC236}">
                <a16:creationId xmlns:a16="http://schemas.microsoft.com/office/drawing/2014/main" xmlns="" id="{48A67696-AF72-427C-8A7C-14137E729AAC}"/>
              </a:ext>
            </a:extLst>
          </p:cNvPr>
          <p:cNvCxnSpPr>
            <a:cxnSpLocks/>
            <a:stCxn id="147" idx="2"/>
            <a:endCxn id="258" idx="0"/>
          </p:cNvCxnSpPr>
          <p:nvPr/>
        </p:nvCxnSpPr>
        <p:spPr>
          <a:xfrm>
            <a:off x="13522529" y="19223910"/>
            <a:ext cx="0" cy="4476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4" name="Прямоугольник 273">
            <a:extLst>
              <a:ext uri="{FF2B5EF4-FFF2-40B4-BE49-F238E27FC236}">
                <a16:creationId xmlns:a16="http://schemas.microsoft.com/office/drawing/2014/main" xmlns=""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xmlns=""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xmlns=""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7" name="Прямоугольник 276">
            <a:extLst>
              <a:ext uri="{FF2B5EF4-FFF2-40B4-BE49-F238E27FC236}">
                <a16:creationId xmlns:a16="http://schemas.microsoft.com/office/drawing/2014/main" xmlns="" id="{B86A586B-4F9A-4916-8217-F57208117953}"/>
              </a:ext>
            </a:extLst>
          </p:cNvPr>
          <p:cNvSpPr/>
          <p:nvPr/>
        </p:nvSpPr>
        <p:spPr>
          <a:xfrm>
            <a:off x="10019946" y="782074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Первые дни переходного периода между капитализмом и коммунизмом будут отмечены дефицитом, учитывая необходимость восстановления экономики, разрушенной либо гражданской войной, либо мировым экономическим кризисом (</a:t>
            </a:r>
            <a:r>
              <a:rPr lang="ru-RU" sz="400" dirty="0" err="1"/>
              <a:t>Паннекук</a:t>
            </a:r>
            <a:r>
              <a:rPr lang="ru-RU" sz="400" dirty="0"/>
              <a:t> не был точен в этом). Это все еще была бы экономика войны и дефицита, при которой справедливость в распределении предметов потребления основывалась бы не на справедливом учете рабочего времени, а на принудительном, но нравственном принципе принуждения каждого работать за вознаграждение. сообщество:¬¬В начале переходного периода, когда хозяйство будет в руинах, насущной проблемой будет создание аппарата производства и обеспечение непосредственного существования населения. Очень возможно, что в этих условиях основные продовольственные запасы будут распределяться равномерно, как это всегда делается во время войны или голода. Но более вероятно, что на этом этапе реконструкции, когда все имеющиеся силы будут использованы </a:t>
            </a:r>
            <a:r>
              <a:rPr lang="ru-RU" sz="400" dirty="0" err="1"/>
              <a:t>дляполной</a:t>
            </a:r>
            <a:r>
              <a:rPr lang="ru-RU" sz="400" dirty="0"/>
              <a:t> и в которой новые нравственные принципы общего труда будут формироваться лишь постепенно, право потребления будет связано с выполнением какого-либо труда. Старая народная поговорка «кто не работает, тот не ест» выражает инстинктивное чувство справедливости94.</a:t>
            </a:r>
            <a:endParaRPr lang="ru-RU" sz="300" dirty="0"/>
          </a:p>
        </p:txBody>
      </p:sp>
      <p:sp>
        <p:nvSpPr>
          <p:cNvPr id="279" name="Прямоугольник 278">
            <a:extLst>
              <a:ext uri="{FF2B5EF4-FFF2-40B4-BE49-F238E27FC236}">
                <a16:creationId xmlns:a16="http://schemas.microsoft.com/office/drawing/2014/main" xmlns=""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xmlns=""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xmlns=""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xmlns=""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xmlns=""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xmlns=""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xmlns=""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89" name="Прямоугольник 288">
            <a:extLst>
              <a:ext uri="{FF2B5EF4-FFF2-40B4-BE49-F238E27FC236}">
                <a16:creationId xmlns:a16="http://schemas.microsoft.com/office/drawing/2014/main" xmlns="" id="{A98FC12A-9364-42ED-A04F-AE2FDE4D1EB1}"/>
              </a:ext>
            </a:extLst>
          </p:cNvPr>
          <p:cNvSpPr/>
          <p:nvPr/>
        </p:nvSpPr>
        <p:spPr>
          <a:xfrm>
            <a:off x="294820" y="65238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1936 году голландский совет-коммунисты разделились на четыре группы. Помимо </a:t>
            </a:r>
            <a:r>
              <a:rPr lang="ru-RU" sz="500" dirty="0" err="1"/>
              <a:t>gic</a:t>
            </a:r>
            <a:r>
              <a:rPr lang="ru-RU" sz="500" dirty="0"/>
              <a:t>, из </a:t>
            </a:r>
            <a:r>
              <a:rPr lang="ru-RU" sz="500" dirty="0" err="1"/>
              <a:t>капна</a:t>
            </a:r>
            <a:r>
              <a:rPr lang="ru-RU" sz="500" dirty="0"/>
              <a:t> выходили две группы: </a:t>
            </a:r>
            <a:r>
              <a:rPr lang="ru-RU" sz="500" dirty="0" err="1"/>
              <a:t>De</a:t>
            </a:r>
            <a:r>
              <a:rPr lang="ru-RU" sz="500" dirty="0"/>
              <a:t> </a:t>
            </a:r>
            <a:r>
              <a:rPr lang="ru-RU" sz="500" dirty="0" err="1"/>
              <a:t>Arbeider-sraad</a:t>
            </a:r>
            <a:r>
              <a:rPr lang="ru-RU" sz="500" dirty="0"/>
              <a:t> («Рабочий совет») и группа советников Гааги5, издававшая журнал «Пролетарий». Эти три группы называли себя марксистскими. Существовала и четвертая группа, отколовшаяся от гика. Эта группа издавала журнал «</a:t>
            </a:r>
            <a:r>
              <a:rPr lang="ru-RU" sz="500" dirty="0" err="1"/>
              <a:t>Дискусси</a:t>
            </a:r>
            <a:r>
              <a:rPr lang="ru-RU" sz="500" dirty="0"/>
              <a:t>», орган «рабочих групп».</a:t>
            </a:r>
            <a:br>
              <a:rPr lang="ru-RU" sz="500" dirty="0"/>
            </a:br>
            <a:r>
              <a:rPr lang="ru-RU" sz="500" dirty="0"/>
              <a:t>5 Эта группа, к которой принадлежал </a:t>
            </a:r>
            <a:r>
              <a:rPr lang="ru-RU" sz="500" dirty="0" err="1"/>
              <a:t>Кайо</a:t>
            </a:r>
            <a:r>
              <a:rPr lang="ru-RU" sz="500" dirty="0"/>
              <a:t> </a:t>
            </a:r>
            <a:r>
              <a:rPr lang="ru-RU" sz="500" dirty="0" err="1"/>
              <a:t>Брендель</a:t>
            </a:r>
            <a:r>
              <a:rPr lang="ru-RU" sz="500" dirty="0"/>
              <a:t>, один из основателей советско-коммунистической группы </a:t>
            </a:r>
            <a:r>
              <a:rPr lang="ru-RU" sz="500" dirty="0" err="1"/>
              <a:t>Daad</a:t>
            </a:r>
            <a:r>
              <a:rPr lang="ru-RU" sz="500" dirty="0"/>
              <a:t> </a:t>
            </a:r>
            <a:r>
              <a:rPr lang="ru-RU" sz="500" dirty="0" err="1"/>
              <a:t>en</a:t>
            </a:r>
            <a:r>
              <a:rPr lang="ru-RU" sz="500" dirty="0"/>
              <a:t> </a:t>
            </a:r>
            <a:r>
              <a:rPr lang="ru-RU" sz="500" dirty="0" err="1"/>
              <a:t>Gedachte</a:t>
            </a:r>
            <a:r>
              <a:rPr lang="ru-RU" sz="500" dirty="0"/>
              <a:t> (вместе с </a:t>
            </a:r>
            <a:r>
              <a:rPr lang="ru-RU" sz="500" dirty="0" err="1"/>
              <a:t>Яапом</a:t>
            </a:r>
            <a:r>
              <a:rPr lang="ru-RU" sz="500" dirty="0"/>
              <a:t> </a:t>
            </a:r>
            <a:r>
              <a:rPr lang="ru-RU" sz="500" dirty="0" err="1"/>
              <a:t>Меуленкампом</a:t>
            </a:r>
            <a:r>
              <a:rPr lang="ru-RU" sz="500" dirty="0"/>
              <a:t>), впервые опубликовала журнал </a:t>
            </a:r>
            <a:r>
              <a:rPr lang="ru-RU" sz="500" dirty="0" err="1"/>
              <a:t>De</a:t>
            </a:r>
            <a:r>
              <a:rPr lang="ru-RU" sz="500" dirty="0"/>
              <a:t> </a:t>
            </a:r>
            <a:r>
              <a:rPr lang="ru-RU" sz="500" dirty="0" err="1"/>
              <a:t>Radencommunist</a:t>
            </a:r>
            <a:r>
              <a:rPr lang="ru-RU" sz="500" dirty="0"/>
              <a:t> в 1933 году. близок к </a:t>
            </a:r>
            <a:r>
              <a:rPr lang="ru-RU" sz="500" dirty="0" err="1"/>
              <a:t>gic.AfterProletarier</a:t>
            </a:r>
            <a:r>
              <a:rPr lang="ru-RU" sz="500" dirty="0"/>
              <a:t> с 1936 по 1938 год издавал </a:t>
            </a:r>
            <a:r>
              <a:rPr lang="ru-RU" sz="500" dirty="0" err="1"/>
              <a:t>Proletarische</a:t>
            </a:r>
            <a:r>
              <a:rPr lang="ru-RU" sz="500" dirty="0"/>
              <a:t> </a:t>
            </a:r>
            <a:r>
              <a:rPr lang="ru-RU" sz="500" dirty="0" err="1"/>
              <a:t>Beschouwingen</a:t>
            </a:r>
            <a:r>
              <a:rPr lang="ru-RU" sz="500" dirty="0"/>
              <a:t> («Пролетарские размышления»). -1950) - никогда не отказываясь от собственных позиций.</a:t>
            </a:r>
          </a:p>
        </p:txBody>
      </p:sp>
      <p:sp>
        <p:nvSpPr>
          <p:cNvPr id="290" name="Прямоугольник 289">
            <a:extLst>
              <a:ext uri="{FF2B5EF4-FFF2-40B4-BE49-F238E27FC236}">
                <a16:creationId xmlns:a16="http://schemas.microsoft.com/office/drawing/2014/main" xmlns=""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p>
          <a:p>
            <a:pPr algn="ctr"/>
            <a:r>
              <a:rPr lang="ru-RU" sz="200" dirty="0">
                <a:solidFill>
                  <a:srgbClr val="000000"/>
                </a:solidFill>
                <a:latin typeface="Times New Roman" panose="02020603050405020304" pitchFamily="18" charset="0"/>
                <a:ea typeface="Arial Unicode MS"/>
                <a:cs typeface="Times New Roman" panose="02020603050405020304" pitchFamily="18" charset="0"/>
              </a:rPr>
              <a:t>«Война, которую советские коммунисты сочли неизбежной, разразилась в сентябре 1939 года. Тем не менее голландцам понадобилось два месяца, чтобы опубликовать свой теоретический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Radencommunisme</a:t>
            </a:r>
            <a:r>
              <a:rPr lang="ru-RU" sz="200" dirty="0">
                <a:solidFill>
                  <a:srgbClr val="000000"/>
                </a:solidFill>
                <a:latin typeface="Times New Roman" panose="02020603050405020304" pitchFamily="18" charset="0"/>
                <a:ea typeface="Arial Unicode MS"/>
                <a:cs typeface="Times New Roman" panose="02020603050405020304" pitchFamily="18" charset="0"/>
              </a:rPr>
              <a:t>, а его агитационный обзор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Proletenstempmen</a:t>
            </a:r>
            <a:r>
              <a:rPr lang="ru-RU" sz="200" dirty="0">
                <a:solidFill>
                  <a:srgbClr val="000000"/>
                </a:solidFill>
                <a:latin typeface="Times New Roman" panose="02020603050405020304" pitchFamily="18" charset="0"/>
                <a:ea typeface="Arial Unicode MS"/>
                <a:cs typeface="Times New Roman" panose="02020603050405020304" pitchFamily="18" charset="0"/>
              </a:rPr>
              <a:t> прекратил публикацию в июле. Атмосфера войны сильнее давила на Нидерланды, которые оставались нейтральными в конфликте, и, казалось, парализовала советских коммунистов, поскольку их организация оставалась очень небрежной и совершенно неподготовленной к подпольной работе, если они будут вынуждены уйти в подполье.¬¬Тем не менее, первый номер «</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Раденкоммунизма</a:t>
            </a:r>
            <a:r>
              <a:rPr lang="ru-RU" sz="200" dirty="0">
                <a:solidFill>
                  <a:srgbClr val="000000"/>
                </a:solidFill>
                <a:latin typeface="Times New Roman" panose="02020603050405020304" pitchFamily="18" charset="0"/>
                <a:ea typeface="Arial Unicode MS"/>
                <a:cs typeface="Times New Roman" panose="02020603050405020304" pitchFamily="18" charset="0"/>
              </a:rPr>
              <a:t>» (ноябрь 1939 г.) твердо стоял на своих интернационалистских принципах. Анализируя причины войны, он отказывался проводить различие между «демократическим» и «фашистским» лагерями. Принимая анализ революционеров во время Первой мировой войны, он пришел к выводу: «... именно мировой капитализм как экономическая система несет ответственность за эту войну, а не какая-либо конкретная страна».</a:t>
            </a:r>
            <a:r>
              <a:rPr lang="ru-RU" sz="200" dirty="0" err="1">
                <a:solidFill>
                  <a:srgbClr val="000000"/>
                </a:solidFill>
                <a:latin typeface="Times New Roman" panose="02020603050405020304" pitchFamily="18" charset="0"/>
                <a:ea typeface="Arial Unicode MS"/>
                <a:cs typeface="Times New Roman" panose="02020603050405020304" pitchFamily="18" charset="0"/>
              </a:rPr>
              <a:t>Раденкоммунизмпоказал</a:t>
            </a:r>
            <a:r>
              <a:rPr lang="ru-RU" sz="200" dirty="0">
                <a:solidFill>
                  <a:srgbClr val="000000"/>
                </a:solidFill>
                <a:latin typeface="Times New Roman" panose="02020603050405020304" pitchFamily="18" charset="0"/>
                <a:ea typeface="Arial Unicode MS"/>
                <a:cs typeface="Times New Roman" panose="02020603050405020304" pitchFamily="18" charset="0"/>
              </a:rPr>
              <a:t>, что развязывание войны Германией стало возможным благодаря «концентрации всего капитала в руках государства» и «растущей эксплуатации рабочего класса» в Германии. Это явление, согласно этому периодическому изданию, было идентичным в «демократическом» лагере, поскольку «в короткий срок Англия создала свою собственную «тоталитарную» капиталистическую организацию».</a:t>
            </a:r>
            <a:endParaRPr lang="ru-RU" sz="1100" dirty="0"/>
          </a:p>
        </p:txBody>
      </p:sp>
      <p:sp>
        <p:nvSpPr>
          <p:cNvPr id="292" name="Прямоугольник 291">
            <a:extLst>
              <a:ext uri="{FF2B5EF4-FFF2-40B4-BE49-F238E27FC236}">
                <a16:creationId xmlns:a16="http://schemas.microsoft.com/office/drawing/2014/main" xmlns="" id="{FD2FD090-F8B9-469A-A122-D9BEE9E3E9DA}"/>
              </a:ext>
            </a:extLst>
          </p:cNvPr>
          <p:cNvSpPr/>
          <p:nvPr/>
        </p:nvSpPr>
        <p:spPr>
          <a:xfrm>
            <a:off x="15034534" y="12685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3" name="Прямоугольник 292">
            <a:extLst>
              <a:ext uri="{FF2B5EF4-FFF2-40B4-BE49-F238E27FC236}">
                <a16:creationId xmlns:a16="http://schemas.microsoft.com/office/drawing/2014/main" xmlns="" id="{9ACE45BC-584E-4646-8304-CA0940F6F0F3}"/>
              </a:ext>
            </a:extLst>
          </p:cNvPr>
          <p:cNvSpPr/>
          <p:nvPr/>
        </p:nvSpPr>
        <p:spPr>
          <a:xfrm>
            <a:off x="15055288" y="386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В 1937 году раскол между </a:t>
            </a:r>
            <a:r>
              <a:rPr lang="ru-RU" sz="400" dirty="0" err="1"/>
              <a:t>рсапом</a:t>
            </a:r>
            <a:r>
              <a:rPr lang="ru-RU" sz="400" dirty="0"/>
              <a:t> и Троцким постепенно осуществился. Подобно своему отношению к </a:t>
            </a:r>
            <a:r>
              <a:rPr lang="ru-RU" sz="400" dirty="0" err="1"/>
              <a:t>поуму</a:t>
            </a:r>
            <a:r>
              <a:rPr lang="ru-RU" sz="400" dirty="0"/>
              <a:t>, Троцкий упрекал </a:t>
            </a:r>
            <a:r>
              <a:rPr lang="ru-RU" sz="400" dirty="0" err="1"/>
              <a:t>Сневлита</a:t>
            </a:r>
            <a:r>
              <a:rPr lang="ru-RU" sz="400" dirty="0"/>
              <a:t> в том, что он поддерживает жизнь нас. Троцкий настаивал на роспуске НАС в Социалистический союз НВВ. Обвинив НАС в получении финансовой поддержки от голландского правительства44 и </a:t>
            </a:r>
            <a:r>
              <a:rPr lang="ru-RU" sz="400" dirty="0" err="1"/>
              <a:t>Сневлита</a:t>
            </a:r>
            <a:r>
              <a:rPr lang="ru-RU" sz="400" dirty="0"/>
              <a:t> в безответственности45, Троцкий заключил: ...Если вы и дальше будете занимать ту же совершенно двусмысленную позицию — с Четвертым Интернационалом на словах, против него на деле, — то лучше открытый и честный раскол. В таком случае вы останетесь с нас, а мы с Четвертым Интернационалом. Мы создаем секцию в Голландии и постараемся построить открытой борьбой то, что не смогли создать терпеливым сотрудничеством и обсуждением между </a:t>
            </a:r>
            <a:r>
              <a:rPr lang="ru-RU" sz="400" dirty="0" err="1"/>
              <a:t>товарищами.Этот</a:t>
            </a:r>
            <a:r>
              <a:rPr lang="ru-RU" sz="400" dirty="0"/>
              <a:t> ультиматум привел к полному разрыву в 1938 г. Вскоре была создана голландская троцкистская группа — </a:t>
            </a:r>
            <a:r>
              <a:rPr lang="ru-RU" sz="400" dirty="0" err="1"/>
              <a:t>гбл</a:t>
            </a:r>
            <a:r>
              <a:rPr lang="ru-RU" sz="400" dirty="0"/>
              <a:t> (или </a:t>
            </a:r>
            <a:r>
              <a:rPr lang="ru-RU" sz="400" dirty="0" err="1"/>
              <a:t>большевистско</a:t>
            </a:r>
            <a:r>
              <a:rPr lang="ru-RU" sz="400" dirty="0"/>
              <a:t>-ленинская группа), состоявшая частью из бывших членов </a:t>
            </a:r>
            <a:r>
              <a:rPr lang="ru-RU" sz="400" dirty="0" err="1"/>
              <a:t>рсап</a:t>
            </a:r>
            <a:r>
              <a:rPr lang="ru-RU" sz="400" dirty="0"/>
              <a:t>.</a:t>
            </a:r>
            <a:endParaRPr lang="ru-RU" sz="100" dirty="0"/>
          </a:p>
        </p:txBody>
      </p:sp>
      <p:sp>
        <p:nvSpPr>
          <p:cNvPr id="294" name="Прямоугольник 293">
            <a:extLst>
              <a:ext uri="{FF2B5EF4-FFF2-40B4-BE49-F238E27FC236}">
                <a16:creationId xmlns:a16="http://schemas.microsoft.com/office/drawing/2014/main" xmlns="" id="{319BEC0C-414B-45F4-8C35-57446DEFE30B}"/>
              </a:ext>
            </a:extLst>
          </p:cNvPr>
          <p:cNvSpPr/>
          <p:nvPr/>
        </p:nvSpPr>
        <p:spPr>
          <a:xfrm>
            <a:off x="16092038" y="137963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 </a:t>
            </a:r>
            <a:r>
              <a:rPr lang="ru-RU" sz="600" dirty="0"/>
              <a:t>(52 Бельгийские троцкисты, издававшие «Международную корреспонденцию», утверждали в своем номере 14 от 15 декабря 1939 г.: «РСАП довела до предела двусмысленность в организации сборов для финского народа, чтобы можно было посылать деньги финским рабочим организациям!».)</a:t>
            </a:r>
            <a:endParaRPr lang="ru-RU" sz="1400" dirty="0"/>
          </a:p>
        </p:txBody>
      </p:sp>
      <p:sp>
        <p:nvSpPr>
          <p:cNvPr id="295" name="Прямоугольник 294">
            <a:extLst>
              <a:ext uri="{FF2B5EF4-FFF2-40B4-BE49-F238E27FC236}">
                <a16:creationId xmlns:a16="http://schemas.microsoft.com/office/drawing/2014/main" xmlns="" id="{53A84056-65C4-432C-96EC-26E032F1287F}"/>
              </a:ext>
            </a:extLst>
          </p:cNvPr>
          <p:cNvSpPr/>
          <p:nvPr/>
        </p:nvSpPr>
        <p:spPr>
          <a:xfrm>
            <a:off x="13744278" y="1235958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 </a:t>
            </a:r>
            <a:br>
              <a:rPr lang="ru-RU" sz="1400" dirty="0"/>
            </a:br>
            <a:r>
              <a:rPr lang="ru-RU" sz="500" dirty="0"/>
              <a:t>Эта небольшая партия, первоначально насчитывавшая 3600 членов, а в 1939 г. все еще насчитывавшая 2500 сторонников, была основана на профсоюзе НАС, возглавляемом Сневлитом41. НАС был базой профсоюза РСАП, насчитывавшего в 1933 г. 22500 членов; к 1939 г., после того как государственным служащим запретили вступать в НАС, эта цифра упала до 10 500 человек. Родился в 1893 г. НАС сохранял революционно-синдикалистскую ориентацию; она вступила в Красный Интернационал профсоюзов в 1925 г. и вышла из нее в 1927 г., когда Коминтерн приказал ей раствориться в официальном социал-демократическом союзе НВВ. Все те члены голландской компартии, которые присоединились к НАС, последовали за </a:t>
            </a:r>
            <a:r>
              <a:rPr lang="ru-RU" sz="500" dirty="0" err="1"/>
              <a:t>Сневлитом</a:t>
            </a:r>
            <a:r>
              <a:rPr lang="ru-RU" sz="500" dirty="0"/>
              <a:t> в расколе.</a:t>
            </a:r>
          </a:p>
        </p:txBody>
      </p:sp>
      <p:sp>
        <p:nvSpPr>
          <p:cNvPr id="296" name="Прямоугольник 295">
            <a:extLst>
              <a:ext uri="{FF2B5EF4-FFF2-40B4-BE49-F238E27FC236}">
                <a16:creationId xmlns:a16="http://schemas.microsoft.com/office/drawing/2014/main" xmlns="" id="{D2852B51-92B4-4B2D-9023-CD739175E45A}"/>
              </a:ext>
            </a:extLst>
          </p:cNvPr>
          <p:cNvSpPr/>
          <p:nvPr/>
        </p:nvSpPr>
        <p:spPr>
          <a:xfrm>
            <a:off x="17442454" y="258976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Был создан центральный комитет из девяти членов. В нее входили </a:t>
            </a:r>
            <a:r>
              <a:rPr lang="ru-RU" sz="400" dirty="0" err="1"/>
              <a:t>Сневлит</a:t>
            </a:r>
            <a:r>
              <a:rPr lang="ru-RU" sz="400" dirty="0"/>
              <a:t>, </a:t>
            </a:r>
            <a:r>
              <a:rPr lang="ru-RU" sz="400" dirty="0" err="1"/>
              <a:t>Менист</a:t>
            </a:r>
            <a:r>
              <a:rPr lang="ru-RU" sz="400" dirty="0"/>
              <a:t>, </a:t>
            </a:r>
            <a:r>
              <a:rPr lang="ru-RU" sz="400" dirty="0" err="1"/>
              <a:t>Доллеман</a:t>
            </a:r>
            <a:r>
              <a:rPr lang="ru-RU" sz="400" dirty="0"/>
              <a:t>, </a:t>
            </a:r>
            <a:r>
              <a:rPr lang="ru-RU" sz="400" dirty="0" err="1"/>
              <a:t>Герритсен</a:t>
            </a:r>
            <a:r>
              <a:rPr lang="ru-RU" sz="400" dirty="0"/>
              <a:t>, де </a:t>
            </a:r>
            <a:r>
              <a:rPr lang="ru-RU" sz="400" dirty="0" err="1"/>
              <a:t>Хаан-Цвагерман</a:t>
            </a:r>
            <a:r>
              <a:rPr lang="ru-RU" sz="400" dirty="0"/>
              <a:t>, Ян </a:t>
            </a:r>
            <a:r>
              <a:rPr lang="ru-RU" sz="400" dirty="0" err="1"/>
              <a:t>Кёслаг</a:t>
            </a:r>
            <a:r>
              <a:rPr lang="ru-RU" sz="400" dirty="0"/>
              <a:t>, Питер </a:t>
            </a:r>
            <a:r>
              <a:rPr lang="ru-RU" sz="400" dirty="0" err="1"/>
              <a:t>ван</a:t>
            </a:r>
            <a:r>
              <a:rPr lang="ru-RU" sz="400" dirty="0"/>
              <a:t> 'т </a:t>
            </a:r>
            <a:r>
              <a:rPr lang="ru-RU" sz="400" dirty="0" err="1"/>
              <a:t>Харт</a:t>
            </a:r>
            <a:r>
              <a:rPr lang="ru-RU" sz="400" dirty="0"/>
              <a:t>, известный как Макс </a:t>
            </a:r>
            <a:r>
              <a:rPr lang="ru-RU" sz="400" dirty="0" err="1"/>
              <a:t>Пертус</a:t>
            </a:r>
            <a:r>
              <a:rPr lang="ru-RU" sz="400" dirty="0"/>
              <a:t> (1910-75) - Ян </a:t>
            </a:r>
            <a:r>
              <a:rPr lang="ru-RU" sz="400" dirty="0" err="1"/>
              <a:t>Шрифер</a:t>
            </a:r>
            <a:r>
              <a:rPr lang="ru-RU" sz="400" dirty="0"/>
              <a:t> и </a:t>
            </a:r>
            <a:r>
              <a:rPr lang="ru-RU" sz="400" dirty="0" err="1"/>
              <a:t>Стэн</a:t>
            </a:r>
            <a:r>
              <a:rPr lang="ru-RU" sz="400" dirty="0"/>
              <a:t> </a:t>
            </a:r>
            <a:r>
              <a:rPr lang="ru-RU" sz="400" dirty="0" err="1"/>
              <a:t>Попп</a:t>
            </a:r>
            <a:r>
              <a:rPr lang="ru-RU" sz="400" dirty="0"/>
              <a:t>, последний сыграл решающую роль в Создание Спартака. </a:t>
            </a:r>
            <a:r>
              <a:rPr lang="ru-RU" sz="400" dirty="0" err="1"/>
              <a:t>Сневлит</a:t>
            </a:r>
            <a:r>
              <a:rPr lang="ru-RU" sz="400" dirty="0"/>
              <a:t> был бесспорным лидером, написавшим почти все политические позиции Фронта. Рядом с ним Аб(</a:t>
            </a:r>
            <a:r>
              <a:rPr lang="ru-RU" sz="400" dirty="0" err="1"/>
              <a:t>рахам</a:t>
            </a:r>
            <a:r>
              <a:rPr lang="ru-RU" sz="400" dirty="0"/>
              <a:t>) </a:t>
            </a:r>
            <a:r>
              <a:rPr lang="ru-RU" sz="400" dirty="0" err="1"/>
              <a:t>Менист</a:t>
            </a:r>
            <a:r>
              <a:rPr lang="ru-RU" sz="400" dirty="0"/>
              <a:t> – еврей по происхождению – был прирожденным организатором; </a:t>
            </a:r>
            <a:r>
              <a:rPr lang="ru-RU" sz="400" dirty="0" err="1"/>
              <a:t>Доллеман</a:t>
            </a:r>
            <a:r>
              <a:rPr lang="ru-RU" sz="400" dirty="0"/>
              <a:t> был казначеем и отвечал за </a:t>
            </a:r>
            <a:r>
              <a:rPr lang="ru-RU" sz="400" dirty="0" err="1"/>
              <a:t>публикации.Под</a:t>
            </a:r>
            <a:r>
              <a:rPr lang="ru-RU" sz="400" dirty="0"/>
              <a:t> руководством этого центрального комитета регулярно издавался внешний бюллетень (</a:t>
            </a:r>
            <a:r>
              <a:rPr lang="ru-RU" sz="400" dirty="0" err="1"/>
              <a:t>Het</a:t>
            </a:r>
            <a:r>
              <a:rPr lang="ru-RU" sz="400" dirty="0"/>
              <a:t> </a:t>
            </a:r>
            <a:r>
              <a:rPr lang="ru-RU" sz="400" dirty="0" err="1"/>
              <a:t>mll</a:t>
            </a:r>
            <a:r>
              <a:rPr lang="ru-RU" sz="400" dirty="0"/>
              <a:t> </a:t>
            </a:r>
            <a:r>
              <a:rPr lang="ru-RU" sz="400" dirty="0" err="1"/>
              <a:t>Bulletin</a:t>
            </a:r>
            <a:r>
              <a:rPr lang="ru-RU" sz="400" dirty="0"/>
              <a:t>), а также внутренний орган (</a:t>
            </a:r>
            <a:r>
              <a:rPr lang="ru-RU" sz="400" dirty="0" err="1"/>
              <a:t>Richtlijnen</a:t>
            </a:r>
            <a:r>
              <a:rPr lang="ru-RU" sz="400" dirty="0"/>
              <a:t>; «Директивы»). Некоторое время мл-л-Фронт вел пропаганду, направленную на </a:t>
            </a:r>
            <a:r>
              <a:rPr lang="ru-RU" sz="400" dirty="0" err="1"/>
              <a:t>сдапбоевиков</a:t>
            </a:r>
            <a:r>
              <a:rPr lang="ru-RU" sz="400" dirty="0"/>
              <a:t> и опубликовал «Письма к социал-демократам» («</a:t>
            </a:r>
            <a:r>
              <a:rPr lang="ru-RU" sz="400" dirty="0" err="1"/>
              <a:t>Brieven</a:t>
            </a:r>
            <a:r>
              <a:rPr lang="ru-RU" sz="400" dirty="0"/>
              <a:t> </a:t>
            </a:r>
            <a:r>
              <a:rPr lang="ru-RU" sz="400" dirty="0" err="1"/>
              <a:t>aan</a:t>
            </a:r>
            <a:r>
              <a:rPr lang="ru-RU" sz="400" dirty="0"/>
              <a:t> </a:t>
            </a:r>
            <a:r>
              <a:rPr lang="ru-RU" sz="400" dirty="0" err="1"/>
              <a:t>Social-Democraten</a:t>
            </a:r>
            <a:r>
              <a:rPr lang="ru-RU" sz="400" dirty="0"/>
              <a:t>»). СДАП осудили как «Иуду рабочего движения» после того, как в июле 1940 года она приняла участие в голландском союзе, объединившем либералов, религиозные партии и социал-демократов.56 Этот союз заявил о своей приверженности</a:t>
            </a:r>
            <a:endParaRPr lang="ru-RU" sz="100" dirty="0"/>
          </a:p>
        </p:txBody>
      </p:sp>
      <p:sp>
        <p:nvSpPr>
          <p:cNvPr id="297" name="Прямоугольник 296">
            <a:extLst>
              <a:ext uri="{FF2B5EF4-FFF2-40B4-BE49-F238E27FC236}">
                <a16:creationId xmlns:a16="http://schemas.microsoft.com/office/drawing/2014/main" xmlns="" id="{57B620A3-529A-4019-9F9E-A5A4695F4D4F}"/>
              </a:ext>
            </a:extLst>
          </p:cNvPr>
          <p:cNvSpPr/>
          <p:nvPr/>
        </p:nvSpPr>
        <p:spPr>
          <a:xfrm>
            <a:off x="21034718" y="2117891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 </a:t>
            </a:r>
            <a:r>
              <a:rPr lang="ru-RU" sz="700" dirty="0"/>
              <a:t>(У него был выбор: принять </a:t>
            </a:r>
            <a:r>
              <a:rPr lang="ru-RU" sz="700" dirty="0" err="1"/>
              <a:t>троцкий</a:t>
            </a:r>
            <a:r>
              <a:rPr lang="ru-RU" sz="700" dirty="0"/>
              <a:t> анализ российского государства и призвать к защите «рабочего государства» или отвергнуть его и призвать к борьбе против обоих империализмов.)</a:t>
            </a:r>
            <a:endParaRPr lang="ru-RU" sz="1400" dirty="0"/>
          </a:p>
        </p:txBody>
      </p:sp>
      <p:cxnSp>
        <p:nvCxnSpPr>
          <p:cNvPr id="298" name="Прямая соединительная линия 297">
            <a:extLst>
              <a:ext uri="{FF2B5EF4-FFF2-40B4-BE49-F238E27FC236}">
                <a16:creationId xmlns:a16="http://schemas.microsoft.com/office/drawing/2014/main" xmlns=""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xmlns=""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xmlns="" id="{1C51722E-DFBB-47C4-B43B-CDD46E7402D0}"/>
              </a:ext>
            </a:extLst>
          </p:cNvPr>
          <p:cNvSpPr/>
          <p:nvPr/>
        </p:nvSpPr>
        <p:spPr>
          <a:xfrm>
            <a:off x="17304832" y="196592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 </a:t>
            </a:r>
            <a:r>
              <a:rPr lang="ru-RU" sz="600" dirty="0"/>
              <a:t>(</a:t>
            </a:r>
            <a:r>
              <a:rPr lang="ru-RU" sz="600" dirty="0" err="1"/>
              <a:t>Сневлит</a:t>
            </a:r>
            <a:r>
              <a:rPr lang="ru-RU" sz="600" dirty="0"/>
              <a:t> — при поддержке </a:t>
            </a:r>
            <a:r>
              <a:rPr lang="ru-RU" sz="600" dirty="0" err="1"/>
              <a:t>Стэна</a:t>
            </a:r>
            <a:r>
              <a:rPr lang="ru-RU" sz="600" dirty="0"/>
              <a:t> </a:t>
            </a:r>
            <a:r>
              <a:rPr lang="ru-RU" sz="600" dirty="0" err="1"/>
              <a:t>Поппе</a:t>
            </a:r>
            <a:r>
              <a:rPr lang="ru-RU" sz="600" dirty="0"/>
              <a:t> и Аба </a:t>
            </a:r>
            <a:r>
              <a:rPr lang="ru-RU" sz="600" dirty="0" err="1"/>
              <a:t>Мениста</a:t>
            </a:r>
            <a:r>
              <a:rPr lang="ru-RU" sz="600" dirty="0"/>
              <a:t> — запретил дискуссию о защите СССР75. Этот запрет был снят в конце год. Большинство вокруг </a:t>
            </a:r>
            <a:r>
              <a:rPr lang="ru-RU" sz="600" dirty="0" err="1"/>
              <a:t>Сневлита</a:t>
            </a:r>
            <a:r>
              <a:rPr lang="ru-RU" sz="600" dirty="0"/>
              <a:t> было усилено поддержкой группы </a:t>
            </a:r>
            <a:r>
              <a:rPr lang="ru-RU" sz="600" dirty="0" err="1"/>
              <a:t>Верикена</a:t>
            </a:r>
            <a:r>
              <a:rPr lang="ru-RU" sz="600" dirty="0"/>
              <a:t> «Против течения» (</a:t>
            </a:r>
            <a:r>
              <a:rPr lang="ru-RU" sz="600" dirty="0" err="1"/>
              <a:t>Contre</a:t>
            </a:r>
            <a:r>
              <a:rPr lang="ru-RU" sz="600" dirty="0"/>
              <a:t> </a:t>
            </a:r>
            <a:r>
              <a:rPr lang="ru-RU" sz="600" dirty="0" err="1"/>
              <a:t>le</a:t>
            </a:r>
            <a:r>
              <a:rPr lang="ru-RU" sz="600" dirty="0"/>
              <a:t> </a:t>
            </a:r>
            <a:r>
              <a:rPr lang="ru-RU" sz="600" dirty="0" err="1"/>
              <a:t>Courant</a:t>
            </a:r>
            <a:r>
              <a:rPr lang="ru-RU" sz="600" dirty="0"/>
              <a:t>) в Бельгии,¬¬)</a:t>
            </a:r>
            <a:endParaRPr lang="ru-RU" sz="1400" dirty="0"/>
          </a:p>
        </p:txBody>
      </p:sp>
      <p:cxnSp>
        <p:nvCxnSpPr>
          <p:cNvPr id="306" name="Соединительная линия уступом 175">
            <a:extLst>
              <a:ext uri="{FF2B5EF4-FFF2-40B4-BE49-F238E27FC236}">
                <a16:creationId xmlns:a16="http://schemas.microsoft.com/office/drawing/2014/main" xmlns="" id="{BD84A41E-54B0-476E-81CC-CF802B4F12DC}"/>
              </a:ext>
            </a:extLst>
          </p:cNvPr>
          <p:cNvCxnSpPr>
            <a:cxnSpLocks/>
            <a:stCxn id="40" idx="2"/>
            <a:endCxn id="305" idx="0"/>
          </p:cNvCxnSpPr>
          <p:nvPr/>
        </p:nvCxnSpPr>
        <p:spPr>
          <a:xfrm rot="16200000" flipH="1">
            <a:off x="16821796" y="18118282"/>
            <a:ext cx="1852254" cy="122973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xmlns="" id="{2C5CD2A0-A9F5-4204-B6A9-BBC906BC7F11}"/>
              </a:ext>
            </a:extLst>
          </p:cNvPr>
          <p:cNvCxnSpPr>
            <a:cxnSpLocks/>
            <a:stCxn id="149" idx="2"/>
            <a:endCxn id="305" idx="0"/>
          </p:cNvCxnSpPr>
          <p:nvPr/>
        </p:nvCxnSpPr>
        <p:spPr>
          <a:xfrm rot="5400000">
            <a:off x="18061702" y="18108113"/>
            <a:ext cx="1852254" cy="1250075"/>
          </a:xfrm>
          <a:prstGeom prst="bentConnector3">
            <a:avLst>
              <a:gd name="adj1" fmla="val 800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xmlns="" id="{0BBC7EC6-A675-4EB1-A800-FE7ADDB7F2DD}"/>
              </a:ext>
            </a:extLst>
          </p:cNvPr>
          <p:cNvCxnSpPr>
            <a:cxnSpLocks/>
            <a:stCxn id="305" idx="2"/>
            <a:endCxn id="217" idx="0"/>
          </p:cNvCxnSpPr>
          <p:nvPr/>
        </p:nvCxnSpPr>
        <p:spPr>
          <a:xfrm rot="5400000">
            <a:off x="17528107" y="20344227"/>
            <a:ext cx="439635" cy="12297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xmlns="" id="{7F18A57D-31FC-44EB-A078-A1A8689AEA69}"/>
              </a:ext>
            </a:extLst>
          </p:cNvPr>
          <p:cNvCxnSpPr>
            <a:cxnSpLocks/>
            <a:stCxn id="305" idx="2"/>
            <a:endCxn id="218" idx="0"/>
          </p:cNvCxnSpPr>
          <p:nvPr/>
        </p:nvCxnSpPr>
        <p:spPr>
          <a:xfrm rot="16200000" flipH="1">
            <a:off x="18771060" y="20331007"/>
            <a:ext cx="442578" cy="1259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xmlns=""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xmlns="" id="{8F0FF5D0-B0EE-4970-961F-7390DD0FB8F4}"/>
              </a:ext>
            </a:extLst>
          </p:cNvPr>
          <p:cNvSpPr/>
          <p:nvPr/>
        </p:nvSpPr>
        <p:spPr>
          <a:xfrm>
            <a:off x="11074095" y="1235958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br>
              <a:rPr lang="ru-RU" sz="1400" dirty="0"/>
            </a:br>
            <a:r>
              <a:rPr lang="ru-RU" sz="500" dirty="0"/>
              <a:t>- профсоюзные организации должны были быть заменены фабрично-заводскими;- парламентаризм должен быть отвергнут и с ним нужно бороться79.Эта эволюция проявилась на практике в призыве со стороны </a:t>
            </a:r>
            <a:r>
              <a:rPr lang="ru-RU" sz="500" dirty="0" err="1"/>
              <a:t>Миллфронта</a:t>
            </a:r>
            <a:r>
              <a:rPr lang="ru-RU" sz="500" dirty="0"/>
              <a:t> отказаться от профсоюзов и образовать фабрично-заводские комитеты. Разрыв со старой профсоюзной политикой был разрывом со старой политикой РСАП. После «нормализации» Социалистического союза НВВ немецкими властями в июле 1940 г. М11-Фронт подстрекал своих членов к работе внутри него. NVV стал прикрытием для NSB </a:t>
            </a:r>
            <a:r>
              <a:rPr lang="ru-RU" sz="500" dirty="0" err="1"/>
              <a:t>Мюссерта</a:t>
            </a:r>
            <a:r>
              <a:rPr lang="ru-RU" sz="500" dirty="0"/>
              <a:t>. Пропаганда в июле 1941 г. в пользу выхода из профсоюзного движения завершила весь процесс развития. Вместо союза отстаивалась непостоянная форма «борцовских комитетов» на заводах.¬¬</a:t>
            </a:r>
          </a:p>
        </p:txBody>
      </p:sp>
      <p:cxnSp>
        <p:nvCxnSpPr>
          <p:cNvPr id="335" name="Соединительная линия уступом 175">
            <a:extLst>
              <a:ext uri="{FF2B5EF4-FFF2-40B4-BE49-F238E27FC236}">
                <a16:creationId xmlns:a16="http://schemas.microsoft.com/office/drawing/2014/main" xmlns=""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xmlns="" id="{99BDF598-CF90-47BB-9D27-01B165BCDDE0}"/>
              </a:ext>
            </a:extLst>
          </p:cNvPr>
          <p:cNvCxnSpPr>
            <a:cxnSpLocks/>
            <a:stCxn id="295" idx="1"/>
            <a:endCxn id="332" idx="3"/>
          </p:cNvCxnSpPr>
          <p:nvPr/>
        </p:nvCxnSpPr>
        <p:spPr>
          <a:xfrm flipH="1" flipV="1">
            <a:off x="13190013" y="12899585"/>
            <a:ext cx="55426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xmlns="" id="{BA5D00AA-272F-444A-840D-DFF99FA60D57}"/>
              </a:ext>
            </a:extLst>
          </p:cNvPr>
          <p:cNvCxnSpPr>
            <a:cxnSpLocks/>
            <a:stCxn id="126" idx="2"/>
            <a:endCxn id="332" idx="0"/>
          </p:cNvCxnSpPr>
          <p:nvPr/>
        </p:nvCxnSpPr>
        <p:spPr>
          <a:xfrm rot="5400000">
            <a:off x="14422931" y="9649456"/>
            <a:ext cx="419252" cy="5001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xmlns="" id="{0B2526B9-2FD1-4C7F-9A1B-D4D2FE8B7C72}"/>
              </a:ext>
            </a:extLst>
          </p:cNvPr>
          <p:cNvCxnSpPr>
            <a:cxnSpLocks/>
            <a:stCxn id="332" idx="2"/>
            <a:endCxn id="188" idx="0"/>
          </p:cNvCxnSpPr>
          <p:nvPr/>
        </p:nvCxnSpPr>
        <p:spPr>
          <a:xfrm rot="16200000" flipH="1">
            <a:off x="12617077" y="12954562"/>
            <a:ext cx="326556" cy="12966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xmlns="" id="{1363849F-E0C3-421F-9D88-68EA16D8AFC4}"/>
              </a:ext>
            </a:extLst>
          </p:cNvPr>
          <p:cNvCxnSpPr>
            <a:cxnSpLocks/>
            <a:stCxn id="295" idx="2"/>
            <a:endCxn id="188" idx="0"/>
          </p:cNvCxnSpPr>
          <p:nvPr/>
        </p:nvCxnSpPr>
        <p:spPr>
          <a:xfrm rot="5400000">
            <a:off x="13952170" y="12916073"/>
            <a:ext cx="326555" cy="13735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7" name="Соединительная линия уступом 175">
            <a:extLst>
              <a:ext uri="{FF2B5EF4-FFF2-40B4-BE49-F238E27FC236}">
                <a16:creationId xmlns:a16="http://schemas.microsoft.com/office/drawing/2014/main" xmlns="" id="{D01429FC-CE80-4996-A684-B17824DAB48E}"/>
              </a:ext>
            </a:extLst>
          </p:cNvPr>
          <p:cNvCxnSpPr>
            <a:cxnSpLocks/>
            <a:stCxn id="332" idx="2"/>
            <a:endCxn id="201" idx="0"/>
          </p:cNvCxnSpPr>
          <p:nvPr/>
        </p:nvCxnSpPr>
        <p:spPr>
          <a:xfrm rot="16200000" flipH="1">
            <a:off x="12586155" y="12985483"/>
            <a:ext cx="1763210" cy="2671413"/>
          </a:xfrm>
          <a:prstGeom prst="bentConnector3">
            <a:avLst>
              <a:gd name="adj1" fmla="val 975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1" name="Соединительная линия уступом 175">
            <a:extLst>
              <a:ext uri="{FF2B5EF4-FFF2-40B4-BE49-F238E27FC236}">
                <a16:creationId xmlns:a16="http://schemas.microsoft.com/office/drawing/2014/main" xmlns="" id="{0E18121D-DF93-40C7-B0CE-8D64DCA1F4B4}"/>
              </a:ext>
            </a:extLst>
          </p:cNvPr>
          <p:cNvCxnSpPr>
            <a:cxnSpLocks/>
            <a:stCxn id="295" idx="2"/>
            <a:endCxn id="201" idx="0"/>
          </p:cNvCxnSpPr>
          <p:nvPr/>
        </p:nvCxnSpPr>
        <p:spPr>
          <a:xfrm rot="16200000" flipH="1">
            <a:off x="13921248" y="14320575"/>
            <a:ext cx="1763209" cy="12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xmlns=""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xmlns="" id="{18696A58-4F8F-4035-BF94-6BB86515181D}"/>
              </a:ext>
            </a:extLst>
          </p:cNvPr>
          <p:cNvCxnSpPr>
            <a:cxnSpLocks/>
            <a:stCxn id="231" idx="2"/>
            <a:endCxn id="219" idx="0"/>
          </p:cNvCxnSpPr>
          <p:nvPr/>
        </p:nvCxnSpPr>
        <p:spPr>
          <a:xfrm rot="5400000">
            <a:off x="8816528" y="15884297"/>
            <a:ext cx="434015" cy="12461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xmlns="" id="{3115E210-8BC8-4A2F-8460-925EB7F9EB57}"/>
              </a:ext>
            </a:extLst>
          </p:cNvPr>
          <p:cNvSpPr/>
          <p:nvPr/>
        </p:nvSpPr>
        <p:spPr>
          <a:xfrm>
            <a:off x="19789160" y="1966889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xmlns=""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xmlns="" id="{C3578026-37F7-4361-A528-E7E2C06E903A}"/>
              </a:ext>
            </a:extLst>
          </p:cNvPr>
          <p:cNvSpPr/>
          <p:nvPr/>
        </p:nvSpPr>
        <p:spPr>
          <a:xfrm>
            <a:off x="17302177" y="2269849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xmlns="" id="{0AE2A160-168F-4801-95FE-29AF83F6F576}"/>
              </a:ext>
            </a:extLst>
          </p:cNvPr>
          <p:cNvCxnSpPr>
            <a:cxnSpLocks/>
            <a:stCxn id="305" idx="2"/>
            <a:endCxn id="380" idx="0"/>
          </p:cNvCxnSpPr>
          <p:nvPr/>
        </p:nvCxnSpPr>
        <p:spPr>
          <a:xfrm flipH="1">
            <a:off x="18360136"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xmlns="" id="{C2EC02FA-C4DD-4552-B706-2C4E31FE729A}"/>
              </a:ext>
            </a:extLst>
          </p:cNvPr>
          <p:cNvSpPr/>
          <p:nvPr/>
        </p:nvSpPr>
        <p:spPr>
          <a:xfrm>
            <a:off x="18563948" y="1814932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xmlns=""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xmlns=""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xmlns="" id="{734FDF37-F3DE-4897-B5E5-2286F0528DD7}"/>
              </a:ext>
            </a:extLst>
          </p:cNvPr>
          <p:cNvCxnSpPr>
            <a:cxnSpLocks/>
            <a:stCxn id="204" idx="2"/>
            <a:endCxn id="376" idx="0"/>
          </p:cNvCxnSpPr>
          <p:nvPr/>
        </p:nvCxnSpPr>
        <p:spPr>
          <a:xfrm rot="5400000">
            <a:off x="20547389" y="18106754"/>
            <a:ext cx="1861872" cy="1262411"/>
          </a:xfrm>
          <a:prstGeom prst="bentConnector3">
            <a:avLst>
              <a:gd name="adj1" fmla="val 748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xmlns=""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xmlns="" id="{659A6771-E1B1-48E0-9C63-D5DE39B7E6E6}"/>
              </a:ext>
            </a:extLst>
          </p:cNvPr>
          <p:cNvSpPr/>
          <p:nvPr/>
        </p:nvSpPr>
        <p:spPr>
          <a:xfrm>
            <a:off x="21051571" y="1820330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xmlns=""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xmlns="" id="{F2D8BDB2-013B-48BE-83D8-8C6DF63CEA4C}"/>
              </a:ext>
            </a:extLst>
          </p:cNvPr>
          <p:cNvSpPr/>
          <p:nvPr/>
        </p:nvSpPr>
        <p:spPr>
          <a:xfrm>
            <a:off x="15034534" y="257168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err="1"/>
              <a:t>Стэн</a:t>
            </a:r>
            <a:r>
              <a:rPr lang="ru-RU" sz="500" dirty="0"/>
              <a:t> </a:t>
            </a:r>
            <a:r>
              <a:rPr lang="ru-RU" sz="500" dirty="0" err="1"/>
              <a:t>Поппе</a:t>
            </a:r>
            <a:r>
              <a:rPr lang="ru-RU" sz="500" dirty="0"/>
              <a:t> (1899-1991) сыграл важную роль в </a:t>
            </a:r>
            <a:r>
              <a:rPr lang="ru-RU" sz="500" dirty="0" err="1"/>
              <a:t>osp</a:t>
            </a:r>
            <a:r>
              <a:rPr lang="ru-RU" sz="500" dirty="0"/>
              <a:t>. Работал секретарем в партийном руководстве. Во время слияния с РСП он стал членом политбюро РСП. В 1936 году он был назначен партийным секретарем и казначеем, а в декабре был делегатом вместе с Аб </a:t>
            </a:r>
            <a:r>
              <a:rPr lang="ru-RU" sz="500" dirty="0" err="1"/>
              <a:t>Менистом</a:t>
            </a:r>
            <a:r>
              <a:rPr lang="ru-RU" sz="500" dirty="0"/>
              <a:t> на конференции Центра Четвертого Интернационала. Член руководящих органов </a:t>
            </a:r>
            <a:r>
              <a:rPr lang="ru-RU" sz="500" dirty="0" err="1"/>
              <a:t>рсап</a:t>
            </a:r>
            <a:r>
              <a:rPr lang="ru-RU" sz="500" dirty="0"/>
              <a:t> с 1938 г., он был в 1940 г. одним из руководителей мл-л-фронта. На фронте, а позже и в коммунистическом спартаковском союзе он был известен под псевдонимом </a:t>
            </a:r>
            <a:r>
              <a:rPr lang="ru-RU" sz="500" dirty="0" err="1"/>
              <a:t>Тджерд</a:t>
            </a:r>
            <a:r>
              <a:rPr lang="ru-RU" sz="500" dirty="0"/>
              <a:t> </a:t>
            </a:r>
            <a:r>
              <a:rPr lang="ru-RU" sz="500" dirty="0" err="1"/>
              <a:t>Вудстра</a:t>
            </a:r>
            <a:r>
              <a:rPr lang="ru-RU" sz="500" dirty="0"/>
              <a:t>. Особенно его интересовали экономические исследования, а его политическая ориентация оставалась смесью ленинизма и «советизма».¬</a:t>
            </a:r>
          </a:p>
        </p:txBody>
      </p:sp>
      <p:sp>
        <p:nvSpPr>
          <p:cNvPr id="428" name="Прямоугольник 427">
            <a:extLst>
              <a:ext uri="{FF2B5EF4-FFF2-40B4-BE49-F238E27FC236}">
                <a16:creationId xmlns:a16="http://schemas.microsoft.com/office/drawing/2014/main" xmlns=""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xmlns=""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xmlns=""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xmlns=""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xmlns=""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xmlns=""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xmlns=""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xmlns=""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xmlns=""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xmlns=""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xmlns=""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xmlns=""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xmlns=""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xmlns=""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xmlns=""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xmlns=""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xmlns=""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xmlns=""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xmlns=""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xmlns=""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xmlns=""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09" name="Прямоугольник 308">
            <a:extLst>
              <a:ext uri="{FF2B5EF4-FFF2-40B4-BE49-F238E27FC236}">
                <a16:creationId xmlns:a16="http://schemas.microsoft.com/office/drawing/2014/main" xmlns="" id="{48182F7E-1D91-4D5F-95EF-DBD6F3B7FEB9}"/>
              </a:ext>
            </a:extLst>
          </p:cNvPr>
          <p:cNvSpPr/>
          <p:nvPr/>
        </p:nvSpPr>
        <p:spPr>
          <a:xfrm>
            <a:off x="23409070" y="13044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В отличие от предыдущих лет, CPH выступала за национальное единство, защиту парламентской демократии и прекращение борьбы с религией. Чтобы получить национальный имидж и укрепить новую политическую линию, партия во главе с новым секретарем партии Полем де </a:t>
            </a:r>
            <a:r>
              <a:rPr lang="ru-RU" sz="500" dirty="0" err="1"/>
              <a:t>Гроотом</a:t>
            </a:r>
            <a:r>
              <a:rPr lang="ru-RU" sz="500" dirty="0"/>
              <a:t> изменила название партии на «Коммунистическую партию Нидерландов» (КПН) во время партийного съезда 1935 года. Чтобы оправдать это решение, Де </a:t>
            </a:r>
            <a:r>
              <a:rPr lang="ru-RU" sz="500" dirty="0" err="1"/>
              <a:t>Гроот</a:t>
            </a:r>
            <a:r>
              <a:rPr lang="ru-RU" sz="500" dirty="0"/>
              <a:t> заявил на этом съезде: «Мы не хотим, чтобы наша партия стала врагом и изолировала себя в рабочем движении». Новая политика нашей партии, направленная на единство, требует, чтобы мы знали только одного врага: фашизм и капитализм, но чтобы наша партия была другом и союзником всех рабочих этой страны»</a:t>
            </a:r>
          </a:p>
        </p:txBody>
      </p:sp>
      <p:sp>
        <p:nvSpPr>
          <p:cNvPr id="311" name="Прямоугольник 310">
            <a:extLst>
              <a:ext uri="{FF2B5EF4-FFF2-40B4-BE49-F238E27FC236}">
                <a16:creationId xmlns:a16="http://schemas.microsoft.com/office/drawing/2014/main" xmlns=""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xmlns=""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xmlns=""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xmlns=""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xmlns=""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xmlns=""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xmlns=""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xmlns=""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xmlns=""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xmlns=""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xmlns=""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xmlns=""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xmlns=""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xmlns=""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xmlns=""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xmlns=""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xmlns=""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xmlns="" id="{B3026706-0825-419C-B501-250511C29542}"/>
              </a:ext>
            </a:extLst>
          </p:cNvPr>
          <p:cNvSpPr/>
          <p:nvPr/>
        </p:nvSpPr>
        <p:spPr>
          <a:xfrm>
            <a:off x="19789160" y="917074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xmlns=""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xmlns=""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xmlns=""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xmlns=""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xmlns=""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xmlns="" id="{7852F02B-CE3D-4605-9277-7825170ECCFA}"/>
              </a:ext>
            </a:extLst>
          </p:cNvPr>
          <p:cNvSpPr/>
          <p:nvPr/>
        </p:nvSpPr>
        <p:spPr>
          <a:xfrm>
            <a:off x="30941022" y="1672440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Сентона</a:t>
            </a:r>
            <a:r>
              <a:rPr lang="ru-RU" sz="1400" dirty="0"/>
              <a:t> </a:t>
            </a:r>
            <a:r>
              <a:rPr lang="ru-RU" sz="300" dirty="0"/>
              <a:t>(У Сетона также были откровенные образовательные идеи, о которых он всегда писал на протяжении всей своей политической деятельности. Сетон написал об этом в брошюре: «На, для вашей школы!» Он осуждал народную школу: она только приспосабливала бы рабочего к легким действиям, необходимым для промышленного труда. Сетон, с другой стороны, выступал за унитарную школу, которая должна воспитывать молодежь без различия пола, возраста, происхождения или способностей. «Мы требуем единства образования, которое включает в себя все существующие и надежные школьные учреждения». Такая школа включает в себя школу-попечительство, начальную школу, среднюю и высшую школу: это целое должно стать единым учебным заведением для всех. Каждый имеет право следовать за всей школой, в зависимости только от «естественной» границы, которая связана с одаренностью учеников.)</a:t>
            </a:r>
            <a:endParaRPr lang="ru-RU" sz="1400" dirty="0"/>
          </a:p>
        </p:txBody>
      </p:sp>
      <p:sp>
        <p:nvSpPr>
          <p:cNvPr id="337" name="Прямоугольник 336">
            <a:extLst>
              <a:ext uri="{FF2B5EF4-FFF2-40B4-BE49-F238E27FC236}">
                <a16:creationId xmlns:a16="http://schemas.microsoft.com/office/drawing/2014/main" xmlns=""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xmlns="" id="{48B6A494-ADEF-488D-99AA-1288D5E1468D}"/>
              </a:ext>
            </a:extLst>
          </p:cNvPr>
          <p:cNvSpPr/>
          <p:nvPr/>
        </p:nvSpPr>
        <p:spPr>
          <a:xfrm>
            <a:off x="21066674" y="137977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 </a:t>
            </a:r>
            <a:r>
              <a:rPr lang="ru-RU" sz="600" dirty="0"/>
              <a:t>(КПН выступала за сильную роль государства в экономике. Они считали, что государство должно обеспечить дешевое жилье, бесплатное и нейтральное образование и медицинское страхование.)</a:t>
            </a:r>
            <a:endParaRPr lang="ru-RU" sz="1400" dirty="0"/>
          </a:p>
        </p:txBody>
      </p:sp>
      <p:sp>
        <p:nvSpPr>
          <p:cNvPr id="363" name="Прямоугольник 362">
            <a:extLst>
              <a:ext uri="{FF2B5EF4-FFF2-40B4-BE49-F238E27FC236}">
                <a16:creationId xmlns:a16="http://schemas.microsoft.com/office/drawing/2014/main" xmlns="" id="{96934284-13F6-4594-AE55-293CD253F5AA}"/>
              </a:ext>
            </a:extLst>
          </p:cNvPr>
          <p:cNvSpPr/>
          <p:nvPr/>
        </p:nvSpPr>
        <p:spPr>
          <a:xfrm>
            <a:off x="23522065"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 </a:t>
            </a:r>
            <a:r>
              <a:rPr lang="ru-RU" sz="600" dirty="0"/>
              <a:t>(о их мнению, важные отрасли промышленности должны быть национализированы в краткосрочной перспективе, а в долгосрочной перспективе должна быть запланирована вся экономика),.)</a:t>
            </a:r>
            <a:endParaRPr lang="ru-RU" sz="1400" dirty="0"/>
          </a:p>
        </p:txBody>
      </p:sp>
      <p:sp>
        <p:nvSpPr>
          <p:cNvPr id="365" name="Прямоугольник 364">
            <a:extLst>
              <a:ext uri="{FF2B5EF4-FFF2-40B4-BE49-F238E27FC236}">
                <a16:creationId xmlns:a16="http://schemas.microsoft.com/office/drawing/2014/main" xmlns=""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xmlns="" id="{A0F66333-3957-4649-BC56-A9BA9D2A373E}"/>
              </a:ext>
            </a:extLst>
          </p:cNvPr>
          <p:cNvSpPr/>
          <p:nvPr/>
        </p:nvSpPr>
        <p:spPr>
          <a:xfrm>
            <a:off x="21005519" y="1235506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 </a:t>
            </a:r>
            <a:r>
              <a:rPr lang="ru-RU" sz="600" dirty="0"/>
              <a:t>Молодёжной организацией партии была формально независимая Всеобщая голландская молодёжная лига.</a:t>
            </a:r>
            <a:endParaRPr lang="ru-RU" sz="1400" dirty="0"/>
          </a:p>
        </p:txBody>
      </p:sp>
      <p:cxnSp>
        <p:nvCxnSpPr>
          <p:cNvPr id="360" name="Соединительная линия уступом 175">
            <a:extLst>
              <a:ext uri="{FF2B5EF4-FFF2-40B4-BE49-F238E27FC236}">
                <a16:creationId xmlns:a16="http://schemas.microsoft.com/office/drawing/2014/main" xmlns=""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xmlns=""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xmlns="" id="{B7FC5062-9EBC-4E35-B854-9094F6418C3E}"/>
              </a:ext>
            </a:extLst>
          </p:cNvPr>
          <p:cNvCxnSpPr>
            <a:cxnSpLocks/>
            <a:stCxn id="70" idx="2"/>
            <a:endCxn id="137" idx="0"/>
          </p:cNvCxnSpPr>
          <p:nvPr/>
        </p:nvCxnSpPr>
        <p:spPr>
          <a:xfrm rot="5400000">
            <a:off x="21900724" y="9644664"/>
            <a:ext cx="389859" cy="49811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xmlns="" id="{28BB7A61-670F-4C28-ADC0-E2AD3B233CE5}"/>
              </a:ext>
            </a:extLst>
          </p:cNvPr>
          <p:cNvCxnSpPr>
            <a:cxnSpLocks/>
            <a:stCxn id="137" idx="2"/>
            <a:endCxn id="190" idx="0"/>
          </p:cNvCxnSpPr>
          <p:nvPr/>
        </p:nvCxnSpPr>
        <p:spPr>
          <a:xfrm>
            <a:off x="19605054" y="13410192"/>
            <a:ext cx="11363"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xmlns=""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xmlns="" id="{889943BA-17AF-485D-857E-AA0DC3DBD930}"/>
              </a:ext>
            </a:extLst>
          </p:cNvPr>
          <p:cNvCxnSpPr>
            <a:cxnSpLocks/>
            <a:stCxn id="137" idx="2"/>
            <a:endCxn id="363" idx="0"/>
          </p:cNvCxnSpPr>
          <p:nvPr/>
        </p:nvCxnSpPr>
        <p:spPr>
          <a:xfrm rot="16200000" flipH="1">
            <a:off x="21897004"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xmlns=""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xmlns=""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75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xmlns=""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xmlns=""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xmlns=""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xmlns=""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xmlns=""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xmlns=""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xmlns=""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xmlns=""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xmlns=""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xmlns=""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xmlns=""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xmlns=""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xmlns=""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xmlns=""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xmlns=""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xmlns=""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xmlns=""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xmlns=""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xmlns=""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xmlns=""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xmlns=""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xmlns=""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xmlns=""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xmlns=""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xmlns=""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xmlns=""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xmlns=""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xmlns=""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xmlns=""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xmlns=""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xmlns=""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xmlns=""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xmlns=""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xmlns=""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xmlns=""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xmlns=""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xmlns=""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xmlns=""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xmlns=""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xmlns=""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xmlns=""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xmlns=""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xmlns=""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xmlns=""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xmlns=""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xmlns=""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xmlns=""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xmlns=""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xmlns=""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xmlns=""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xmlns=""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xmlns=""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xmlns=""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xmlns=""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xmlns=""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xmlns=""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xmlns=""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xmlns=""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xmlns=""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xmlns=""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xmlns=""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xmlns=""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xmlns=""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xmlns=""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xmlns=""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xmlns=""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xmlns=""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xmlns=""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xmlns=""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xmlns=""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xmlns=""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xmlns=""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xmlns=""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xmlns=""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xmlns=""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xmlns=""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xmlns=""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xmlns=""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xmlns=""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xmlns=""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xmlns=""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xmlns=""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xmlns=""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xmlns=""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xmlns=""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xmlns=""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xmlns=""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xmlns=""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xmlns=""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xmlns=""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xmlns=""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xmlns=""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xmlns=""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9152"/>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xmlns=""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xmlns=""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xmlns=""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xmlns=""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xmlns=""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xmlns=""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xmlns=""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xmlns=""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xmlns=""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xmlns=""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xmlns=""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26172</TotalTime>
  <Words>8814</Words>
  <Application>Microsoft Office PowerPoint</Application>
  <PresentationFormat>Произвольный</PresentationFormat>
  <Paragraphs>201</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1593</cp:revision>
  <dcterms:created xsi:type="dcterms:W3CDTF">2018-10-23T08:09:21Z</dcterms:created>
  <dcterms:modified xsi:type="dcterms:W3CDTF">2022-04-25T09:14:34Z</dcterms:modified>
</cp:coreProperties>
</file>