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30" d="100"/>
          <a:sy n="30" d="100"/>
        </p:scale>
        <p:origin x="492" y="-16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22_%D0%B0%D0%BF%D1%80%D0%B5%D0%BB%D1%8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wikipedia.org/wiki/1936_%D0%B3%D0%BE%D0%B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Прямоугольник 309"/>
          <p:cNvSpPr/>
          <p:nvPr/>
        </p:nvSpPr>
        <p:spPr>
          <a:xfrm>
            <a:off x="19567154" y="14108545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44 фокусов</a:t>
            </a:r>
            <a:endParaRPr lang="en-US" sz="2400" b="1" dirty="0"/>
          </a:p>
        </p:txBody>
      </p:sp>
      <p:sp>
        <p:nvSpPr>
          <p:cNvPr id="454" name="Овал 453"/>
          <p:cNvSpPr/>
          <p:nvPr/>
        </p:nvSpPr>
        <p:spPr>
          <a:xfrm>
            <a:off x="0" y="1137237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cxnSp>
        <p:nvCxnSpPr>
          <p:cNvPr id="507" name="Прямая со стрелкой 506"/>
          <p:cNvCxnSpPr/>
          <p:nvPr/>
        </p:nvCxnSpPr>
        <p:spPr>
          <a:xfrm>
            <a:off x="2407628" y="2345547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/>
          <p:nvPr/>
        </p:nvCxnSpPr>
        <p:spPr>
          <a:xfrm>
            <a:off x="689185" y="2421684"/>
            <a:ext cx="1155384" cy="49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202145" y="2035344"/>
            <a:ext cx="32144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Прямоугольник 334"/>
          <p:cNvSpPr/>
          <p:nvPr/>
        </p:nvSpPr>
        <p:spPr>
          <a:xfrm rot="5400000">
            <a:off x="4101090" y="1601564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РЕШЕНИЯ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2321896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Глава ВМФ Теодор Спаде, генерал и военный министр </a:t>
            </a:r>
            <a:r>
              <a:rPr lang="ru-RU" sz="1400" dirty="0" err="1"/>
              <a:t>Янис</a:t>
            </a:r>
            <a:r>
              <a:rPr lang="ru-RU" sz="1400" dirty="0"/>
              <a:t> Балодис, генерал </a:t>
            </a:r>
            <a:r>
              <a:rPr lang="lv-LV" sz="1400" dirty="0"/>
              <a:t>Andrejs Krustiņš</a:t>
            </a:r>
            <a:r>
              <a:rPr lang="ru-RU" sz="1400" dirty="0"/>
              <a:t>, генерал кавалерии </a:t>
            </a:r>
            <a:r>
              <a:rPr lang="ru-RU" sz="1400" dirty="0" err="1"/>
              <a:t>Германис</a:t>
            </a:r>
            <a:r>
              <a:rPr lang="ru-RU" sz="1400" dirty="0"/>
              <a:t> </a:t>
            </a:r>
            <a:r>
              <a:rPr lang="ru-RU" sz="1400" dirty="0" err="1"/>
              <a:t>Георгс</a:t>
            </a:r>
            <a:r>
              <a:rPr lang="ru-RU" sz="1400" dirty="0"/>
              <a:t> Рудольф Букс, генерал </a:t>
            </a:r>
            <a:r>
              <a:rPr lang="en-US" sz="1400" dirty="0" err="1"/>
              <a:t>Oskars</a:t>
            </a:r>
            <a:r>
              <a:rPr lang="en-US" sz="1400" dirty="0"/>
              <a:t> </a:t>
            </a:r>
            <a:r>
              <a:rPr lang="en-US" sz="1400" dirty="0" err="1"/>
              <a:t>Dankers</a:t>
            </a:r>
            <a:r>
              <a:rPr lang="ru-RU" sz="1400" dirty="0"/>
              <a:t>, генерал </a:t>
            </a:r>
            <a:r>
              <a:rPr lang="en-US" sz="1400" dirty="0" err="1"/>
              <a:t>Fricis</a:t>
            </a:r>
            <a:r>
              <a:rPr lang="en-US" sz="1400" dirty="0"/>
              <a:t> </a:t>
            </a:r>
            <a:r>
              <a:rPr lang="en-US" sz="1400" dirty="0" err="1"/>
              <a:t>Virsaitis</a:t>
            </a:r>
            <a:r>
              <a:rPr lang="ru-RU" sz="1400" dirty="0"/>
              <a:t>, генерал</a:t>
            </a:r>
            <a:r>
              <a:rPr lang="lv-LV" sz="1400" dirty="0"/>
              <a:t>Jānis Ezeriņš</a:t>
            </a:r>
            <a:r>
              <a:rPr lang="ru-RU" sz="1400" dirty="0"/>
              <a:t>, генерал </a:t>
            </a:r>
            <a:r>
              <a:rPr lang="en-US" sz="1400" dirty="0" err="1"/>
              <a:t>Rūdolfs</a:t>
            </a:r>
            <a:r>
              <a:rPr lang="en-US" sz="1400" dirty="0"/>
              <a:t> </a:t>
            </a:r>
            <a:r>
              <a:rPr lang="en-US" sz="1400" dirty="0" err="1"/>
              <a:t>Klinsons</a:t>
            </a:r>
            <a:r>
              <a:rPr lang="ru-RU" sz="1400" dirty="0"/>
              <a:t>, генерал </a:t>
            </a:r>
            <a:r>
              <a:rPr lang="en-US" sz="1400" dirty="0" err="1"/>
              <a:t>Žanis</a:t>
            </a:r>
            <a:r>
              <a:rPr lang="en-US" sz="1400" dirty="0"/>
              <a:t> </a:t>
            </a:r>
            <a:r>
              <a:rPr lang="en-US" sz="1400" dirty="0" err="1"/>
              <a:t>Bahs</a:t>
            </a:r>
            <a:r>
              <a:rPr lang="ru-RU" sz="1400" dirty="0"/>
              <a:t>, фельдмаршал </a:t>
            </a:r>
            <a:r>
              <a:rPr lang="lv-LV" sz="1400" dirty="0"/>
              <a:t>Krišjānis Berķis</a:t>
            </a:r>
            <a:r>
              <a:rPr lang="ru-RU" sz="1400" dirty="0"/>
              <a:t>, генерал </a:t>
            </a:r>
            <a:r>
              <a:rPr lang="en-US" sz="1400" dirty="0" err="1"/>
              <a:t>Jānis</a:t>
            </a:r>
            <a:r>
              <a:rPr lang="en-US" sz="1400" dirty="0"/>
              <a:t> </a:t>
            </a:r>
            <a:r>
              <a:rPr lang="en-US" sz="1400" dirty="0" err="1"/>
              <a:t>Kurelis</a:t>
            </a:r>
            <a:r>
              <a:rPr lang="ru-RU" sz="1400" dirty="0"/>
              <a:t>, танковый и автомобильный генерал </a:t>
            </a:r>
            <a:r>
              <a:rPr lang="en-US" sz="1400" dirty="0"/>
              <a:t>Oto </a:t>
            </a:r>
            <a:r>
              <a:rPr lang="en-US" sz="1400" dirty="0" err="1"/>
              <a:t>Grosbarts</a:t>
            </a:r>
            <a:endParaRPr lang="ru-RU" sz="14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1474585" y="0"/>
            <a:ext cx="824700" cy="4730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24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7739978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u="sng" dirty="0">
                <a:hlinkClick r:id="rId3" tooltip="22 апреля"/>
              </a:rPr>
              <a:t>22 апреля</a:t>
            </a:r>
            <a:r>
              <a:rPr lang="ru-RU" sz="1400" dirty="0"/>
              <a:t> </a:t>
            </a:r>
            <a:r>
              <a:rPr lang="ru-RU" sz="1400" dirty="0">
                <a:hlinkClick r:id="rId4" tooltip="1936 год"/>
              </a:rPr>
              <a:t>1936 года</a:t>
            </a:r>
            <a:r>
              <a:rPr lang="ru-RU" sz="1400" dirty="0"/>
              <a:t> призвал латышей сажать деревья в память о разных событиях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27758816" y="191112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агарную реформу (закончить раздачу земель безземельным крестьянам)</a:t>
            </a:r>
          </a:p>
        </p:txBody>
      </p:sp>
      <p:sp>
        <p:nvSpPr>
          <p:cNvPr id="231" name="Прямоугольник 230"/>
          <p:cNvSpPr/>
          <p:nvPr/>
        </p:nvSpPr>
        <p:spPr>
          <a:xfrm>
            <a:off x="20107789" y="159491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Рижский электротехнический завод «ВЭФ» (2 фабрики, в Таллине и </a:t>
            </a:r>
            <a:r>
              <a:rPr lang="ru-RU" sz="1400" dirty="0" err="1"/>
              <a:t>Куансе</a:t>
            </a:r>
            <a:r>
              <a:rPr lang="ru-RU" sz="1400" dirty="0"/>
              <a:t> и темпы электроники)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20108311" y="191112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Торговые представительства «ВЭФ» за рубежом (Хельсинки, Осло, Цюрихе и Лондоне)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2642292" y="22216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</a:t>
            </a:r>
            <a:r>
              <a:rPr lang="ru-RU" sz="1400" dirty="0" err="1"/>
              <a:t>Форд-Вайрогс</a:t>
            </a:r>
            <a:r>
              <a:rPr lang="ru-RU" sz="1400" dirty="0"/>
              <a:t> (+1 военный, ибо производили грузовики)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20105905" y="175713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</a:t>
            </a:r>
            <a:r>
              <a:rPr lang="ru-RU" sz="1400" dirty="0" err="1"/>
              <a:t>Кегумской</a:t>
            </a:r>
            <a:r>
              <a:rPr lang="ru-RU" sz="1400" dirty="0"/>
              <a:t> ГЭС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29064350" y="206709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санаторий </a:t>
            </a:r>
            <a:r>
              <a:rPr lang="ru-RU" sz="1400" dirty="0" err="1"/>
              <a:t>Кемери</a:t>
            </a:r>
            <a:r>
              <a:rPr lang="ru-RU" sz="1400" dirty="0"/>
              <a:t> (больнички)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16407630" y="5858356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организации </a:t>
            </a:r>
            <a:r>
              <a:rPr lang="ru-RU" sz="1400" dirty="0" err="1"/>
              <a:t>айзсаргов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12646497" y="7317988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палату Труда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5178679" y="15943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Девальвация латвийской латы</a:t>
            </a:r>
          </a:p>
        </p:txBody>
      </p:sp>
      <p:sp>
        <p:nvSpPr>
          <p:cNvPr id="251" name="Прямоугольник 250"/>
          <p:cNvSpPr/>
          <p:nvPr/>
        </p:nvSpPr>
        <p:spPr>
          <a:xfrm>
            <a:off x="17674093" y="7317988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Торговое соглашение с СССР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15160295" y="7317988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Торговое соглашение с Германией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6407629" y="4299351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пост президента </a:t>
            </a:r>
            <a:r>
              <a:rPr lang="ru-RU" sz="1400" dirty="0" err="1"/>
              <a:t>Улманису</a:t>
            </a:r>
            <a:r>
              <a:rPr lang="ru-RU" sz="1400" dirty="0"/>
              <a:t> </a:t>
            </a:r>
            <a:r>
              <a:rPr lang="ru-RU" sz="1050" dirty="0"/>
              <a:t>(</a:t>
            </a:r>
            <a:r>
              <a:rPr lang="ru-RU" sz="1050" dirty="0" err="1"/>
              <a:t>Улманис</a:t>
            </a:r>
            <a:r>
              <a:rPr lang="ru-RU" sz="1050" dirty="0"/>
              <a:t> усилил свою неограниченную власть 11 апреля 1936 года, незаконно взяв на себя полномочия президента.)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2647039" y="5858356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Лидерство. Единство. Национализм. </a:t>
            </a:r>
            <a:r>
              <a:rPr lang="ru-RU" sz="400" dirty="0"/>
              <a:t>(Три основных политических лозунга режима были - Лидерство. Единица. Национализм. [1] Публикации, особенно после 11 апреля 1936 года, когда </a:t>
            </a:r>
            <a:r>
              <a:rPr lang="ru-RU" sz="400" dirty="0" err="1"/>
              <a:t>Улманис</a:t>
            </a:r>
            <a:r>
              <a:rPr lang="ru-RU" sz="400" dirty="0"/>
              <a:t> занял пост президента, подчеркивали положительный аспект лидерства и авторитаризма.)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27758816" y="175547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Крупные инвестиции в инфраструктуру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0177560" y="5858356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Министерство по связям с общественностью </a:t>
            </a:r>
            <a:r>
              <a:rPr lang="ru-RU" sz="300" dirty="0"/>
              <a:t>(занималось управлением культурной жизнью, работой СМИ и массовыми мероприятиями, принимал активное участие в его формировании . Но в отличие от догматического коммунизма , национал-социализма или даже неопределенно определенного фашизма Муссолини., «</a:t>
            </a:r>
            <a:r>
              <a:rPr lang="ru-RU" sz="300" dirty="0" err="1"/>
              <a:t>Ульманизм</a:t>
            </a:r>
            <a:r>
              <a:rPr lang="ru-RU" sz="300" dirty="0"/>
              <a:t>» или «лидерство» в Латвии не возникло. В смысле исторических событий, школьных программ, монументальных построек и литературных произведений репертуар театров и концертов должен был руководствоваться духом лидерства, позитивизма и национализма.)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0435491" y="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Трейт</a:t>
            </a:r>
            <a:r>
              <a:rPr lang="ru-RU" sz="1400" dirty="0"/>
              <a:t> </a:t>
            </a:r>
            <a:r>
              <a:rPr lang="ru-RU" sz="1400" dirty="0" err="1"/>
              <a:t>Улманису</a:t>
            </a:r>
            <a:r>
              <a:rPr lang="ru-RU" sz="1400" dirty="0"/>
              <a:t> вскоре после переворота </a:t>
            </a:r>
            <a:r>
              <a:rPr lang="ru-RU" sz="1400" dirty="0" err="1"/>
              <a:t>Улманиса</a:t>
            </a:r>
            <a:r>
              <a:rPr lang="ru-RU" sz="1400" dirty="0"/>
              <a:t> в прессе называли «большим сеятелем», «двойным гением». Излишняя лесть стала неотъемлемой частью распорядка дня вождя.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0177061" y="11694746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военных баз СССР (октябре 1939 года)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132700" y="7317986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палата </a:t>
            </a:r>
            <a:r>
              <a:rPr lang="ru-RU" sz="700" dirty="0"/>
              <a:t>(5 мая 1938 года была создана Профессиональная палата при Министерстве образования (объединяющая агрономов, архитекторов, врачей). , учителя, инженеры, юристы, химики, экономисты, ветеринары, стоматологи и др.)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22642292" y="19116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Автаркия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5178679" y="175547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государственных акционерных обществ </a:t>
            </a:r>
            <a:r>
              <a:rPr lang="ru-RU" sz="300" dirty="0"/>
              <a:t>(В 1936 году был девальвирован лат, в результате чего его курс по отношению к британскому фунту снизился на 40% до уровня, существовавшего до 1931 года. Это значительно увеличило экспорт товаров Латвии, хотя немного повысило уровень цен на внутреннем </a:t>
            </a:r>
            <a:r>
              <a:rPr lang="ru-RU" sz="300" dirty="0" err="1"/>
              <a:t>рынке.В</a:t>
            </a:r>
            <a:r>
              <a:rPr lang="ru-RU" sz="300" dirty="0"/>
              <a:t> целях рационализации и более планомерного развития местного производства началось создание государственных акционерных обществ, в том числе:)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25173258" y="191112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 на народную продукцию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6498352" y="20675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«Бекон экспорт»</a:t>
            </a:r>
            <a:r>
              <a:rPr lang="ru-RU" sz="800" dirty="0"/>
              <a:t>(для экспорта бекона и консервов. У компании было три завода. Бекон в основном производился в Валмиере и Елгаве, а консервы - в Риге.)</a:t>
            </a:r>
          </a:p>
        </p:txBody>
      </p:sp>
      <p:cxnSp>
        <p:nvCxnSpPr>
          <p:cNvPr id="34" name="Прямая со стрелкой 33"/>
          <p:cNvCxnSpPr>
            <a:stCxn id="231" idx="2"/>
            <a:endCxn id="238" idx="0"/>
          </p:cNvCxnSpPr>
          <p:nvPr/>
        </p:nvCxnSpPr>
        <p:spPr>
          <a:xfrm flipH="1">
            <a:off x="21163864" y="17029145"/>
            <a:ext cx="1884" cy="5422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38" idx="2"/>
            <a:endCxn id="234" idx="0"/>
          </p:cNvCxnSpPr>
          <p:nvPr/>
        </p:nvCxnSpPr>
        <p:spPr>
          <a:xfrm>
            <a:off x="21163864" y="18651396"/>
            <a:ext cx="2406" cy="4598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0" idx="2"/>
            <a:endCxn id="236" idx="0"/>
          </p:cNvCxnSpPr>
          <p:nvPr/>
        </p:nvCxnSpPr>
        <p:spPr>
          <a:xfrm>
            <a:off x="23700251" y="20196806"/>
            <a:ext cx="0" cy="2019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231" idx="2"/>
            <a:endCxn id="347" idx="0"/>
          </p:cNvCxnSpPr>
          <p:nvPr/>
        </p:nvCxnSpPr>
        <p:spPr>
          <a:xfrm rot="16200000" flipH="1">
            <a:off x="22169587" y="16025305"/>
            <a:ext cx="524528" cy="25322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249" idx="2"/>
            <a:endCxn id="347" idx="0"/>
          </p:cNvCxnSpPr>
          <p:nvPr/>
        </p:nvCxnSpPr>
        <p:spPr>
          <a:xfrm rot="5400000">
            <a:off x="24702264" y="16019299"/>
            <a:ext cx="530066" cy="2538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227" idx="2"/>
            <a:endCxn id="33" idx="0"/>
          </p:cNvCxnSpPr>
          <p:nvPr/>
        </p:nvCxnSpPr>
        <p:spPr>
          <a:xfrm rot="5400000">
            <a:off x="27944494" y="19803030"/>
            <a:ext cx="484098" cy="1260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ная линия уступом 56"/>
          <p:cNvCxnSpPr>
            <a:stCxn id="227" idx="2"/>
            <a:endCxn id="239" idx="0"/>
          </p:cNvCxnSpPr>
          <p:nvPr/>
        </p:nvCxnSpPr>
        <p:spPr>
          <a:xfrm rot="16200000" flipH="1">
            <a:off x="29229677" y="19778311"/>
            <a:ext cx="479731" cy="1305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32" idx="2"/>
            <a:endCxn id="33" idx="0"/>
          </p:cNvCxnSpPr>
          <p:nvPr/>
        </p:nvCxnSpPr>
        <p:spPr>
          <a:xfrm rot="16200000" flipH="1">
            <a:off x="26651715" y="19770715"/>
            <a:ext cx="484098" cy="13250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1" idx="2"/>
            <a:endCxn id="32" idx="0"/>
          </p:cNvCxnSpPr>
          <p:nvPr/>
        </p:nvCxnSpPr>
        <p:spPr>
          <a:xfrm flipH="1">
            <a:off x="26231217" y="18634706"/>
            <a:ext cx="5421" cy="47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249" idx="2"/>
            <a:endCxn id="31" idx="0"/>
          </p:cNvCxnSpPr>
          <p:nvPr/>
        </p:nvCxnSpPr>
        <p:spPr>
          <a:xfrm>
            <a:off x="26236638" y="17023607"/>
            <a:ext cx="0" cy="531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249" idx="2"/>
            <a:endCxn id="25" idx="0"/>
          </p:cNvCxnSpPr>
          <p:nvPr/>
        </p:nvCxnSpPr>
        <p:spPr>
          <a:xfrm rot="16200000" flipH="1">
            <a:off x="27261157" y="15999087"/>
            <a:ext cx="531099" cy="25801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25" idx="2"/>
            <a:endCxn id="227" idx="0"/>
          </p:cNvCxnSpPr>
          <p:nvPr/>
        </p:nvCxnSpPr>
        <p:spPr>
          <a:xfrm>
            <a:off x="28816775" y="18634706"/>
            <a:ext cx="0" cy="47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3905154" y="206678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акции </a:t>
            </a:r>
            <a:r>
              <a:rPr lang="en-US" sz="1400" dirty="0" err="1"/>
              <a:t>Fenikss</a:t>
            </a:r>
            <a:r>
              <a:rPr lang="en-US" sz="1400" dirty="0"/>
              <a:t> </a:t>
            </a:r>
            <a:r>
              <a:rPr lang="ru-RU" sz="400" dirty="0"/>
              <a:t>(вагонный завод назвали одним из двух крупнейших предприятий страны, работавших в сфере машиностроения и металлообработки. Однако через два года, потерпев убытки, он перешел в собственность фирмы «</a:t>
            </a:r>
            <a:r>
              <a:rPr lang="ru-RU" sz="400" dirty="0" err="1"/>
              <a:t>Вайрогс</a:t>
            </a:r>
            <a:r>
              <a:rPr lang="ru-RU" sz="400" dirty="0"/>
              <a:t>». Производство перепрофилировали, и через год, по договору с фирмой «Форд», начали собирать одноименные автомобили. В 1937-1940 годах «</a:t>
            </a:r>
            <a:r>
              <a:rPr lang="ru-RU" sz="400" dirty="0" err="1"/>
              <a:t>Вайрогс</a:t>
            </a:r>
            <a:r>
              <a:rPr lang="ru-RU" sz="400" dirty="0"/>
              <a:t>» выпустил 332 легковых автомобиля, более 1200 грузовых машин и 200 автобусов. Предприятие стало крупнейшим производителем автомобилей в Прибалтике.)</a:t>
            </a:r>
          </a:p>
        </p:txBody>
      </p:sp>
      <p:cxnSp>
        <p:nvCxnSpPr>
          <p:cNvPr id="77" name="Соединительная линия уступом 76"/>
          <p:cNvCxnSpPr>
            <a:stCxn id="32" idx="2"/>
            <a:endCxn id="76" idx="0"/>
          </p:cNvCxnSpPr>
          <p:nvPr/>
        </p:nvCxnSpPr>
        <p:spPr>
          <a:xfrm rot="5400000">
            <a:off x="25358867" y="19795459"/>
            <a:ext cx="476596" cy="12681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21368945" y="20675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экономической рационализации </a:t>
            </a:r>
            <a:r>
              <a:rPr lang="ru-RU" sz="200" dirty="0"/>
              <a:t>(Тема рационализации была обновлена ​​в конце 1938 года, чтобы обратиться к проблеме сезонных сельскохозяйственных рабочих в Литве и Польше. Число сезонных рабочих из Польши и Литвы продолжало расти с 41 тысячи в 1935 году до 46,4 тысячи в 1938 году. Чтобы уменьшить нехватку местной рабочей силы, была начата кампания по рационализации с целью механизации производства, слияния малых предприятий с более крупными и планирования национальной экономики. Чтобы освободить местных рабочих от </a:t>
            </a:r>
            <a:r>
              <a:rPr lang="ru-RU" sz="200" dirty="0" err="1"/>
              <a:t>низкопроизводительного</a:t>
            </a:r>
            <a:r>
              <a:rPr lang="ru-RU" sz="200" dirty="0"/>
              <a:t> труда, задачей рационализации было повышение уровня механизации производства. В декабре 1938 г. был создан Институт экономической рационализации.)</a:t>
            </a:r>
          </a:p>
        </p:txBody>
      </p:sp>
      <p:cxnSp>
        <p:nvCxnSpPr>
          <p:cNvPr id="82" name="Соединительная линия уступом 81"/>
          <p:cNvCxnSpPr>
            <a:stCxn id="234" idx="2"/>
            <a:endCxn id="81" idx="0"/>
          </p:cNvCxnSpPr>
          <p:nvPr/>
        </p:nvCxnSpPr>
        <p:spPr>
          <a:xfrm rot="16200000" flipH="1">
            <a:off x="21554538" y="19802945"/>
            <a:ext cx="484098" cy="1260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32" idx="2"/>
            <a:endCxn id="81" idx="0"/>
          </p:cNvCxnSpPr>
          <p:nvPr/>
        </p:nvCxnSpPr>
        <p:spPr>
          <a:xfrm rot="5400000">
            <a:off x="24087012" y="18531106"/>
            <a:ext cx="484098" cy="38043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27758816" y="222222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Елгавская</a:t>
            </a:r>
            <a:r>
              <a:rPr lang="ru-RU" sz="1400" dirty="0"/>
              <a:t> сельскохозяйственная академия</a:t>
            </a:r>
          </a:p>
        </p:txBody>
      </p:sp>
      <p:cxnSp>
        <p:nvCxnSpPr>
          <p:cNvPr id="91" name="Прямая со стрелкой 90"/>
          <p:cNvCxnSpPr>
            <a:stCxn id="227" idx="2"/>
            <a:endCxn id="89" idx="0"/>
          </p:cNvCxnSpPr>
          <p:nvPr/>
        </p:nvCxnSpPr>
        <p:spPr>
          <a:xfrm>
            <a:off x="28816775" y="20191213"/>
            <a:ext cx="0" cy="20310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76" idx="2"/>
            <a:endCxn id="236" idx="0"/>
          </p:cNvCxnSpPr>
          <p:nvPr/>
        </p:nvCxnSpPr>
        <p:spPr>
          <a:xfrm rot="5400000">
            <a:off x="24097405" y="21350655"/>
            <a:ext cx="468554" cy="12628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17516474" y="191016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портов Курляндии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17519216" y="20675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Судостроительные верфи Риги</a:t>
            </a:r>
          </a:p>
        </p:txBody>
      </p:sp>
      <p:cxnSp>
        <p:nvCxnSpPr>
          <p:cNvPr id="60" name="Прямая со стрелкой 59"/>
          <p:cNvCxnSpPr>
            <a:stCxn id="58" idx="2"/>
            <a:endCxn id="59" idx="0"/>
          </p:cNvCxnSpPr>
          <p:nvPr/>
        </p:nvCxnSpPr>
        <p:spPr>
          <a:xfrm>
            <a:off x="18574433" y="20181687"/>
            <a:ext cx="2742" cy="4936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5017719" y="175713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Латвийского флота (до 1938 года эскадрилья береговой охраны)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2546129" y="23766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4 эсминца, 2 подводных лодки, со старта изучено минирование кораблями, эсминцы с минированием, 6 морских истребителей</a:t>
            </a:r>
          </a:p>
        </p:txBody>
      </p:sp>
      <p:cxnSp>
        <p:nvCxnSpPr>
          <p:cNvPr id="71" name="Прямая со стрелкой 70"/>
          <p:cNvCxnSpPr>
            <a:stCxn id="68" idx="2"/>
            <a:endCxn id="84" idx="0"/>
          </p:cNvCxnSpPr>
          <p:nvPr/>
        </p:nvCxnSpPr>
        <p:spPr>
          <a:xfrm flipH="1">
            <a:off x="16072368" y="18651396"/>
            <a:ext cx="3310" cy="4598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291710" y="30814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30к солдат – стартовая армия Латвии, (1 </a:t>
            </a:r>
            <a:r>
              <a:rPr lang="ru-RU" sz="1200" dirty="0" err="1"/>
              <a:t>квавалерийский</a:t>
            </a:r>
            <a:r>
              <a:rPr lang="ru-RU" sz="1200" dirty="0"/>
              <a:t> полк, 3 пехотных из 3 касок и 1 арты, 1 пехотный из 3 касок и 1 арты и 1 кавалерии </a:t>
            </a:r>
          </a:p>
          <a:p>
            <a:pPr algn="ctr"/>
            <a:endParaRPr lang="ru-RU" sz="12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12537477" y="159436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Вооружённые силы Латвии</a:t>
            </a:r>
          </a:p>
        </p:txBody>
      </p:sp>
      <p:sp>
        <p:nvSpPr>
          <p:cNvPr id="79" name="Прямоугольник 78"/>
          <p:cNvSpPr/>
          <p:nvPr/>
        </p:nvSpPr>
        <p:spPr>
          <a:xfrm>
            <a:off x="12525599" y="191239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латвийского сапёрного полка </a:t>
            </a:r>
            <a:r>
              <a:rPr lang="ru-RU" sz="600" dirty="0"/>
              <a:t>(Саперный полк входил в состав фортификационных сооружений Вооруженных сил Латвии . 1939 . На 1 сентября в полку было 2 дивизиона с 6 украшениями. В его состав входили 41 офицер и 427 солдат и инструкторов, а также 11 человек на безвозмездной основе.)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12525599" y="206637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мостов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2537154" y="17584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пограничной дивизии (+ генерал </a:t>
            </a:r>
            <a:r>
              <a:rPr lang="en-US" sz="1400" dirty="0" err="1"/>
              <a:t>Ludvigs</a:t>
            </a:r>
            <a:r>
              <a:rPr lang="en-US" sz="1400" dirty="0"/>
              <a:t> </a:t>
            </a:r>
            <a:r>
              <a:rPr lang="en-US" sz="1400" dirty="0" err="1"/>
              <a:t>Bolšteins</a:t>
            </a:r>
            <a:r>
              <a:rPr lang="ru-RU" sz="1400" dirty="0"/>
              <a:t> и +1 каска) </a:t>
            </a:r>
            <a:r>
              <a:rPr lang="ru-RU" sz="500" dirty="0"/>
              <a:t>(Основана 7 ноября 1919 года, в 1920 году переименована в Пограничную дивизию, но в 1936 году вновь получила название Пограничная бригада. Пограничная бригада имела в своем распоряжении моторный крейсер «</a:t>
            </a:r>
            <a:r>
              <a:rPr lang="ru-RU" sz="500" dirty="0" err="1"/>
              <a:t>Самс</a:t>
            </a:r>
            <a:r>
              <a:rPr lang="ru-RU" sz="500" dirty="0"/>
              <a:t>» и моторную лодку «</a:t>
            </a:r>
            <a:r>
              <a:rPr lang="ru-RU" sz="500" dirty="0" err="1"/>
              <a:t>Булта</a:t>
            </a:r>
            <a:r>
              <a:rPr lang="ru-RU" sz="500" dirty="0"/>
              <a:t>» для контроля морской границы.)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15014409" y="191112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береговой артиллерии</a:t>
            </a:r>
          </a:p>
        </p:txBody>
      </p:sp>
      <p:sp>
        <p:nvSpPr>
          <p:cNvPr id="86" name="Прямоугольник 85"/>
          <p:cNvSpPr/>
          <p:nvPr/>
        </p:nvSpPr>
        <p:spPr>
          <a:xfrm>
            <a:off x="15014409" y="20651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и </a:t>
            </a:r>
            <a:r>
              <a:rPr lang="ru-RU" sz="1400" dirty="0" err="1"/>
              <a:t>торпедостроение</a:t>
            </a:r>
            <a:endParaRPr lang="ru-RU" sz="1400" dirty="0"/>
          </a:p>
        </p:txBody>
      </p:sp>
      <p:cxnSp>
        <p:nvCxnSpPr>
          <p:cNvPr id="87" name="Соединительная линия уступом 86"/>
          <p:cNvCxnSpPr>
            <a:stCxn id="68" idx="2"/>
            <a:endCxn id="58" idx="0"/>
          </p:cNvCxnSpPr>
          <p:nvPr/>
        </p:nvCxnSpPr>
        <p:spPr>
          <a:xfrm rot="16200000" flipH="1">
            <a:off x="17099910" y="17627163"/>
            <a:ext cx="450291" cy="2498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84" idx="2"/>
            <a:endCxn id="86" idx="0"/>
          </p:cNvCxnSpPr>
          <p:nvPr/>
        </p:nvCxnSpPr>
        <p:spPr>
          <a:xfrm>
            <a:off x="16072368" y="20191212"/>
            <a:ext cx="0" cy="4598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78" idx="2"/>
            <a:endCxn id="102" idx="0"/>
          </p:cNvCxnSpPr>
          <p:nvPr/>
        </p:nvCxnSpPr>
        <p:spPr>
          <a:xfrm rot="5400000">
            <a:off x="12082007" y="16057967"/>
            <a:ext cx="547790" cy="2479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>
            <a:stCxn id="78" idx="2"/>
            <a:endCxn id="68" idx="0"/>
          </p:cNvCxnSpPr>
          <p:nvPr/>
        </p:nvCxnSpPr>
        <p:spPr>
          <a:xfrm rot="16200000" flipH="1">
            <a:off x="14561662" y="16057380"/>
            <a:ext cx="547790" cy="24802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79" idx="2"/>
            <a:endCxn id="80" idx="0"/>
          </p:cNvCxnSpPr>
          <p:nvPr/>
        </p:nvCxnSpPr>
        <p:spPr>
          <a:xfrm>
            <a:off x="13583558" y="20203971"/>
            <a:ext cx="0" cy="4598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0058409" y="175713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Латвийский технический отдел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0055840" y="20651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зенитского</a:t>
            </a:r>
            <a:r>
              <a:rPr lang="ru-RU" sz="1400" dirty="0"/>
              <a:t> артиллерийского полка </a:t>
            </a:r>
            <a:r>
              <a:rPr lang="ru-RU" sz="300" dirty="0"/>
              <a:t>(Зенитный артиллерийский полк был самой молодой частью латвийской армии , созданной в начале октября 1939 года. В ее состав входили 3 зенитно-артиллерийские дивизии, в </a:t>
            </a:r>
            <a:r>
              <a:rPr lang="ru-RU" sz="300" dirty="0" err="1"/>
              <a:t>Курземе</a:t>
            </a:r>
            <a:r>
              <a:rPr lang="ru-RU" sz="300" dirty="0"/>
              <a:t> - 1-я, 2-я и 3-я противотанковые батареи, в </a:t>
            </a:r>
            <a:r>
              <a:rPr lang="ru-RU" sz="300" dirty="0" err="1"/>
              <a:t>Крустпилсе</a:t>
            </a:r>
            <a:r>
              <a:rPr lang="ru-RU" sz="300" dirty="0"/>
              <a:t> - 7-я и 8-я противотанковые батареи, в Даугавпилсе - 9- я противотанковая батарея, а также в Резекне - 10-я противотанковая батарея. как учебно-</a:t>
            </a:r>
            <a:r>
              <a:rPr lang="ru-RU" sz="300" dirty="0" err="1"/>
              <a:t>противоударная</a:t>
            </a:r>
            <a:r>
              <a:rPr lang="ru-RU" sz="300" dirty="0"/>
              <a:t>, которую обучали инструкторы. Каждая зенитная батарея имела в среднем 4 пушки с экипажем из 40 человек, кабель управления, дальномер, предсказатель, телефон и радио-команду, всего 80 человек. Командир этого полка был также начальником ПВО Риги . [1])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0055839" y="19129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Отдельная артиллерийская дивизия (для обучения артиллерийских офицеров)</a:t>
            </a:r>
          </a:p>
        </p:txBody>
      </p:sp>
      <p:sp>
        <p:nvSpPr>
          <p:cNvPr id="106" name="Прямоугольник 105"/>
          <p:cNvSpPr/>
          <p:nvPr/>
        </p:nvSpPr>
        <p:spPr>
          <a:xfrm>
            <a:off x="7530765" y="191239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Дорожная танковая бригада (1 танковая дивизия, с оснащением 0,45)</a:t>
            </a:r>
          </a:p>
        </p:txBody>
      </p:sp>
      <p:cxnSp>
        <p:nvCxnSpPr>
          <p:cNvPr id="108" name="Соединительная линия уступом 107"/>
          <p:cNvCxnSpPr>
            <a:stCxn id="102" idx="2"/>
            <a:endCxn id="79" idx="0"/>
          </p:cNvCxnSpPr>
          <p:nvPr/>
        </p:nvCxnSpPr>
        <p:spPr>
          <a:xfrm rot="16200000" flipH="1">
            <a:off x="12113676" y="17654088"/>
            <a:ext cx="472575" cy="24671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102" idx="2"/>
            <a:endCxn id="106" idx="0"/>
          </p:cNvCxnSpPr>
          <p:nvPr/>
        </p:nvCxnSpPr>
        <p:spPr>
          <a:xfrm rot="5400000">
            <a:off x="9616259" y="17623861"/>
            <a:ext cx="472575" cy="25276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2" idx="2"/>
            <a:endCxn id="105" idx="0"/>
          </p:cNvCxnSpPr>
          <p:nvPr/>
        </p:nvCxnSpPr>
        <p:spPr>
          <a:xfrm flipH="1">
            <a:off x="11113798" y="18651396"/>
            <a:ext cx="2570" cy="477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05" idx="2"/>
            <a:endCxn id="103" idx="0"/>
          </p:cNvCxnSpPr>
          <p:nvPr/>
        </p:nvCxnSpPr>
        <p:spPr>
          <a:xfrm>
            <a:off x="11113798" y="20209360"/>
            <a:ext cx="1" cy="4416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7525942" y="206637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батальона связи</a:t>
            </a:r>
          </a:p>
        </p:txBody>
      </p:sp>
      <p:cxnSp>
        <p:nvCxnSpPr>
          <p:cNvPr id="121" name="Прямая со стрелкой 120"/>
          <p:cNvCxnSpPr>
            <a:stCxn id="106" idx="2"/>
            <a:endCxn id="120" idx="0"/>
          </p:cNvCxnSpPr>
          <p:nvPr/>
        </p:nvCxnSpPr>
        <p:spPr>
          <a:xfrm flipH="1">
            <a:off x="8583901" y="20203971"/>
            <a:ext cx="4823" cy="4598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78" idx="2"/>
            <a:endCxn id="83" idx="0"/>
          </p:cNvCxnSpPr>
          <p:nvPr/>
        </p:nvCxnSpPr>
        <p:spPr>
          <a:xfrm flipH="1">
            <a:off x="13595113" y="17023606"/>
            <a:ext cx="323" cy="560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 128"/>
          <p:cNvSpPr/>
          <p:nvPr/>
        </p:nvSpPr>
        <p:spPr>
          <a:xfrm>
            <a:off x="2568112" y="159965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Авиационный полк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5005691" y="17530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завод ВЭФ под самолётостроение (+1 военный завод)</a:t>
            </a:r>
          </a:p>
        </p:txBody>
      </p:sp>
      <p:cxnSp>
        <p:nvCxnSpPr>
          <p:cNvPr id="131" name="Соединительная линия уступом 130"/>
          <p:cNvCxnSpPr>
            <a:stCxn id="129" idx="2"/>
            <a:endCxn id="130" idx="0"/>
          </p:cNvCxnSpPr>
          <p:nvPr/>
        </p:nvCxnSpPr>
        <p:spPr>
          <a:xfrm rot="16200000" flipH="1">
            <a:off x="4618051" y="16084606"/>
            <a:ext cx="453619" cy="2437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ямоугольник 133"/>
          <p:cNvSpPr/>
          <p:nvPr/>
        </p:nvSpPr>
        <p:spPr>
          <a:xfrm>
            <a:off x="5005691" y="191112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собственных бомбардировщиков (</a:t>
            </a:r>
            <a:r>
              <a:rPr lang="en-US" sz="1400" dirty="0" err="1"/>
              <a:t>Cukurs</a:t>
            </a:r>
            <a:r>
              <a:rPr lang="en-US" sz="1400" dirty="0"/>
              <a:t> C-6bis</a:t>
            </a:r>
            <a:r>
              <a:rPr lang="ru-RU" sz="1400" dirty="0"/>
              <a:t>)</a:t>
            </a:r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2225566" y="16129700"/>
            <a:ext cx="453618" cy="23473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30" idx="2"/>
            <a:endCxn id="134" idx="0"/>
          </p:cNvCxnSpPr>
          <p:nvPr/>
        </p:nvCxnSpPr>
        <p:spPr>
          <a:xfrm>
            <a:off x="6063650" y="18610206"/>
            <a:ext cx="0" cy="50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220719" y="17530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морской разведывательной эскадрильи (эскадрилья гидросамолётов)</a:t>
            </a:r>
          </a:p>
        </p:txBody>
      </p:sp>
      <p:sp>
        <p:nvSpPr>
          <p:cNvPr id="149" name="Прямоугольник 148"/>
          <p:cNvSpPr/>
          <p:nvPr/>
        </p:nvSpPr>
        <p:spPr>
          <a:xfrm>
            <a:off x="2568112" y="191239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собственных истребителей (</a:t>
            </a:r>
            <a:r>
              <a:rPr lang="en-US" sz="1400" dirty="0"/>
              <a:t>VEF I-16</a:t>
            </a:r>
            <a:r>
              <a:rPr lang="ru-RU" sz="1400" dirty="0"/>
              <a:t>)</a:t>
            </a:r>
          </a:p>
        </p:txBody>
      </p:sp>
      <p:cxnSp>
        <p:nvCxnSpPr>
          <p:cNvPr id="150" name="Соединительная линия уступом 149"/>
          <p:cNvCxnSpPr>
            <a:stCxn id="130" idx="2"/>
            <a:endCxn id="149" idx="0"/>
          </p:cNvCxnSpPr>
          <p:nvPr/>
        </p:nvCxnSpPr>
        <p:spPr>
          <a:xfrm rot="5400000">
            <a:off x="4587979" y="17648299"/>
            <a:ext cx="513765" cy="2437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/>
          <p:cNvSpPr/>
          <p:nvPr/>
        </p:nvSpPr>
        <p:spPr>
          <a:xfrm>
            <a:off x="223773" y="191185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базы Морской авиации (Базы морской авиации находились в Лиепае и </a:t>
            </a:r>
            <a:r>
              <a:rPr lang="ru-RU" sz="1400" dirty="0" err="1"/>
              <a:t>Усме</a:t>
            </a:r>
            <a:r>
              <a:rPr lang="ru-RU" sz="1400" dirty="0"/>
              <a:t>)</a:t>
            </a:r>
          </a:p>
        </p:txBody>
      </p:sp>
      <p:sp>
        <p:nvSpPr>
          <p:cNvPr id="158" name="Прямоугольник 157"/>
          <p:cNvSpPr/>
          <p:nvPr/>
        </p:nvSpPr>
        <p:spPr>
          <a:xfrm>
            <a:off x="2568472" y="17530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вспомогательных аэродромов </a:t>
            </a:r>
            <a:r>
              <a:rPr lang="ru-RU" sz="700" dirty="0"/>
              <a:t>(Аэродромы и вспомогательные аэродромы были расположены в Риге ( </a:t>
            </a:r>
            <a:r>
              <a:rPr lang="ru-RU" sz="700" dirty="0" err="1"/>
              <a:t>Спилва</a:t>
            </a:r>
            <a:r>
              <a:rPr lang="ru-RU" sz="700" dirty="0"/>
              <a:t> ), </a:t>
            </a:r>
            <a:r>
              <a:rPr lang="ru-RU" sz="700" dirty="0" err="1"/>
              <a:t>Ramava</a:t>
            </a:r>
            <a:r>
              <a:rPr lang="ru-RU" sz="700" dirty="0"/>
              <a:t> , </a:t>
            </a:r>
            <a:r>
              <a:rPr lang="ru-RU" sz="700" dirty="0" err="1"/>
              <a:t>Jumpravmuiža</a:t>
            </a:r>
            <a:r>
              <a:rPr lang="ru-RU" sz="700" dirty="0"/>
              <a:t> ( аэропорт </a:t>
            </a:r>
            <a:r>
              <a:rPr lang="ru-RU" sz="700" dirty="0" err="1"/>
              <a:t>Румбул</a:t>
            </a:r>
            <a:r>
              <a:rPr lang="ru-RU" sz="700" dirty="0"/>
              <a:t> ), </a:t>
            </a:r>
            <a:r>
              <a:rPr lang="ru-RU" sz="700" dirty="0" err="1"/>
              <a:t>Кокнес</a:t>
            </a:r>
            <a:r>
              <a:rPr lang="ru-RU" sz="700" dirty="0"/>
              <a:t> , Гулбене , </a:t>
            </a:r>
            <a:r>
              <a:rPr lang="ru-RU" sz="700" dirty="0" err="1"/>
              <a:t>Крустпилс</a:t>
            </a:r>
            <a:r>
              <a:rPr lang="ru-RU" sz="700" dirty="0"/>
              <a:t> ( аэропорт </a:t>
            </a:r>
            <a:r>
              <a:rPr lang="ru-RU" sz="700" dirty="0" err="1"/>
              <a:t>Крустпилского</a:t>
            </a:r>
            <a:r>
              <a:rPr lang="ru-RU" sz="700" dirty="0"/>
              <a:t> ))</a:t>
            </a:r>
          </a:p>
        </p:txBody>
      </p:sp>
      <p:cxnSp>
        <p:nvCxnSpPr>
          <p:cNvPr id="159" name="Прямая со стрелкой 158"/>
          <p:cNvCxnSpPr>
            <a:stCxn id="129" idx="2"/>
            <a:endCxn id="158" idx="0"/>
          </p:cNvCxnSpPr>
          <p:nvPr/>
        </p:nvCxnSpPr>
        <p:spPr>
          <a:xfrm>
            <a:off x="3626071" y="17076587"/>
            <a:ext cx="360" cy="453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47" idx="2"/>
            <a:endCxn id="157" idx="0"/>
          </p:cNvCxnSpPr>
          <p:nvPr/>
        </p:nvCxnSpPr>
        <p:spPr>
          <a:xfrm>
            <a:off x="1278678" y="18610205"/>
            <a:ext cx="3054" cy="5083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95"/>
          <p:cNvSpPr/>
          <p:nvPr/>
        </p:nvSpPr>
        <p:spPr>
          <a:xfrm>
            <a:off x="16407629" y="11696881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Земгальское</a:t>
            </a:r>
            <a:r>
              <a:rPr lang="ru-RU" sz="1400" dirty="0"/>
              <a:t> наследие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16407629" y="13156511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Претензии на Литовские земли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18901396" y="8777620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Пакт о взаимопомощи между Латвией и СССР (право на проход войск и пользование портами) </a:t>
            </a:r>
            <a:r>
              <a:rPr lang="ru-RU" sz="600" dirty="0"/>
              <a:t>(Советскому Союзу право владеть военно-морскими базами и некоторыми аэродромами в аренду в Лиепае и Вентспилсе». Советскому Союзу было предоставлено право разместить базу береговой артиллерии на берегу моря между Вентспилсом и </a:t>
            </a:r>
            <a:r>
              <a:rPr lang="ru-RU" sz="600" dirty="0" err="1"/>
              <a:t>Питрагсом</a:t>
            </a:r>
            <a:r>
              <a:rPr lang="ru-RU" sz="600" dirty="0"/>
              <a:t>.)</a:t>
            </a:r>
          </a:p>
        </p:txBody>
      </p:sp>
      <p:sp>
        <p:nvSpPr>
          <p:cNvPr id="100" name="Прямоугольник 99"/>
          <p:cNvSpPr/>
          <p:nvPr/>
        </p:nvSpPr>
        <p:spPr>
          <a:xfrm>
            <a:off x="13913863" y="8777620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Пакт </a:t>
            </a:r>
            <a:r>
              <a:rPr lang="ru-RU" sz="1400" dirty="0" err="1"/>
              <a:t>Мунтерса-Рибентроппа</a:t>
            </a:r>
            <a:endParaRPr lang="ru-RU" sz="1400" dirty="0"/>
          </a:p>
        </p:txBody>
      </p:sp>
      <p:cxnSp>
        <p:nvCxnSpPr>
          <p:cNvPr id="101" name="Прямая соединительная линия 100"/>
          <p:cNvCxnSpPr>
            <a:stCxn id="100" idx="3"/>
            <a:endCxn id="99" idx="1"/>
          </p:cNvCxnSpPr>
          <p:nvPr/>
        </p:nvCxnSpPr>
        <p:spPr>
          <a:xfrm>
            <a:off x="16029781" y="9317620"/>
            <a:ext cx="28716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23" idx="2"/>
            <a:endCxn id="26" idx="0"/>
          </p:cNvCxnSpPr>
          <p:nvPr/>
        </p:nvCxnSpPr>
        <p:spPr>
          <a:xfrm rot="16200000" flipH="1">
            <a:off x="19111051" y="3733887"/>
            <a:ext cx="479005" cy="37699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23" idx="2"/>
            <a:endCxn id="24" idx="0"/>
          </p:cNvCxnSpPr>
          <p:nvPr/>
        </p:nvCxnSpPr>
        <p:spPr>
          <a:xfrm rot="5400000">
            <a:off x="15345791" y="3738558"/>
            <a:ext cx="479005" cy="376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24" idx="2"/>
            <a:endCxn id="253" idx="0"/>
          </p:cNvCxnSpPr>
          <p:nvPr/>
        </p:nvCxnSpPr>
        <p:spPr>
          <a:xfrm rot="16200000" flipH="1">
            <a:off x="14771810" y="5871544"/>
            <a:ext cx="379632" cy="25132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240" idx="2"/>
            <a:endCxn id="253" idx="0"/>
          </p:cNvCxnSpPr>
          <p:nvPr/>
        </p:nvCxnSpPr>
        <p:spPr>
          <a:xfrm rot="5400000">
            <a:off x="16652106" y="6504505"/>
            <a:ext cx="379632" cy="12473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240" idx="2"/>
            <a:endCxn id="251" idx="0"/>
          </p:cNvCxnSpPr>
          <p:nvPr/>
        </p:nvCxnSpPr>
        <p:spPr>
          <a:xfrm rot="16200000" flipH="1">
            <a:off x="17909004" y="6494940"/>
            <a:ext cx="379632" cy="1266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26" idx="2"/>
            <a:endCxn id="251" idx="0"/>
          </p:cNvCxnSpPr>
          <p:nvPr/>
        </p:nvCxnSpPr>
        <p:spPr>
          <a:xfrm rot="5400000">
            <a:off x="19793970" y="5876439"/>
            <a:ext cx="379632" cy="2503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ная линия уступом 125"/>
          <p:cNvCxnSpPr>
            <a:stCxn id="99" idx="2"/>
            <a:endCxn id="28" idx="0"/>
          </p:cNvCxnSpPr>
          <p:nvPr/>
        </p:nvCxnSpPr>
        <p:spPr>
          <a:xfrm rot="16200000" flipH="1">
            <a:off x="19678624" y="10138350"/>
            <a:ext cx="1837126" cy="1275665"/>
          </a:xfrm>
          <a:prstGeom prst="bentConnector3">
            <a:avLst>
              <a:gd name="adj1" fmla="val 107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18901396" y="10237251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Один между гигантами (Если Балодис не отстранён, то он устроит переворот в случае ультиматума от СССР)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13913863" y="10237251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</a:t>
            </a:r>
          </a:p>
        </p:txBody>
      </p:sp>
      <p:cxnSp>
        <p:nvCxnSpPr>
          <p:cNvPr id="142" name="Прямая со стрелкой 141"/>
          <p:cNvCxnSpPr>
            <a:stCxn id="100" idx="2"/>
            <a:endCxn id="140" idx="0"/>
          </p:cNvCxnSpPr>
          <p:nvPr/>
        </p:nvCxnSpPr>
        <p:spPr>
          <a:xfrm>
            <a:off x="14971822" y="9857620"/>
            <a:ext cx="0" cy="379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99" idx="2"/>
            <a:endCxn id="139" idx="0"/>
          </p:cNvCxnSpPr>
          <p:nvPr/>
        </p:nvCxnSpPr>
        <p:spPr>
          <a:xfrm>
            <a:off x="19959355" y="9857620"/>
            <a:ext cx="0" cy="379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16407629" y="10237251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Старой Риги</a:t>
            </a:r>
          </a:p>
        </p:txBody>
      </p:sp>
      <p:cxnSp>
        <p:nvCxnSpPr>
          <p:cNvPr id="156" name="Соединительная линия уступом 155"/>
          <p:cNvCxnSpPr>
            <a:stCxn id="251" idx="2"/>
            <a:endCxn id="99" idx="0"/>
          </p:cNvCxnSpPr>
          <p:nvPr/>
        </p:nvCxnSpPr>
        <p:spPr>
          <a:xfrm rot="16200000" flipH="1">
            <a:off x="19155887" y="7974152"/>
            <a:ext cx="379632" cy="12273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253" idx="2"/>
            <a:endCxn id="100" idx="0"/>
          </p:cNvCxnSpPr>
          <p:nvPr/>
        </p:nvCxnSpPr>
        <p:spPr>
          <a:xfrm rot="5400000">
            <a:off x="15405222" y="7964588"/>
            <a:ext cx="379632" cy="12464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100" idx="2"/>
            <a:endCxn id="153" idx="0"/>
          </p:cNvCxnSpPr>
          <p:nvPr/>
        </p:nvCxnSpPr>
        <p:spPr>
          <a:xfrm rot="16200000" flipH="1">
            <a:off x="16028890" y="8800552"/>
            <a:ext cx="379631" cy="24937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99" idx="2"/>
            <a:endCxn id="153" idx="0"/>
          </p:cNvCxnSpPr>
          <p:nvPr/>
        </p:nvCxnSpPr>
        <p:spPr>
          <a:xfrm rot="5400000">
            <a:off x="18522657" y="8800552"/>
            <a:ext cx="379631" cy="24937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39" idx="2"/>
            <a:endCxn id="96" idx="0"/>
          </p:cNvCxnSpPr>
          <p:nvPr/>
        </p:nvCxnSpPr>
        <p:spPr>
          <a:xfrm rot="5400000">
            <a:off x="18522657" y="10260183"/>
            <a:ext cx="379630" cy="24937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40" idx="2"/>
            <a:endCxn id="96" idx="0"/>
          </p:cNvCxnSpPr>
          <p:nvPr/>
        </p:nvCxnSpPr>
        <p:spPr>
          <a:xfrm rot="16200000" flipH="1">
            <a:off x="16028890" y="10260183"/>
            <a:ext cx="379630" cy="24937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/>
          <p:cNvSpPr/>
          <p:nvPr/>
        </p:nvSpPr>
        <p:spPr>
          <a:xfrm>
            <a:off x="20181553" y="7317986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Леттизация</a:t>
            </a:r>
            <a:endParaRPr lang="ru-RU" sz="1400" dirty="0"/>
          </a:p>
        </p:txBody>
      </p:sp>
      <p:cxnSp>
        <p:nvCxnSpPr>
          <p:cNvPr id="184" name="Прямая со стрелкой 183"/>
          <p:cNvCxnSpPr>
            <a:stCxn id="96" idx="2"/>
            <a:endCxn id="98" idx="0"/>
          </p:cNvCxnSpPr>
          <p:nvPr/>
        </p:nvCxnSpPr>
        <p:spPr>
          <a:xfrm>
            <a:off x="17465588" y="12776881"/>
            <a:ext cx="0" cy="3796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23" idx="2"/>
            <a:endCxn id="240" idx="0"/>
          </p:cNvCxnSpPr>
          <p:nvPr/>
        </p:nvCxnSpPr>
        <p:spPr>
          <a:xfrm>
            <a:off x="17465588" y="5379351"/>
            <a:ext cx="1" cy="4790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3789078" y="4299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Отстранить </a:t>
            </a:r>
            <a:r>
              <a:rPr lang="ru-RU" sz="1400" dirty="0" err="1"/>
              <a:t>Ульманиса</a:t>
            </a:r>
            <a:endParaRPr lang="ru-RU" sz="1400" dirty="0"/>
          </a:p>
        </p:txBody>
      </p:sp>
      <p:cxnSp>
        <p:nvCxnSpPr>
          <p:cNvPr id="192" name="Прямая соединительная линия 191"/>
          <p:cNvCxnSpPr>
            <a:stCxn id="191" idx="3"/>
            <a:endCxn id="23" idx="1"/>
          </p:cNvCxnSpPr>
          <p:nvPr/>
        </p:nvCxnSpPr>
        <p:spPr>
          <a:xfrm>
            <a:off x="5904996" y="4839351"/>
            <a:ext cx="105026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Прямоугольник 196"/>
          <p:cNvSpPr/>
          <p:nvPr/>
        </p:nvSpPr>
        <p:spPr>
          <a:xfrm>
            <a:off x="1259815" y="877396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Трудовой и социалистический интернационал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259815" y="58568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второй части конституции (</a:t>
            </a:r>
            <a:r>
              <a:rPr lang="lv-LV" sz="1400" dirty="0"/>
              <a:t>Latvijas Satversmes 2. daļas projekts</a:t>
            </a:r>
            <a:r>
              <a:rPr lang="ru-RU" sz="1400" dirty="0"/>
              <a:t>)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10108329" y="877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Балтийское сотрудничество</a:t>
            </a:r>
          </a:p>
        </p:txBody>
      </p:sp>
      <p:cxnSp>
        <p:nvCxnSpPr>
          <p:cNvPr id="200" name="Соединительная линия уступом 199"/>
          <p:cNvCxnSpPr>
            <a:stCxn id="24" idx="2"/>
            <a:endCxn id="29" idx="0"/>
          </p:cNvCxnSpPr>
          <p:nvPr/>
        </p:nvCxnSpPr>
        <p:spPr>
          <a:xfrm rot="5400000">
            <a:off x="12258014" y="5871002"/>
            <a:ext cx="379630" cy="251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>
            <a:stCxn id="24" idx="2"/>
            <a:endCxn id="245" idx="0"/>
          </p:cNvCxnSpPr>
          <p:nvPr/>
        </p:nvCxnSpPr>
        <p:spPr>
          <a:xfrm flipH="1">
            <a:off x="13704456" y="6938356"/>
            <a:ext cx="542" cy="379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26" idx="2"/>
            <a:endCxn id="180" idx="0"/>
          </p:cNvCxnSpPr>
          <p:nvPr/>
        </p:nvCxnSpPr>
        <p:spPr>
          <a:xfrm>
            <a:off x="21235519" y="6938356"/>
            <a:ext cx="3993" cy="3796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3"/>
            <a:endCxn id="100" idx="1"/>
          </p:cNvCxnSpPr>
          <p:nvPr/>
        </p:nvCxnSpPr>
        <p:spPr>
          <a:xfrm>
            <a:off x="12224247" y="9317620"/>
            <a:ext cx="16896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253" idx="2"/>
            <a:endCxn id="199" idx="0"/>
          </p:cNvCxnSpPr>
          <p:nvPr/>
        </p:nvCxnSpPr>
        <p:spPr>
          <a:xfrm rot="5400000">
            <a:off x="13502455" y="6061821"/>
            <a:ext cx="379632" cy="5051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251" idx="2"/>
            <a:endCxn id="199" idx="0"/>
          </p:cNvCxnSpPr>
          <p:nvPr/>
        </p:nvCxnSpPr>
        <p:spPr>
          <a:xfrm rot="5400000">
            <a:off x="14759354" y="4804922"/>
            <a:ext cx="379632" cy="75657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/>
          <p:cNvSpPr/>
          <p:nvPr/>
        </p:nvSpPr>
        <p:spPr>
          <a:xfrm>
            <a:off x="6308816" y="58568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Амнистия политзаключённых</a:t>
            </a:r>
          </a:p>
        </p:txBody>
      </p:sp>
      <p:sp>
        <p:nvSpPr>
          <p:cNvPr id="224" name="Прямоугольник 223"/>
          <p:cNvSpPr/>
          <p:nvPr/>
        </p:nvSpPr>
        <p:spPr>
          <a:xfrm>
            <a:off x="3789078" y="58545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Собрание нового сейма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0" y="73179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вероисповедания и культурных ценностей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2516985" y="731540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Бесплатное и обязательное образование</a:t>
            </a:r>
          </a:p>
        </p:txBody>
      </p:sp>
      <p:sp>
        <p:nvSpPr>
          <p:cNvPr id="228" name="Прямоугольник 227"/>
          <p:cNvSpPr/>
          <p:nvPr/>
        </p:nvSpPr>
        <p:spPr>
          <a:xfrm>
            <a:off x="7629233" y="73142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меньшинств</a:t>
            </a:r>
          </a:p>
        </p:txBody>
      </p:sp>
      <p:sp>
        <p:nvSpPr>
          <p:cNvPr id="229" name="Прямоугольник 228"/>
          <p:cNvSpPr/>
          <p:nvPr/>
        </p:nvSpPr>
        <p:spPr>
          <a:xfrm>
            <a:off x="6311495" y="877761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Верность Союзникам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11391446" y="10236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Эстонией</a:t>
            </a:r>
          </a:p>
        </p:txBody>
      </p:sp>
      <p:sp>
        <p:nvSpPr>
          <p:cNvPr id="232" name="Прямоугольник 231"/>
          <p:cNvSpPr/>
          <p:nvPr/>
        </p:nvSpPr>
        <p:spPr>
          <a:xfrm>
            <a:off x="8837220" y="102361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Литвой</a:t>
            </a:r>
          </a:p>
        </p:txBody>
      </p:sp>
      <p:cxnSp>
        <p:nvCxnSpPr>
          <p:cNvPr id="235" name="Соединительная линия уступом 234"/>
          <p:cNvCxnSpPr>
            <a:stCxn id="199" idx="2"/>
            <a:endCxn id="232" idx="0"/>
          </p:cNvCxnSpPr>
          <p:nvPr/>
        </p:nvCxnSpPr>
        <p:spPr>
          <a:xfrm rot="5400000">
            <a:off x="10341453" y="9411347"/>
            <a:ext cx="378563" cy="12711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Соединительная линия уступом 236"/>
          <p:cNvCxnSpPr>
            <a:stCxn id="199" idx="2"/>
            <a:endCxn id="230" idx="0"/>
          </p:cNvCxnSpPr>
          <p:nvPr/>
        </p:nvCxnSpPr>
        <p:spPr>
          <a:xfrm rot="16200000" flipH="1">
            <a:off x="11618376" y="9405531"/>
            <a:ext cx="378941" cy="1283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Прямоугольник 240"/>
          <p:cNvSpPr/>
          <p:nvPr/>
        </p:nvSpPr>
        <p:spPr>
          <a:xfrm>
            <a:off x="10108329" y="116947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Взаимное развитие науки</a:t>
            </a:r>
          </a:p>
        </p:txBody>
      </p:sp>
      <p:cxnSp>
        <p:nvCxnSpPr>
          <p:cNvPr id="242" name="Прямая со стрелкой 241"/>
          <p:cNvCxnSpPr>
            <a:stCxn id="199" idx="2"/>
            <a:endCxn id="241" idx="0"/>
          </p:cNvCxnSpPr>
          <p:nvPr/>
        </p:nvCxnSpPr>
        <p:spPr>
          <a:xfrm>
            <a:off x="11166288" y="9857620"/>
            <a:ext cx="0" cy="18371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Прямоугольник 245"/>
          <p:cNvSpPr/>
          <p:nvPr/>
        </p:nvSpPr>
        <p:spPr>
          <a:xfrm>
            <a:off x="6311495" y="1169474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экономики западом</a:t>
            </a:r>
          </a:p>
        </p:txBody>
      </p:sp>
      <p:cxnSp>
        <p:nvCxnSpPr>
          <p:cNvPr id="247" name="Прямая со стрелкой 246"/>
          <p:cNvCxnSpPr>
            <a:stCxn id="229" idx="2"/>
            <a:endCxn id="246" idx="0"/>
          </p:cNvCxnSpPr>
          <p:nvPr/>
        </p:nvCxnSpPr>
        <p:spPr>
          <a:xfrm>
            <a:off x="7369454" y="9857618"/>
            <a:ext cx="0" cy="1837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/>
          <p:cNvCxnSpPr>
            <a:stCxn id="229" idx="3"/>
            <a:endCxn id="199" idx="1"/>
          </p:cNvCxnSpPr>
          <p:nvPr/>
        </p:nvCxnSpPr>
        <p:spPr>
          <a:xfrm>
            <a:off x="8427413" y="9317618"/>
            <a:ext cx="1680916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/>
          <p:cNvCxnSpPr>
            <a:stCxn id="197" idx="3"/>
            <a:endCxn id="287" idx="1"/>
          </p:cNvCxnSpPr>
          <p:nvPr/>
        </p:nvCxnSpPr>
        <p:spPr>
          <a:xfrm flipV="1">
            <a:off x="3375733" y="9313968"/>
            <a:ext cx="41361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191" idx="2"/>
            <a:endCxn id="198" idx="0"/>
          </p:cNvCxnSpPr>
          <p:nvPr/>
        </p:nvCxnSpPr>
        <p:spPr>
          <a:xfrm rot="5400000">
            <a:off x="3343660" y="4353466"/>
            <a:ext cx="477492" cy="25292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Соединительная линия уступом 267"/>
          <p:cNvCxnSpPr>
            <a:stCxn id="191" idx="2"/>
            <a:endCxn id="223" idx="0"/>
          </p:cNvCxnSpPr>
          <p:nvPr/>
        </p:nvCxnSpPr>
        <p:spPr>
          <a:xfrm rot="16200000" flipH="1">
            <a:off x="5868160" y="4358228"/>
            <a:ext cx="477492" cy="2519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98" idx="2"/>
            <a:endCxn id="226" idx="0"/>
          </p:cNvCxnSpPr>
          <p:nvPr/>
        </p:nvCxnSpPr>
        <p:spPr>
          <a:xfrm rot="16200000" flipH="1">
            <a:off x="2757078" y="6497539"/>
            <a:ext cx="378563" cy="12571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98" idx="2"/>
            <a:endCxn id="225" idx="0"/>
          </p:cNvCxnSpPr>
          <p:nvPr/>
        </p:nvCxnSpPr>
        <p:spPr>
          <a:xfrm rot="5400000">
            <a:off x="1497296" y="6497507"/>
            <a:ext cx="381143" cy="12598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Соединительная линия уступом 277"/>
          <p:cNvCxnSpPr>
            <a:stCxn id="226" idx="2"/>
            <a:endCxn id="197" idx="0"/>
          </p:cNvCxnSpPr>
          <p:nvPr/>
        </p:nvCxnSpPr>
        <p:spPr>
          <a:xfrm rot="5400000">
            <a:off x="2757078" y="7956102"/>
            <a:ext cx="378563" cy="12571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281"/>
          <p:cNvCxnSpPr>
            <a:stCxn id="225" idx="2"/>
            <a:endCxn id="197" idx="0"/>
          </p:cNvCxnSpPr>
          <p:nvPr/>
        </p:nvCxnSpPr>
        <p:spPr>
          <a:xfrm rot="16200000" flipH="1">
            <a:off x="1499875" y="7956069"/>
            <a:ext cx="375983" cy="12598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3789350" y="87739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Соблюдение нейтралитета</a:t>
            </a:r>
          </a:p>
        </p:txBody>
      </p:sp>
      <p:cxnSp>
        <p:nvCxnSpPr>
          <p:cNvPr id="289" name="Прямая соединительная линия 288"/>
          <p:cNvCxnSpPr>
            <a:stCxn id="287" idx="3"/>
            <a:endCxn id="229" idx="1"/>
          </p:cNvCxnSpPr>
          <p:nvPr/>
        </p:nvCxnSpPr>
        <p:spPr>
          <a:xfrm>
            <a:off x="5905268" y="9313968"/>
            <a:ext cx="406227" cy="3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 стрелкой 291"/>
          <p:cNvCxnSpPr>
            <a:stCxn id="224" idx="2"/>
            <a:endCxn id="287" idx="0"/>
          </p:cNvCxnSpPr>
          <p:nvPr/>
        </p:nvCxnSpPr>
        <p:spPr>
          <a:xfrm>
            <a:off x="4847037" y="6934521"/>
            <a:ext cx="272" cy="18394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/>
          <p:cNvCxnSpPr>
            <a:stCxn id="191" idx="2"/>
            <a:endCxn id="224" idx="0"/>
          </p:cNvCxnSpPr>
          <p:nvPr/>
        </p:nvCxnSpPr>
        <p:spPr>
          <a:xfrm>
            <a:off x="4847037" y="5379351"/>
            <a:ext cx="0" cy="4751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28" idx="2"/>
            <a:endCxn id="199" idx="0"/>
          </p:cNvCxnSpPr>
          <p:nvPr/>
        </p:nvCxnSpPr>
        <p:spPr>
          <a:xfrm rot="16200000" flipH="1">
            <a:off x="9735052" y="7346384"/>
            <a:ext cx="383376" cy="24790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/>
          <p:cNvSpPr/>
          <p:nvPr/>
        </p:nvSpPr>
        <p:spPr>
          <a:xfrm>
            <a:off x="5026579" y="73142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Рабочий спорт и охрана ( ССС , в просторечии - саранча) </a:t>
            </a:r>
            <a:r>
              <a:rPr lang="ru-RU" sz="1100" dirty="0"/>
              <a:t>(</a:t>
            </a:r>
            <a:r>
              <a:rPr lang="en-US" sz="1100" dirty="0"/>
              <a:t>https://lv.wikipedia.org/wiki/Strādnieku_sports_un_sargs</a:t>
            </a:r>
            <a:r>
              <a:rPr lang="ru-RU" sz="1100" dirty="0"/>
              <a:t>)</a:t>
            </a:r>
          </a:p>
        </p:txBody>
      </p:sp>
      <p:cxnSp>
        <p:nvCxnSpPr>
          <p:cNvPr id="312" name="Соединительная линия уступом 311"/>
          <p:cNvCxnSpPr>
            <a:stCxn id="228" idx="2"/>
            <a:endCxn id="229" idx="0"/>
          </p:cNvCxnSpPr>
          <p:nvPr/>
        </p:nvCxnSpPr>
        <p:spPr>
          <a:xfrm rot="5400000">
            <a:off x="7836636" y="7927062"/>
            <a:ext cx="383374" cy="13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23" idx="2"/>
            <a:endCxn id="228" idx="0"/>
          </p:cNvCxnSpPr>
          <p:nvPr/>
        </p:nvCxnSpPr>
        <p:spPr>
          <a:xfrm rot="16200000" flipH="1">
            <a:off x="7838283" y="6465334"/>
            <a:ext cx="377401" cy="13204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316"/>
          <p:cNvCxnSpPr>
            <a:stCxn id="223" idx="2"/>
            <a:endCxn id="309" idx="0"/>
          </p:cNvCxnSpPr>
          <p:nvPr/>
        </p:nvCxnSpPr>
        <p:spPr>
          <a:xfrm rot="5400000">
            <a:off x="6536957" y="6484425"/>
            <a:ext cx="377401" cy="1282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Прямоугольник 320"/>
          <p:cNvSpPr/>
          <p:nvPr/>
        </p:nvSpPr>
        <p:spPr>
          <a:xfrm>
            <a:off x="5026579" y="102409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Присоединиться к научной группе</a:t>
            </a:r>
          </a:p>
        </p:txBody>
      </p:sp>
      <p:cxnSp>
        <p:nvCxnSpPr>
          <p:cNvPr id="322" name="Соединительная линия уступом 321"/>
          <p:cNvCxnSpPr>
            <a:stCxn id="229" idx="2"/>
            <a:endCxn id="321" idx="0"/>
          </p:cNvCxnSpPr>
          <p:nvPr/>
        </p:nvCxnSpPr>
        <p:spPr>
          <a:xfrm rot="5400000">
            <a:off x="6535309" y="9406847"/>
            <a:ext cx="383374" cy="128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10108329" y="131565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Взаимное развитие экономики</a:t>
            </a:r>
          </a:p>
        </p:txBody>
      </p:sp>
      <p:cxnSp>
        <p:nvCxnSpPr>
          <p:cNvPr id="326" name="Прямая со стрелкой 325"/>
          <p:cNvCxnSpPr>
            <a:stCxn id="241" idx="2"/>
            <a:endCxn id="325" idx="0"/>
          </p:cNvCxnSpPr>
          <p:nvPr/>
        </p:nvCxnSpPr>
        <p:spPr>
          <a:xfrm>
            <a:off x="11166288" y="12774746"/>
            <a:ext cx="0" cy="3817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12646551" y="11694746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научную группу Оси</a:t>
            </a:r>
          </a:p>
        </p:txBody>
      </p:sp>
      <p:sp>
        <p:nvSpPr>
          <p:cNvPr id="331" name="Прямоугольник 330"/>
          <p:cNvSpPr/>
          <p:nvPr/>
        </p:nvSpPr>
        <p:spPr>
          <a:xfrm>
            <a:off x="13913863" y="13161590"/>
            <a:ext cx="2115918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Немецкие лицензии</a:t>
            </a:r>
          </a:p>
        </p:txBody>
      </p:sp>
      <p:cxnSp>
        <p:nvCxnSpPr>
          <p:cNvPr id="332" name="Прямая со стрелкой 331"/>
          <p:cNvCxnSpPr>
            <a:stCxn id="140" idx="2"/>
            <a:endCxn id="331" idx="0"/>
          </p:cNvCxnSpPr>
          <p:nvPr/>
        </p:nvCxnSpPr>
        <p:spPr>
          <a:xfrm>
            <a:off x="14971822" y="11317251"/>
            <a:ext cx="0" cy="18443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335"/>
          <p:cNvCxnSpPr>
            <a:stCxn id="140" idx="2"/>
            <a:endCxn id="330" idx="0"/>
          </p:cNvCxnSpPr>
          <p:nvPr/>
        </p:nvCxnSpPr>
        <p:spPr>
          <a:xfrm rot="5400000">
            <a:off x="14149419" y="10872342"/>
            <a:ext cx="377495" cy="12673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10040709" y="5441187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61 фокусов</a:t>
            </a:r>
            <a:endParaRPr lang="en-US" sz="2400" b="1" dirty="0"/>
          </a:p>
        </p:txBody>
      </p:sp>
      <p:sp>
        <p:nvSpPr>
          <p:cNvPr id="173" name="Прямоугольник 172"/>
          <p:cNvSpPr/>
          <p:nvPr/>
        </p:nvSpPr>
        <p:spPr>
          <a:xfrm>
            <a:off x="26467641" y="42993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</a:t>
            </a:r>
            <a:r>
              <a:rPr lang="ru-RU" sz="1400" dirty="0" err="1"/>
              <a:t>айзсаргов</a:t>
            </a:r>
            <a:endParaRPr lang="ru-RU" sz="1400" dirty="0"/>
          </a:p>
        </p:txBody>
      </p:sp>
      <p:cxnSp>
        <p:nvCxnSpPr>
          <p:cNvPr id="175" name="Прямая соединительная линия 174"/>
          <p:cNvCxnSpPr>
            <a:stCxn id="23" idx="3"/>
            <a:endCxn id="173" idx="1"/>
          </p:cNvCxnSpPr>
          <p:nvPr/>
        </p:nvCxnSpPr>
        <p:spPr>
          <a:xfrm>
            <a:off x="18523547" y="4839351"/>
            <a:ext cx="79440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/>
          <p:cNvSpPr/>
          <p:nvPr/>
        </p:nvSpPr>
        <p:spPr>
          <a:xfrm>
            <a:off x="26467641" y="58541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громового креста (</a:t>
            </a:r>
            <a:r>
              <a:rPr lang="lv-LV" sz="1400" dirty="0"/>
              <a:t>Gustavs Celmiņš</a:t>
            </a:r>
            <a:r>
              <a:rPr lang="ru-RU" sz="1400" dirty="0"/>
              <a:t>)</a:t>
            </a:r>
          </a:p>
        </p:txBody>
      </p:sp>
      <p:cxnSp>
        <p:nvCxnSpPr>
          <p:cNvPr id="202" name="Прямая со стрелкой 201"/>
          <p:cNvCxnSpPr>
            <a:stCxn id="173" idx="2"/>
            <a:endCxn id="178" idx="0"/>
          </p:cNvCxnSpPr>
          <p:nvPr/>
        </p:nvCxnSpPr>
        <p:spPr>
          <a:xfrm>
            <a:off x="27525600" y="5379351"/>
            <a:ext cx="0" cy="4747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Прямоугольник 204"/>
          <p:cNvSpPr/>
          <p:nvPr/>
        </p:nvSpPr>
        <p:spPr>
          <a:xfrm>
            <a:off x="28989600" y="878783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военно-спортивных лагерях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26467641" y="1024125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Свободное использование оружия для латышей</a:t>
            </a:r>
          </a:p>
        </p:txBody>
      </p:sp>
      <p:sp>
        <p:nvSpPr>
          <p:cNvPr id="218" name="Прямоугольник 217"/>
          <p:cNvSpPr/>
          <p:nvPr/>
        </p:nvSpPr>
        <p:spPr>
          <a:xfrm>
            <a:off x="25199521" y="117011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фашистский интернационал (Союз с Италией)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6467641" y="878723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 отчизны» </a:t>
            </a:r>
            <a:r>
              <a:rPr lang="ru-RU" sz="400" dirty="0"/>
              <a:t>(С нею тесно связано общество спорта и морально-физической подготовки «Страж Отчизны» (</a:t>
            </a:r>
            <a:r>
              <a:rPr lang="ru-RU" sz="400" dirty="0" err="1"/>
              <a:t>Tēvijas</a:t>
            </a:r>
            <a:r>
              <a:rPr lang="ru-RU" sz="400" dirty="0"/>
              <a:t> </a:t>
            </a:r>
            <a:r>
              <a:rPr lang="ru-RU" sz="400" dirty="0" err="1"/>
              <a:t>Sargs</a:t>
            </a:r>
            <a:r>
              <a:rPr lang="ru-RU" sz="400" dirty="0"/>
              <a:t>), активизировавшее свою деятельность в марте того же года. Обществом руководил член «</a:t>
            </a:r>
            <a:r>
              <a:rPr lang="ru-RU" sz="400" dirty="0" err="1"/>
              <a:t>Угунскрустса</a:t>
            </a:r>
            <a:r>
              <a:rPr lang="ru-RU" sz="400" dirty="0"/>
              <a:t>» профессор </a:t>
            </a:r>
            <a:r>
              <a:rPr lang="ru-RU" sz="400" dirty="0" err="1"/>
              <a:t>Юрис</a:t>
            </a:r>
            <a:r>
              <a:rPr lang="ru-RU" sz="400" dirty="0"/>
              <a:t> </a:t>
            </a:r>
            <a:r>
              <a:rPr lang="ru-RU" sz="400" dirty="0" err="1"/>
              <a:t>Плакис</a:t>
            </a:r>
            <a:r>
              <a:rPr lang="ru-RU" sz="400" dirty="0"/>
              <a:t>, оно выполняло вспомогательные функции по отношению к основной организации и также формировало в своих рядах ударные группы.)</a:t>
            </a:r>
          </a:p>
        </p:txBody>
      </p:sp>
      <p:sp>
        <p:nvSpPr>
          <p:cNvPr id="222" name="Прямоугольник 221"/>
          <p:cNvSpPr/>
          <p:nvPr/>
        </p:nvSpPr>
        <p:spPr>
          <a:xfrm>
            <a:off x="26468760" y="731424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Латвия для латышей! (- евреи, - немцы, -русские)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27735761" y="1170537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Европейского фашистского альянса</a:t>
            </a:r>
            <a:endParaRPr lang="ru-RU" sz="3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23937041" y="731424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Распространение партийных газет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23937041" y="87806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Отвергнуть христианство в пользу </a:t>
            </a:r>
            <a:r>
              <a:rPr lang="ru-RU" sz="1400" dirty="0" err="1"/>
              <a:t>диевтурибы</a:t>
            </a:r>
            <a:r>
              <a:rPr lang="ru-RU" sz="1400" dirty="0"/>
              <a:t> (</a:t>
            </a:r>
            <a:r>
              <a:rPr lang="en-US" sz="1400" dirty="0" err="1"/>
              <a:t>Dievturība</a:t>
            </a:r>
            <a:r>
              <a:rPr lang="ru-RU" sz="1400" dirty="0"/>
              <a:t>)</a:t>
            </a:r>
          </a:p>
        </p:txBody>
      </p:sp>
      <p:cxnSp>
        <p:nvCxnSpPr>
          <p:cNvPr id="254" name="Прямая со стрелкой 253"/>
          <p:cNvCxnSpPr>
            <a:stCxn id="178" idx="2"/>
            <a:endCxn id="222" idx="0"/>
          </p:cNvCxnSpPr>
          <p:nvPr/>
        </p:nvCxnSpPr>
        <p:spPr>
          <a:xfrm>
            <a:off x="27525600" y="6934115"/>
            <a:ext cx="1119" cy="380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>
            <a:stCxn id="222" idx="2"/>
            <a:endCxn id="221" idx="0"/>
          </p:cNvCxnSpPr>
          <p:nvPr/>
        </p:nvCxnSpPr>
        <p:spPr>
          <a:xfrm flipH="1">
            <a:off x="27525600" y="8394243"/>
            <a:ext cx="1119" cy="3929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222" idx="2"/>
            <a:endCxn id="244" idx="0"/>
          </p:cNvCxnSpPr>
          <p:nvPr/>
        </p:nvCxnSpPr>
        <p:spPr>
          <a:xfrm rot="5400000">
            <a:off x="26067645" y="7321599"/>
            <a:ext cx="386430" cy="25317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222" idx="2"/>
            <a:endCxn id="205" idx="0"/>
          </p:cNvCxnSpPr>
          <p:nvPr/>
        </p:nvCxnSpPr>
        <p:spPr>
          <a:xfrm rot="16200000" flipH="1">
            <a:off x="28590343" y="7330619"/>
            <a:ext cx="393593" cy="2520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 стрелкой 258"/>
          <p:cNvCxnSpPr>
            <a:stCxn id="243" idx="2"/>
            <a:endCxn id="244" idx="0"/>
          </p:cNvCxnSpPr>
          <p:nvPr/>
        </p:nvCxnSpPr>
        <p:spPr>
          <a:xfrm>
            <a:off x="24995000" y="8394243"/>
            <a:ext cx="0" cy="3864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989600" y="731424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267" name="Соединительная линия уступом 266"/>
          <p:cNvCxnSpPr>
            <a:stCxn id="178" idx="2"/>
            <a:endCxn id="243" idx="0"/>
          </p:cNvCxnSpPr>
          <p:nvPr/>
        </p:nvCxnSpPr>
        <p:spPr>
          <a:xfrm rot="5400000">
            <a:off x="26070236" y="5858879"/>
            <a:ext cx="380128" cy="2530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78" idx="2"/>
            <a:endCxn id="260" idx="0"/>
          </p:cNvCxnSpPr>
          <p:nvPr/>
        </p:nvCxnSpPr>
        <p:spPr>
          <a:xfrm rot="16200000" flipH="1">
            <a:off x="28596515" y="5863199"/>
            <a:ext cx="380128" cy="25219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/>
          <p:cNvSpPr/>
          <p:nvPr/>
        </p:nvSpPr>
        <p:spPr>
          <a:xfrm>
            <a:off x="23931401" y="102471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Литвы</a:t>
            </a:r>
          </a:p>
        </p:txBody>
      </p:sp>
      <p:sp>
        <p:nvSpPr>
          <p:cNvPr id="271" name="Прямоугольник 270"/>
          <p:cNvSpPr/>
          <p:nvPr/>
        </p:nvSpPr>
        <p:spPr>
          <a:xfrm>
            <a:off x="28989600" y="102471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Эстонии</a:t>
            </a:r>
          </a:p>
        </p:txBody>
      </p:sp>
      <p:cxnSp>
        <p:nvCxnSpPr>
          <p:cNvPr id="273" name="Соединительная линия уступом 272"/>
          <p:cNvCxnSpPr>
            <a:stCxn id="221" idx="2"/>
            <a:endCxn id="271" idx="0"/>
          </p:cNvCxnSpPr>
          <p:nvPr/>
        </p:nvCxnSpPr>
        <p:spPr>
          <a:xfrm rot="16200000" flipH="1">
            <a:off x="28596647" y="8796190"/>
            <a:ext cx="379865" cy="25219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21" idx="2"/>
            <a:endCxn id="270" idx="0"/>
          </p:cNvCxnSpPr>
          <p:nvPr/>
        </p:nvCxnSpPr>
        <p:spPr>
          <a:xfrm rot="5400000">
            <a:off x="26067548" y="8789050"/>
            <a:ext cx="379865" cy="2536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221" idx="2"/>
            <a:endCxn id="207" idx="0"/>
          </p:cNvCxnSpPr>
          <p:nvPr/>
        </p:nvCxnSpPr>
        <p:spPr>
          <a:xfrm>
            <a:off x="27525600" y="9867238"/>
            <a:ext cx="0" cy="3740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Соединительная линия уступом 276"/>
          <p:cNvCxnSpPr>
            <a:stCxn id="207" idx="2"/>
            <a:endCxn id="233" idx="0"/>
          </p:cNvCxnSpPr>
          <p:nvPr/>
        </p:nvCxnSpPr>
        <p:spPr>
          <a:xfrm rot="16200000" flipH="1">
            <a:off x="27967599" y="10879258"/>
            <a:ext cx="384122" cy="1268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278"/>
          <p:cNvCxnSpPr>
            <a:stCxn id="207" idx="2"/>
            <a:endCxn id="218" idx="0"/>
          </p:cNvCxnSpPr>
          <p:nvPr/>
        </p:nvCxnSpPr>
        <p:spPr>
          <a:xfrm rot="5400000">
            <a:off x="26701607" y="10877130"/>
            <a:ext cx="379866" cy="1268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/>
          <p:cNvCxnSpPr>
            <a:stCxn id="218" idx="3"/>
            <a:endCxn id="233" idx="1"/>
          </p:cNvCxnSpPr>
          <p:nvPr/>
        </p:nvCxnSpPr>
        <p:spPr>
          <a:xfrm>
            <a:off x="27315439" y="12241123"/>
            <a:ext cx="420322" cy="4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Прямоугольник 280"/>
          <p:cNvSpPr/>
          <p:nvPr/>
        </p:nvSpPr>
        <p:spPr>
          <a:xfrm>
            <a:off x="26467640" y="1316717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</a:t>
            </a:r>
            <a:r>
              <a:rPr lang="ru-RU" sz="1400" dirty="0" err="1"/>
              <a:t>междуморье</a:t>
            </a:r>
            <a:r>
              <a:rPr lang="ru-RU" sz="1400" dirty="0"/>
              <a:t> (война против Польши)</a:t>
            </a:r>
          </a:p>
        </p:txBody>
      </p:sp>
      <p:cxnSp>
        <p:nvCxnSpPr>
          <p:cNvPr id="283" name="Прямая со стрелкой 282"/>
          <p:cNvCxnSpPr>
            <a:stCxn id="207" idx="2"/>
            <a:endCxn id="281" idx="0"/>
          </p:cNvCxnSpPr>
          <p:nvPr/>
        </p:nvCxnSpPr>
        <p:spPr>
          <a:xfrm flipH="1">
            <a:off x="27525599" y="11321257"/>
            <a:ext cx="1" cy="18459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Прямоугольник 283"/>
          <p:cNvSpPr/>
          <p:nvPr/>
        </p:nvSpPr>
        <p:spPr>
          <a:xfrm>
            <a:off x="28989600" y="1316950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Польскими фашистами</a:t>
            </a:r>
            <a:endParaRPr lang="ru-RU" sz="300" dirty="0"/>
          </a:p>
        </p:txBody>
      </p:sp>
      <p:sp>
        <p:nvSpPr>
          <p:cNvPr id="285" name="Прямоугольник 284"/>
          <p:cNvSpPr/>
          <p:nvPr/>
        </p:nvSpPr>
        <p:spPr>
          <a:xfrm>
            <a:off x="27735761" y="14627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«Железными стрелами» Венгрии</a:t>
            </a:r>
            <a:endParaRPr lang="ru-RU" sz="300" dirty="0"/>
          </a:p>
        </p:txBody>
      </p:sp>
      <p:cxnSp>
        <p:nvCxnSpPr>
          <p:cNvPr id="286" name="Соединительная линия уступом 285"/>
          <p:cNvCxnSpPr>
            <a:stCxn id="233" idx="2"/>
            <a:endCxn id="284" idx="0"/>
          </p:cNvCxnSpPr>
          <p:nvPr/>
        </p:nvCxnSpPr>
        <p:spPr>
          <a:xfrm rot="16200000" flipH="1">
            <a:off x="29228578" y="12350520"/>
            <a:ext cx="384122" cy="1253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 стрелкой 287"/>
          <p:cNvCxnSpPr>
            <a:stCxn id="233" idx="2"/>
            <a:endCxn id="285" idx="0"/>
          </p:cNvCxnSpPr>
          <p:nvPr/>
        </p:nvCxnSpPr>
        <p:spPr>
          <a:xfrm>
            <a:off x="28793720" y="12785379"/>
            <a:ext cx="0" cy="18423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/>
          <p:cNvSpPr/>
          <p:nvPr/>
        </p:nvSpPr>
        <p:spPr>
          <a:xfrm>
            <a:off x="30246991" y="14627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Турецкими </a:t>
            </a:r>
            <a:r>
              <a:rPr lang="ru-RU" sz="1400" dirty="0" err="1"/>
              <a:t>пантюркистами</a:t>
            </a:r>
            <a:endParaRPr lang="ru-RU" sz="300" dirty="0"/>
          </a:p>
        </p:txBody>
      </p:sp>
      <p:cxnSp>
        <p:nvCxnSpPr>
          <p:cNvPr id="291" name="Соединительная линия уступом 290"/>
          <p:cNvCxnSpPr>
            <a:stCxn id="233" idx="2"/>
            <a:endCxn id="290" idx="0"/>
          </p:cNvCxnSpPr>
          <p:nvPr/>
        </p:nvCxnSpPr>
        <p:spPr>
          <a:xfrm rot="16200000" flipH="1">
            <a:off x="29128136" y="12450963"/>
            <a:ext cx="1842398" cy="2511230"/>
          </a:xfrm>
          <a:prstGeom prst="bentConnector3">
            <a:avLst>
              <a:gd name="adj1" fmla="val 1016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Прямоугольник 208"/>
          <p:cNvSpPr/>
          <p:nvPr/>
        </p:nvSpPr>
        <p:spPr>
          <a:xfrm>
            <a:off x="31534116" y="1315514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«Железной гвардией» Румынии</a:t>
            </a:r>
            <a:endParaRPr lang="ru-RU" sz="300" dirty="0"/>
          </a:p>
        </p:txBody>
      </p:sp>
      <p:cxnSp>
        <p:nvCxnSpPr>
          <p:cNvPr id="215" name="Соединительная линия уступом 214"/>
          <p:cNvCxnSpPr>
            <a:stCxn id="233" idx="2"/>
            <a:endCxn id="209" idx="0"/>
          </p:cNvCxnSpPr>
          <p:nvPr/>
        </p:nvCxnSpPr>
        <p:spPr>
          <a:xfrm rot="16200000" flipH="1">
            <a:off x="30508015" y="11071083"/>
            <a:ext cx="369764" cy="37983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/>
          <p:cNvSpPr/>
          <p:nvPr/>
        </p:nvSpPr>
        <p:spPr>
          <a:xfrm>
            <a:off x="25199521" y="14627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Юнионские</a:t>
            </a:r>
            <a:r>
              <a:rPr lang="ru-RU" sz="1400" dirty="0"/>
              <a:t> организации по Итальянскому образцу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3930227" y="1315514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научную группу фашистского интернационала</a:t>
            </a:r>
          </a:p>
        </p:txBody>
      </p:sp>
      <p:sp>
        <p:nvSpPr>
          <p:cNvPr id="248" name="Прямоугольник 247"/>
          <p:cNvSpPr/>
          <p:nvPr/>
        </p:nvSpPr>
        <p:spPr>
          <a:xfrm>
            <a:off x="22663281" y="14627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Закупка итальянских лицензий</a:t>
            </a:r>
          </a:p>
        </p:txBody>
      </p:sp>
      <p:cxnSp>
        <p:nvCxnSpPr>
          <p:cNvPr id="250" name="Соединительная линия уступом 249"/>
          <p:cNvCxnSpPr>
            <a:stCxn id="218" idx="2"/>
            <a:endCxn id="219" idx="0"/>
          </p:cNvCxnSpPr>
          <p:nvPr/>
        </p:nvCxnSpPr>
        <p:spPr>
          <a:xfrm rot="5400000">
            <a:off x="25435823" y="12333486"/>
            <a:ext cx="374020" cy="12692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/>
          <p:cNvSpPr/>
          <p:nvPr/>
        </p:nvSpPr>
        <p:spPr>
          <a:xfrm>
            <a:off x="21392814" y="1315514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профсоюзов по итальянскому подобию</a:t>
            </a:r>
          </a:p>
        </p:txBody>
      </p:sp>
      <p:cxnSp>
        <p:nvCxnSpPr>
          <p:cNvPr id="262" name="Соединительная линия уступом 261"/>
          <p:cNvCxnSpPr>
            <a:stCxn id="218" idx="2"/>
            <a:endCxn id="261" idx="0"/>
          </p:cNvCxnSpPr>
          <p:nvPr/>
        </p:nvCxnSpPr>
        <p:spPr>
          <a:xfrm rot="5400000">
            <a:off x="24167117" y="11064780"/>
            <a:ext cx="374020" cy="380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218" idx="2"/>
            <a:endCxn id="248" idx="0"/>
          </p:cNvCxnSpPr>
          <p:nvPr/>
        </p:nvCxnSpPr>
        <p:spPr>
          <a:xfrm rot="5400000">
            <a:off x="24066033" y="12436330"/>
            <a:ext cx="1846654" cy="2536240"/>
          </a:xfrm>
          <a:prstGeom prst="bentConnector3">
            <a:avLst>
              <a:gd name="adj1" fmla="val 10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/>
          <p:cNvCxnSpPr>
            <a:stCxn id="218" idx="2"/>
            <a:endCxn id="216" idx="0"/>
          </p:cNvCxnSpPr>
          <p:nvPr/>
        </p:nvCxnSpPr>
        <p:spPr>
          <a:xfrm>
            <a:off x="26257480" y="12781123"/>
            <a:ext cx="0" cy="18466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/>
          <p:cNvCxnSpPr>
            <a:stCxn id="281" idx="3"/>
            <a:endCxn id="284" idx="1"/>
          </p:cNvCxnSpPr>
          <p:nvPr/>
        </p:nvCxnSpPr>
        <p:spPr>
          <a:xfrm>
            <a:off x="28583558" y="13707175"/>
            <a:ext cx="406042" cy="23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32758221" y="14627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«Национальным фронтом» Швейцарии</a:t>
            </a:r>
            <a:endParaRPr lang="ru-RU" sz="300" dirty="0"/>
          </a:p>
        </p:txBody>
      </p:sp>
      <p:cxnSp>
        <p:nvCxnSpPr>
          <p:cNvPr id="294" name="Соединительная линия уступом 293"/>
          <p:cNvCxnSpPr>
            <a:stCxn id="233" idx="2"/>
            <a:endCxn id="293" idx="0"/>
          </p:cNvCxnSpPr>
          <p:nvPr/>
        </p:nvCxnSpPr>
        <p:spPr>
          <a:xfrm rot="16200000" flipH="1">
            <a:off x="30383751" y="11195348"/>
            <a:ext cx="1842398" cy="5022460"/>
          </a:xfrm>
          <a:prstGeom prst="bentConnector3">
            <a:avLst>
              <a:gd name="adj1" fmla="val 98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Прямоугольник 295"/>
          <p:cNvSpPr/>
          <p:nvPr/>
        </p:nvSpPr>
        <p:spPr>
          <a:xfrm>
            <a:off x="34045345" y="131433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Эстонскими фашистами</a:t>
            </a:r>
            <a:endParaRPr lang="ru-RU" sz="300" dirty="0"/>
          </a:p>
        </p:txBody>
      </p:sp>
      <p:cxnSp>
        <p:nvCxnSpPr>
          <p:cNvPr id="297" name="Соединительная линия уступом 296"/>
          <p:cNvCxnSpPr>
            <a:stCxn id="233" idx="2"/>
            <a:endCxn id="296" idx="0"/>
          </p:cNvCxnSpPr>
          <p:nvPr/>
        </p:nvCxnSpPr>
        <p:spPr>
          <a:xfrm rot="16200000" flipH="1">
            <a:off x="31769515" y="9809584"/>
            <a:ext cx="357995" cy="6309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/>
          <p:cNvSpPr/>
          <p:nvPr/>
        </p:nvSpPr>
        <p:spPr>
          <a:xfrm>
            <a:off x="5006510" y="22083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прицелов для бомбардировщиков (дорожка)</a:t>
            </a:r>
          </a:p>
        </p:txBody>
      </p:sp>
      <p:cxnSp>
        <p:nvCxnSpPr>
          <p:cNvPr id="299" name="Прямая со стрелкой 298"/>
          <p:cNvCxnSpPr>
            <a:stCxn id="134" idx="2"/>
            <a:endCxn id="298" idx="0"/>
          </p:cNvCxnSpPr>
          <p:nvPr/>
        </p:nvCxnSpPr>
        <p:spPr>
          <a:xfrm>
            <a:off x="6063650" y="20191212"/>
            <a:ext cx="819" cy="189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120" idx="2"/>
            <a:endCxn id="298" idx="0"/>
          </p:cNvCxnSpPr>
          <p:nvPr/>
        </p:nvCxnSpPr>
        <p:spPr>
          <a:xfrm rot="5400000">
            <a:off x="7154395" y="20653861"/>
            <a:ext cx="339581" cy="25194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/>
          <p:cNvSpPr/>
          <p:nvPr/>
        </p:nvSpPr>
        <p:spPr>
          <a:xfrm>
            <a:off x="3805028" y="206359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Совершенствование воздушных доктрин</a:t>
            </a:r>
          </a:p>
        </p:txBody>
      </p:sp>
      <p:cxnSp>
        <p:nvCxnSpPr>
          <p:cNvPr id="315" name="Соединительная линия уступом 314"/>
          <p:cNvCxnSpPr>
            <a:stCxn id="129" idx="2"/>
            <a:endCxn id="313" idx="0"/>
          </p:cNvCxnSpPr>
          <p:nvPr/>
        </p:nvCxnSpPr>
        <p:spPr>
          <a:xfrm rot="16200000" flipH="1">
            <a:off x="2464859" y="18237799"/>
            <a:ext cx="3559341" cy="1236916"/>
          </a:xfrm>
          <a:prstGeom prst="bentConnector3">
            <a:avLst>
              <a:gd name="adj1" fmla="val 638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/>
          <p:cNvSpPr/>
          <p:nvPr/>
        </p:nvSpPr>
        <p:spPr>
          <a:xfrm>
            <a:off x="17522759" y="221993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торгового флота</a:t>
            </a:r>
          </a:p>
        </p:txBody>
      </p:sp>
      <p:cxnSp>
        <p:nvCxnSpPr>
          <p:cNvPr id="323" name="Прямая со стрелкой 322"/>
          <p:cNvCxnSpPr>
            <a:stCxn id="59" idx="2"/>
            <a:endCxn id="320" idx="0"/>
          </p:cNvCxnSpPr>
          <p:nvPr/>
        </p:nvCxnSpPr>
        <p:spPr>
          <a:xfrm>
            <a:off x="18577175" y="21755311"/>
            <a:ext cx="3543" cy="444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17515105" y="175536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</a:t>
            </a:r>
            <a:r>
              <a:rPr lang="ru-RU" sz="1400" dirty="0" err="1"/>
              <a:t>Селльер</a:t>
            </a:r>
            <a:r>
              <a:rPr lang="ru-RU" sz="1400" dirty="0"/>
              <a:t> </a:t>
            </a:r>
            <a:r>
              <a:rPr lang="en-US" sz="1400" dirty="0"/>
              <a:t>&amp; </a:t>
            </a:r>
            <a:r>
              <a:rPr lang="ru-RU" sz="1400" dirty="0" err="1"/>
              <a:t>Беллот</a:t>
            </a:r>
            <a:r>
              <a:rPr lang="ru-RU" sz="1400" dirty="0"/>
              <a:t>» (дорожка)</a:t>
            </a:r>
          </a:p>
        </p:txBody>
      </p:sp>
      <p:cxnSp>
        <p:nvCxnSpPr>
          <p:cNvPr id="337" name="Соединительная линия уступом 336"/>
          <p:cNvCxnSpPr>
            <a:stCxn id="231" idx="2"/>
            <a:endCxn id="334" idx="0"/>
          </p:cNvCxnSpPr>
          <p:nvPr/>
        </p:nvCxnSpPr>
        <p:spPr>
          <a:xfrm rot="5400000">
            <a:off x="19607142" y="15995067"/>
            <a:ext cx="524529" cy="2592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Прямоугольник 346"/>
          <p:cNvSpPr/>
          <p:nvPr/>
        </p:nvSpPr>
        <p:spPr>
          <a:xfrm>
            <a:off x="22639996" y="17553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Шведские инвестиции (дорожка, +СЕНТАБ)</a:t>
            </a:r>
          </a:p>
        </p:txBody>
      </p:sp>
      <p:cxnSp>
        <p:nvCxnSpPr>
          <p:cNvPr id="352" name="Прямая со стрелкой 351"/>
          <p:cNvCxnSpPr>
            <a:stCxn id="347" idx="2"/>
            <a:endCxn id="30" idx="0"/>
          </p:cNvCxnSpPr>
          <p:nvPr/>
        </p:nvCxnSpPr>
        <p:spPr>
          <a:xfrm>
            <a:off x="23697955" y="18633673"/>
            <a:ext cx="2296" cy="48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1" idx="2"/>
            <a:endCxn id="30" idx="0"/>
          </p:cNvCxnSpPr>
          <p:nvPr/>
        </p:nvCxnSpPr>
        <p:spPr>
          <a:xfrm rot="5400000">
            <a:off x="24727395" y="17607563"/>
            <a:ext cx="482100" cy="25363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20111857" y="22219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Велосипедная фабрика </a:t>
            </a:r>
            <a:r>
              <a:rPr lang="ru-RU" sz="1400" dirty="0" err="1"/>
              <a:t>Эренпрейса</a:t>
            </a:r>
            <a:endParaRPr lang="ru-RU" sz="1400" dirty="0"/>
          </a:p>
        </p:txBody>
      </p:sp>
      <p:cxnSp>
        <p:nvCxnSpPr>
          <p:cNvPr id="359" name="Соединительная линия уступом 358"/>
          <p:cNvCxnSpPr>
            <a:stCxn id="30" idx="2"/>
            <a:endCxn id="358" idx="0"/>
          </p:cNvCxnSpPr>
          <p:nvPr/>
        </p:nvCxnSpPr>
        <p:spPr>
          <a:xfrm rot="5400000">
            <a:off x="21423704" y="19942919"/>
            <a:ext cx="2022661" cy="2530435"/>
          </a:xfrm>
          <a:prstGeom prst="bentConnector3">
            <a:avLst>
              <a:gd name="adj1" fmla="val 1215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Прямоугольник 363"/>
          <p:cNvSpPr/>
          <p:nvPr/>
        </p:nvSpPr>
        <p:spPr>
          <a:xfrm>
            <a:off x="16245158" y="2384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Велосипедная пехота</a:t>
            </a:r>
          </a:p>
        </p:txBody>
      </p:sp>
      <p:cxnSp>
        <p:nvCxnSpPr>
          <p:cNvPr id="365" name="Соединительная линия уступом 364"/>
          <p:cNvCxnSpPr>
            <a:stCxn id="80" idx="2"/>
            <a:endCxn id="364" idx="0"/>
          </p:cNvCxnSpPr>
          <p:nvPr/>
        </p:nvCxnSpPr>
        <p:spPr>
          <a:xfrm rot="16200000" flipH="1">
            <a:off x="14390335" y="20937009"/>
            <a:ext cx="2106005" cy="3719559"/>
          </a:xfrm>
          <a:prstGeom prst="bentConnector3">
            <a:avLst>
              <a:gd name="adj1" fmla="val 809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58" idx="2"/>
            <a:endCxn id="364" idx="0"/>
          </p:cNvCxnSpPr>
          <p:nvPr/>
        </p:nvCxnSpPr>
        <p:spPr>
          <a:xfrm rot="5400000">
            <a:off x="18961305" y="21641280"/>
            <a:ext cx="550325" cy="3866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58" idx="2"/>
            <a:endCxn id="376" idx="0"/>
          </p:cNvCxnSpPr>
          <p:nvPr/>
        </p:nvCxnSpPr>
        <p:spPr>
          <a:xfrm rot="16200000" flipH="1">
            <a:off x="22156386" y="22312896"/>
            <a:ext cx="553870" cy="25270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2638868" y="238533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Балтийское чудо (5 ячейка, но только при 50 фабриках и всей </a:t>
            </a:r>
            <a:r>
              <a:rPr lang="ru-RU" sz="1400" dirty="0" err="1"/>
              <a:t>прибалтики</a:t>
            </a:r>
            <a:r>
              <a:rPr lang="ru-RU" sz="1400" dirty="0"/>
              <a:t> владением)</a:t>
            </a:r>
          </a:p>
        </p:txBody>
      </p:sp>
      <p:cxnSp>
        <p:nvCxnSpPr>
          <p:cNvPr id="378" name="Соединительная линия уступом 377"/>
          <p:cNvCxnSpPr>
            <a:stCxn id="89" idx="2"/>
            <a:endCxn id="376" idx="0"/>
          </p:cNvCxnSpPr>
          <p:nvPr/>
        </p:nvCxnSpPr>
        <p:spPr>
          <a:xfrm rot="5400000">
            <a:off x="25981279" y="21017840"/>
            <a:ext cx="551045" cy="51199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 стрелкой 380"/>
          <p:cNvCxnSpPr>
            <a:stCxn id="236" idx="2"/>
            <a:endCxn id="376" idx="0"/>
          </p:cNvCxnSpPr>
          <p:nvPr/>
        </p:nvCxnSpPr>
        <p:spPr>
          <a:xfrm flipH="1">
            <a:off x="23696827" y="23296363"/>
            <a:ext cx="3424" cy="5569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78" idx="2"/>
            <a:endCxn id="334" idx="0"/>
          </p:cNvCxnSpPr>
          <p:nvPr/>
        </p:nvCxnSpPr>
        <p:spPr>
          <a:xfrm rot="16200000" flipH="1">
            <a:off x="15819216" y="14799826"/>
            <a:ext cx="530068" cy="49776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20324</TotalTime>
  <Words>1498</Words>
  <Application>Microsoft Office PowerPoint</Application>
  <PresentationFormat>Произвольный</PresentationFormat>
  <Paragraphs>116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1471</cp:revision>
  <dcterms:created xsi:type="dcterms:W3CDTF">2018-10-23T08:09:21Z</dcterms:created>
  <dcterms:modified xsi:type="dcterms:W3CDTF">2024-04-24T12:34:27Z</dcterms:modified>
</cp:coreProperties>
</file>