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60" d="100"/>
          <a:sy n="160" d="100"/>
        </p:scale>
        <p:origin x="-12504" y="-1036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21.02.2022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21.02.2022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326</a:t>
            </a:r>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Конкиста во имя </a:t>
            </a:r>
            <a:r>
              <a:rPr lang="ru-RU" sz="700" dirty="0" err="1"/>
              <a:t>Санхуро</a:t>
            </a:r>
            <a:r>
              <a:rPr lang="ru-RU" sz="700" dirty="0"/>
              <a:t> </a:t>
            </a:r>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визит в Германию</a:t>
            </a:r>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оружием из Германии</a:t>
            </a:r>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военного атташе из Германии </a:t>
            </a:r>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вождю</a:t>
            </a:r>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испанский режим</a:t>
            </a:r>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либералов</a:t>
            </a:r>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Репрессии против левых</a:t>
            </a:r>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Торжество традиционных ценностей</a:t>
            </a:r>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Испания (армада у </a:t>
            </a:r>
            <a:r>
              <a:rPr lang="ru-RU" sz="700" dirty="0" err="1"/>
              <a:t>кири</a:t>
            </a:r>
            <a:r>
              <a:rPr lang="ru-RU" sz="700" dirty="0"/>
              <a:t>) </a:t>
            </a:r>
            <a:r>
              <a:rPr lang="ru-RU" sz="500" dirty="0"/>
              <a:t>(право на создание альянсов) (решения на поиск союзника в карибском море)</a:t>
            </a:r>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a:t>
            </a:r>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Возвращение новой Испании (клейм на Мексику)</a:t>
            </a:r>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Восстание под королевским флагом</a:t>
            </a:r>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Карлос </a:t>
            </a:r>
            <a:r>
              <a:rPr lang="en-US" sz="700" dirty="0"/>
              <a:t>VIII</a:t>
            </a:r>
            <a:r>
              <a:rPr lang="ru-RU" sz="700" dirty="0"/>
              <a:t> (Карл </a:t>
            </a:r>
            <a:r>
              <a:rPr lang="ru-RU" sz="700" dirty="0" err="1"/>
              <a:t>Пио</a:t>
            </a:r>
            <a:r>
              <a:rPr lang="ru-RU" sz="700" dirty="0"/>
              <a:t> Габсбург-</a:t>
            </a:r>
            <a:r>
              <a:rPr lang="ru-RU" sz="700" dirty="0" err="1"/>
              <a:t>Бурбонский</a:t>
            </a:r>
            <a:r>
              <a:rPr lang="ru-RU" sz="700" dirty="0"/>
              <a:t>)</a:t>
            </a:r>
          </a:p>
        </p:txBody>
      </p:sp>
      <p:sp>
        <p:nvSpPr>
          <p:cNvPr id="108" name="Прямоугольник 107"/>
          <p:cNvSpPr/>
          <p:nvPr/>
        </p:nvSpPr>
        <p:spPr>
          <a:xfrm>
            <a:off x="22650791"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Хавьер</a:t>
            </a:r>
            <a:r>
              <a:rPr lang="en-US" sz="700" dirty="0"/>
              <a:t> I</a:t>
            </a:r>
            <a:r>
              <a:rPr lang="ru-RU" sz="700" dirty="0"/>
              <a:t> (Хавьер де Бурбон-Парма)</a:t>
            </a:r>
          </a:p>
        </p:txBody>
      </p:sp>
      <p:sp>
        <p:nvSpPr>
          <p:cNvPr id="109" name="Прямоугольник 108"/>
          <p:cNvSpPr/>
          <p:nvPr/>
        </p:nvSpPr>
        <p:spPr>
          <a:xfrm>
            <a:off x="25835494"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Хуан </a:t>
            </a:r>
            <a:r>
              <a:rPr lang="en-US" sz="700" dirty="0"/>
              <a:t>III</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Альфонс </a:t>
            </a:r>
            <a:r>
              <a:rPr lang="en-US" sz="700" dirty="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Renovación</a:t>
            </a:r>
            <a:r>
              <a:rPr lang="en-US" sz="700" dirty="0"/>
              <a:t> </a:t>
            </a:r>
            <a:r>
              <a:rPr lang="en-US" sz="700" dirty="0" err="1"/>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блок</a:t>
            </a:r>
            <a:endParaRPr lang="ru-RU" sz="300" dirty="0"/>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крестоносцы</a:t>
            </a:r>
          </a:p>
        </p:txBody>
      </p:sp>
      <p:sp>
        <p:nvSpPr>
          <p:cNvPr id="121" name="Прямоугольник 120"/>
          <p:cNvSpPr/>
          <p:nvPr/>
        </p:nvSpPr>
        <p:spPr>
          <a:xfrm>
            <a:off x="22650791"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Женские секции «Маргариток»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церкви</a:t>
            </a:r>
          </a:p>
        </p:txBody>
      </p:sp>
      <p:sp>
        <p:nvSpPr>
          <p:cNvPr id="82" name="Прямоугольник 81"/>
          <p:cNvSpPr/>
          <p:nvPr/>
        </p:nvSpPr>
        <p:spPr>
          <a:xfrm>
            <a:off x="22652050" y="950300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Карлистская Королевская военная академия</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Голубой дивизион</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Бунт испанской фаланги</a:t>
            </a:r>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a:t>
            </a:r>
            <a:r>
              <a:rPr lang="ru-RU" sz="700" dirty="0" err="1"/>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финансовой власти олигархов</a:t>
            </a:r>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Прогрессивный подоходный </a:t>
            </a:r>
            <a:r>
              <a:rPr lang="ru-RU" sz="700" dirty="0" smtClean="0"/>
              <a:t>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Универсализация социального обеспечения</a:t>
            </a:r>
          </a:p>
        </p:txBody>
      </p:sp>
      <p:sp>
        <p:nvSpPr>
          <p:cNvPr id="145" name="Прямоугольник 144"/>
          <p:cNvSpPr/>
          <p:nvPr/>
        </p:nvSpPr>
        <p:spPr>
          <a:xfrm>
            <a:off x="24719179" y="950861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Коллективная аренда ферм</a:t>
            </a:r>
          </a:p>
        </p:txBody>
      </p:sp>
      <p:sp>
        <p:nvSpPr>
          <p:cNvPr id="147" name="Прямоугольник 146"/>
          <p:cNvSpPr/>
          <p:nvPr/>
        </p:nvSpPr>
        <p:spPr>
          <a:xfrm>
            <a:off x="26959451"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Корпоративная </a:t>
            </a:r>
            <a:r>
              <a:rPr lang="ru-RU" sz="700" dirty="0" smtClean="0"/>
              <a:t>монархия</a:t>
            </a:r>
            <a:endParaRPr lang="ru-RU" sz="700" dirty="0"/>
          </a:p>
        </p:txBody>
      </p:sp>
      <p:cxnSp>
        <p:nvCxnSpPr>
          <p:cNvPr id="150" name="Соединительная линия уступом 149"/>
          <p:cNvCxnSpPr>
            <a:cxnSpLocks/>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cxnSpLocks/>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Запросить помощь в Италии</a:t>
            </a:r>
          </a:p>
        </p:txBody>
      </p:sp>
      <p:sp>
        <p:nvSpPr>
          <p:cNvPr id="176" name="Прямоугольник 175"/>
          <p:cNvSpPr/>
          <p:nvPr/>
        </p:nvSpPr>
        <p:spPr>
          <a:xfrm>
            <a:off x="22120585"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Крестовый поход против революции</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Превознесения национальных ценностей</a:t>
            </a:r>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Содействие сельскохозяйственной кооперации</a:t>
            </a:r>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Аграрный национализм</a:t>
            </a:r>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служб здравоохранения и социальной помощи</a:t>
            </a:r>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Ввести бесплатное начальное образование </a:t>
            </a:r>
            <a:r>
              <a:rPr lang="ru-RU" sz="200" dirty="0"/>
              <a:t>(Бесплатное начальное образование и доступ для популярных классов к среднему и высшему образованию.)</a:t>
            </a:r>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Французский престол</a:t>
            </a:r>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титул короля обеих Сицилий</a:t>
            </a:r>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Подтверждение легитимности</a:t>
            </a:r>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Испанский средиземноморский флот</a:t>
            </a:r>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Заключить </a:t>
            </a:r>
            <a:r>
              <a:rPr lang="ru-RU" sz="700" dirty="0" err="1"/>
              <a:t>Виндзорский</a:t>
            </a:r>
            <a:r>
              <a:rPr lang="ru-RU" sz="700" dirty="0"/>
              <a:t> пакт от новой династии</a:t>
            </a:r>
          </a:p>
        </p:txBody>
      </p:sp>
      <p:sp>
        <p:nvSpPr>
          <p:cNvPr id="190" name="Прямоугольник 189"/>
          <p:cNvSpPr/>
          <p:nvPr/>
        </p:nvSpPr>
        <p:spPr>
          <a:xfrm>
            <a:off x="21591380" y="1105245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трон у </a:t>
            </a:r>
            <a:r>
              <a:rPr lang="ru-RU" sz="700" dirty="0" err="1"/>
              <a:t>Виндзоров</a:t>
            </a:r>
            <a:r>
              <a:rPr lang="ru-RU" sz="700" dirty="0"/>
              <a:t> (мать Хуана внучка королевы Виктории)</a:t>
            </a:r>
          </a:p>
        </p:txBody>
      </p: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Возродить империю</a:t>
            </a:r>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академию </a:t>
            </a:r>
            <a:r>
              <a:rPr lang="ru-RU" sz="700" dirty="0" err="1"/>
              <a:t>Васкеса</a:t>
            </a:r>
            <a:r>
              <a:rPr lang="ru-RU" sz="700" dirty="0"/>
              <a:t> де </a:t>
            </a:r>
            <a:r>
              <a:rPr lang="ru-RU" sz="700" dirty="0" err="1"/>
              <a:t>Меллы</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Изгнать лидеров партий</a:t>
            </a:r>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Подтвердить </a:t>
            </a:r>
            <a:r>
              <a:rPr lang="ru-RU" sz="700" dirty="0" err="1"/>
              <a:t>фуэрос</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Защитники католичества</a:t>
            </a:r>
          </a:p>
        </p:txBody>
      </p:sp>
      <p:sp>
        <p:nvSpPr>
          <p:cNvPr id="238" name="Прямоугольник 237"/>
          <p:cNvSpPr/>
          <p:nvPr/>
        </p:nvSpPr>
        <p:spPr>
          <a:xfrm>
            <a:off x="21601657"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Культивировать фанатизм</a:t>
            </a:r>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разработку месторождений</a:t>
            </a:r>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Флот достойный короля </a:t>
            </a:r>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славу Испанской армады </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Имперская безопасность</a:t>
            </a:r>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индустриализацию</a:t>
            </a:r>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Усилить империю</a:t>
            </a:r>
          </a:p>
        </p:txBody>
      </p:sp>
      <p:sp>
        <p:nvSpPr>
          <p:cNvPr id="297" name="Прямоугольник 296"/>
          <p:cNvSpPr/>
          <p:nvPr/>
        </p:nvSpPr>
        <p:spPr>
          <a:xfrm>
            <a:off x="25272727"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Отобрать Испанские Нидерланды</a:t>
            </a:r>
          </a:p>
        </p:txBody>
      </p:sp>
      <p:sp>
        <p:nvSpPr>
          <p:cNvPr id="298" name="Прямоугольник 297"/>
          <p:cNvSpPr/>
          <p:nvPr/>
        </p:nvSpPr>
        <p:spPr>
          <a:xfrm>
            <a:off x="25271508"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299" name="Прямоугольник 298"/>
          <p:cNvSpPr/>
          <p:nvPr/>
        </p:nvSpPr>
        <p:spPr>
          <a:xfrm>
            <a:off x="27428273"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Кубу</a:t>
            </a:r>
          </a:p>
        </p:txBody>
      </p:sp>
      <p:sp>
        <p:nvSpPr>
          <p:cNvPr id="300" name="Прямоугольник 299"/>
          <p:cNvSpPr/>
          <p:nvPr/>
        </p:nvSpPr>
        <p:spPr>
          <a:xfrm>
            <a:off x="27427053"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Мексику</a:t>
            </a:r>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«долг» США</a:t>
            </a:r>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белогвардейской дивизии</a:t>
            </a:r>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генералитета</a:t>
            </a:r>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монастырей</a:t>
            </a:r>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Италией</a:t>
            </a:r>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веру в церковь (католицизм)</a:t>
            </a:r>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Тоталитарное государство профсоюзов</a:t>
            </a:r>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Вертикальный профсоюз</a:t>
            </a:r>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рабочих и работодателей по отраслям</a:t>
            </a:r>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Передача прав собственности и средств производства в профсоюзы</a:t>
            </a:r>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Обязательная начальная военная подготовка</a:t>
            </a:r>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Привить дисциплину и единство через религию</a:t>
            </a:r>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Воплотить в жизнь национал-</a:t>
            </a:r>
            <a:r>
              <a:rPr lang="ru-RU" sz="700" dirty="0" err="1"/>
              <a:t>юнионизм</a:t>
            </a:r>
            <a:r>
              <a:rPr lang="ru-RU" sz="700" dirty="0"/>
              <a:t> </a:t>
            </a:r>
            <a:r>
              <a:rPr lang="ru-RU" sz="700" dirty="0" err="1"/>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Диктатура </a:t>
            </a:r>
            <a:r>
              <a:rPr lang="ru-RU" sz="700" dirty="0" err="1"/>
              <a:t>Примо</a:t>
            </a:r>
            <a:r>
              <a:rPr lang="ru-RU" sz="700" dirty="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Представительство </a:t>
            </a:r>
            <a:r>
              <a:rPr lang="ru-RU" sz="700" dirty="0" err="1"/>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Диалектика кулаков и ружей</a:t>
            </a:r>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Помочь </a:t>
            </a:r>
            <a:r>
              <a:rPr lang="ru-RU" sz="700" dirty="0" err="1"/>
              <a:t>Прету</a:t>
            </a:r>
            <a:r>
              <a:rPr lang="ru-RU" sz="700" dirty="0"/>
              <a:t> возглавить Португалию</a:t>
            </a:r>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португальских национал-синдикалистов</a:t>
            </a:r>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под авторитетом государства</a:t>
            </a:r>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Концепция «Воинственной и жертвенной жизни»</a:t>
            </a:r>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Стимулирование роста промышленности</a:t>
            </a:r>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Взять руководство над Филиппинской фалангой</a:t>
            </a:r>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фашистский Интернационал </a:t>
            </a:r>
            <a:r>
              <a:rPr lang="ru-RU" sz="500" dirty="0"/>
              <a:t>(если </a:t>
            </a:r>
            <a:r>
              <a:rPr lang="ru-RU" sz="500" dirty="0" err="1"/>
              <a:t>Итал</a:t>
            </a:r>
            <a:r>
              <a:rPr lang="ru-RU" sz="500" dirty="0"/>
              <a:t> во главе, не даёт учить </a:t>
            </a:r>
            <a:r>
              <a:rPr lang="ru-RU" sz="500" dirty="0" err="1"/>
              <a:t>дип</a:t>
            </a:r>
            <a:r>
              <a:rPr lang="ru-RU" sz="500" dirty="0"/>
              <a:t> службу фаланги)</a:t>
            </a:r>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Превосходство старых рубашек</a:t>
            </a:r>
          </a:p>
        </p:txBody>
      </p:sp>
      <p:sp>
        <p:nvSpPr>
          <p:cNvPr id="405" name="Прямоугольник 404"/>
          <p:cNvSpPr/>
          <p:nvPr/>
        </p:nvSpPr>
        <p:spPr>
          <a:xfrm>
            <a:off x="12178074" y="7973646"/>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культ личности</a:t>
            </a:r>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Пролетарская пропаганда</a:t>
            </a:r>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Пятая колонна</a:t>
            </a:r>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национальной фалангой Чили</a:t>
            </a:r>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Передать власть «Национальной фаланге»</a:t>
            </a:r>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«Поколение </a:t>
            </a:r>
            <a:r>
              <a:rPr lang="ru-RU" sz="700" dirty="0" err="1"/>
              <a:t>Чако</a:t>
            </a:r>
            <a:r>
              <a:rPr lang="ru-RU" sz="700" dirty="0"/>
              <a:t>» в Боливии</a:t>
            </a:r>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Достигнуть консенсуса с Боливийской социалистической фалангой</a:t>
            </a:r>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Перетянуть Кубу на свою сторону</a:t>
            </a:r>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Поставить фалангу во главе Кубы</a:t>
            </a:r>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Оказать поддержку аргентинским филиалам фаланги</a:t>
            </a:r>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Аргентиной</a:t>
            </a:r>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Испаноязычные страны</a:t>
            </a:r>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Слава и богатство на морях (ваниль)</a:t>
            </a:r>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Улучшить внутренние морские базы (ваниль)</a:t>
            </a:r>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морская держава (ваниль)</a:t>
            </a:r>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статуса автономии 1932 </a:t>
            </a:r>
            <a:r>
              <a:rPr lang="ru-RU" sz="700" dirty="0" smtClean="0"/>
              <a:t>года</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a:t>
            </a:r>
            <a:r>
              <a:rPr lang="ru-RU" sz="700" dirty="0" smtClean="0"/>
              <a:t>труде</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a:t>
            </a:r>
            <a:r>
              <a:rPr lang="ru-RU" sz="700" dirty="0" smtClean="0"/>
              <a:t>печати</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среднем </a:t>
            </a:r>
            <a:r>
              <a:rPr lang="ru-RU" sz="700" dirty="0" smtClean="0"/>
              <a:t>образовании</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a:t>
            </a:r>
            <a:r>
              <a:rPr lang="ru-RU" sz="700" dirty="0" smtClean="0"/>
              <a:t>оппозицию</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подконтрольных </a:t>
            </a:r>
            <a:r>
              <a:rPr lang="ru-RU" sz="700" dirty="0" smtClean="0"/>
              <a:t>кортесов</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a:t>
            </a:r>
            <a:r>
              <a:rPr lang="ru-RU" sz="800" dirty="0" smtClean="0"/>
              <a:t>Мола</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Генералиссимус Франсиско 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a:t>
            </a:r>
            <a:r>
              <a:rPr lang="ru-RU" sz="700" dirty="0" smtClean="0"/>
              <a:t>инструкции</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Испанскую </a:t>
            </a:r>
            <a:r>
              <a:rPr lang="ru-RU" sz="700" dirty="0" smtClean="0"/>
              <a:t>директорию</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Панамским перешейком </a:t>
            </a:r>
            <a:r>
              <a:rPr lang="ru-RU" sz="500" dirty="0"/>
              <a:t>(клейм на страны перешейка)</a:t>
            </a:r>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Золотые берега</a:t>
            </a:r>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флот</a:t>
            </a:r>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a:t>морской 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испанский трон</a:t>
            </a:r>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Армия как основа Испании</a:t>
            </a:r>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верфей</a:t>
            </a:r>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логистики флота (дальность флота)</a:t>
            </a:r>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пользу</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err="1"/>
              <a:t>Naviera</a:t>
            </a:r>
            <a:r>
              <a:rPr lang="en-US" sz="700" dirty="0"/>
              <a:t> </a:t>
            </a:r>
            <a:r>
              <a:rPr lang="en-US" sz="700" dirty="0" err="1"/>
              <a:t>Armas</a:t>
            </a:r>
            <a:r>
              <a:rPr lang="ru-RU" sz="700" dirty="0"/>
              <a:t> (1941)</a:t>
            </a:r>
            <a:endParaRPr lang="ru-RU" sz="100" dirty="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endParaRPr lang="ru-RU" sz="100" dirty="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флота</a:t>
            </a:r>
            <a:r>
              <a:rPr lang="ru-RU" sz="500" dirty="0"/>
              <a:t> (</a:t>
            </a:r>
            <a:r>
              <a:rPr lang="ru-RU" sz="500" dirty="0" err="1"/>
              <a:t>ист</a:t>
            </a:r>
            <a:r>
              <a:rPr lang="ru-RU" sz="500" dirty="0"/>
              <a:t> 11 мая 1937 года)</a:t>
            </a:r>
            <a:endParaRPr lang="ru-RU" sz="100" dirty="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пятой колонны националистов во флоте </a:t>
            </a:r>
            <a:r>
              <a:rPr lang="ru-RU" sz="500" dirty="0"/>
              <a:t>(не исторический)</a:t>
            </a:r>
            <a:endParaRPr lang="ru-RU" sz="100" dirty="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a:t>(исторический)</a:t>
            </a:r>
            <a:endParaRPr lang="ru-RU" sz="100" dirty="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Спустить со стапелей </a:t>
            </a:r>
            <a:r>
              <a:rPr lang="en-US" sz="700" dirty="0"/>
              <a:t>Canarias</a:t>
            </a:r>
            <a:r>
              <a:rPr lang="ru-RU" sz="700" dirty="0"/>
              <a:t> (</a:t>
            </a:r>
            <a:r>
              <a:rPr lang="ru-RU" sz="700" dirty="0" err="1"/>
              <a:t>ист</a:t>
            </a:r>
            <a:r>
              <a:rPr lang="ru-RU" sz="700" dirty="0"/>
              <a:t> сентябрь 1936)</a:t>
            </a:r>
            <a:endParaRPr lang="ru-RU" sz="100" dirty="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и укрепление военно-морской базы </a:t>
            </a:r>
            <a:r>
              <a:rPr lang="ru-RU" sz="700" dirty="0" err="1"/>
              <a:t>Картахен</a:t>
            </a:r>
            <a:r>
              <a:rPr lang="ru-RU" sz="700" dirty="0"/>
              <a:t> </a:t>
            </a:r>
            <a:r>
              <a:rPr lang="ru-RU" sz="500" dirty="0"/>
              <a:t>(исторический)</a:t>
            </a:r>
            <a:endParaRPr lang="ru-RU" sz="100" dirty="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a:t>Эузкади</a:t>
            </a:r>
            <a:r>
              <a:rPr lang="ru-RU" sz="700" dirty="0"/>
              <a:t> </a:t>
            </a:r>
            <a:r>
              <a:rPr lang="ru-RU" sz="500" dirty="0"/>
              <a:t>(январь 1937)</a:t>
            </a:r>
            <a:endParaRPr lang="ru-RU" sz="100" dirty="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 </a:t>
            </a:r>
            <a:r>
              <a:rPr lang="en-US" sz="700" dirty="0"/>
              <a:t>Juan </a:t>
            </a:r>
            <a:r>
              <a:rPr lang="en-US" sz="700" dirty="0" err="1"/>
              <a:t>Cervera</a:t>
            </a:r>
            <a:r>
              <a:rPr lang="en-US" sz="700" dirty="0"/>
              <a:t> </a:t>
            </a:r>
            <a:r>
              <a:rPr lang="en-US" sz="700" dirty="0" err="1"/>
              <a:t>Valderrama</a:t>
            </a:r>
            <a:r>
              <a:rPr lang="ru-RU" sz="700" dirty="0"/>
              <a:t> </a:t>
            </a:r>
            <a:r>
              <a:rPr lang="ru-RU" sz="300" dirty="0"/>
              <a:t>(начальником Генерального штаба Военно-морского флота)</a:t>
            </a:r>
            <a:endParaRPr lang="ru-RU" sz="100" dirty="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Добровольный вспомогательный флот</a:t>
            </a:r>
            <a:endParaRPr lang="ru-RU" sz="100" dirty="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школу морского дела и артиллерии</a:t>
            </a:r>
            <a:endParaRPr lang="ru-RU" sz="100" dirty="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германского и итальянских флотов</a:t>
            </a:r>
            <a:endParaRPr lang="ru-RU" sz="100" dirty="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тральщики</a:t>
            </a:r>
            <a:endParaRPr lang="ru-RU" sz="100" dirty="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Усиление ВВС в Африке</a:t>
            </a:r>
            <a:endParaRPr lang="ru-RU" sz="100" dirty="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авиация</a:t>
            </a:r>
            <a:endParaRPr lang="ru-RU" sz="100" dirty="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ВВС Республики </a:t>
            </a:r>
            <a:r>
              <a:rPr lang="ru-RU" sz="500" dirty="0"/>
              <a:t>(исторический)</a:t>
            </a:r>
            <a:endParaRPr lang="ru-RU" sz="100" dirty="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иностранных лётчиков</a:t>
            </a:r>
            <a:endParaRPr lang="ru-RU" sz="100" dirty="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Иностранный авиакорпус</a:t>
            </a:r>
            <a:endParaRPr lang="ru-RU" sz="100" dirty="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истребители</a:t>
            </a:r>
            <a:endParaRPr lang="ru-RU" sz="100" dirty="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авиации (май 1937)</a:t>
            </a:r>
            <a:endParaRPr lang="ru-RU" sz="100" dirty="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Французские истребители</a:t>
            </a:r>
            <a:endParaRPr lang="ru-RU" sz="100" dirty="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Новая тактика </a:t>
            </a:r>
            <a:r>
              <a:rPr lang="ru-RU" sz="700" dirty="0" err="1"/>
              <a:t>Мёльдирса</a:t>
            </a:r>
            <a:endParaRPr lang="ru-RU" sz="100" dirty="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Использование рации в крыльях</a:t>
            </a:r>
            <a:endParaRPr lang="ru-RU" sz="100" dirty="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Опыт использования манёвренной авиации</a:t>
            </a:r>
            <a:endParaRPr lang="ru-RU" sz="100" dirty="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Шторм и пламя</a:t>
            </a:r>
            <a:endParaRPr lang="ru-RU" sz="100" dirty="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Регулярная народная армия </a:t>
            </a:r>
            <a:r>
              <a:rPr lang="ru-RU" sz="500" dirty="0"/>
              <a:t>(исторический)</a:t>
            </a:r>
            <a:endParaRPr lang="ru-RU" sz="100" dirty="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армию добровольцев</a:t>
            </a:r>
            <a:endParaRPr lang="ru-RU" sz="100" dirty="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Министерство национальной обороны</a:t>
            </a:r>
            <a:endParaRPr lang="ru-RU" sz="100" dirty="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Упор на смешанные бригады</a:t>
            </a:r>
            <a:endParaRPr lang="ru-RU" sz="100" dirty="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Подножные ресурсы</a:t>
            </a:r>
            <a:endParaRPr lang="ru-RU" sz="100" dirty="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манёвренной армии</a:t>
            </a:r>
            <a:endParaRPr lang="ru-RU" sz="100" dirty="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советской техники </a:t>
            </a:r>
            <a:r>
              <a:rPr lang="ru-RU" sz="500" dirty="0"/>
              <a:t>(исторический)</a:t>
            </a:r>
            <a:endParaRPr lang="ru-RU" sz="100" dirty="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Trubia</a:t>
            </a:r>
            <a:r>
              <a:rPr lang="en-US" sz="700" dirty="0"/>
              <a:t> A4</a:t>
            </a:r>
            <a:r>
              <a:rPr lang="ru-RU" sz="700" dirty="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Verdeja</a:t>
            </a:r>
            <a:r>
              <a:rPr lang="ru-RU" sz="700" dirty="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Советники правых сил</a:t>
            </a:r>
            <a:endParaRPr lang="ru-RU" sz="100" dirty="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армейских корпусов</a:t>
            </a:r>
            <a:endParaRPr lang="ru-RU" sz="100" dirty="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немецкой техники </a:t>
            </a:r>
            <a:r>
              <a:rPr lang="ru-RU" sz="500" dirty="0"/>
              <a:t>(исторический)</a:t>
            </a:r>
            <a:endParaRPr lang="ru-RU" sz="100" dirty="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Школы и академии для временных офицеров</a:t>
            </a:r>
            <a:endParaRPr lang="ru-RU" sz="100" dirty="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Послевоенный НД «Коррупция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Программа </a:t>
            </a:r>
            <a:r>
              <a:rPr lang="en-US" sz="700" dirty="0" err="1"/>
              <a:t>Bär</a:t>
            </a:r>
            <a:endParaRPr lang="ru-RU" sz="100" dirty="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Крушение надежд (</a:t>
            </a:r>
            <a:r>
              <a:rPr lang="ru-RU" sz="700" dirty="0" err="1"/>
              <a:t>Санхуро</a:t>
            </a:r>
            <a:r>
              <a:rPr lang="ru-RU" sz="700" dirty="0"/>
              <a:t> наебнулся)</a:t>
            </a:r>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экспедиционный корпус (ваниль)</a:t>
            </a:r>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(ваниль)</a:t>
            </a:r>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вооружения (ваниль)</a:t>
            </a:r>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Получить обучающий персонал (ваниль)</a:t>
            </a:r>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доктрин (ваниль)</a:t>
            </a:r>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Научный блок Оси</a:t>
            </a:r>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Подержать верных </a:t>
            </a:r>
            <a:r>
              <a:rPr lang="ru-RU" sz="700" dirty="0" err="1"/>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Интегрировать </a:t>
            </a:r>
            <a:r>
              <a:rPr lang="ru-RU" sz="700" dirty="0" err="1"/>
              <a:t>рекете</a:t>
            </a:r>
            <a:r>
              <a:rPr lang="ru-RU" sz="700" dirty="0"/>
              <a:t> (ваниль)</a:t>
            </a:r>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фалангой</a:t>
            </a:r>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Роль мученика </a:t>
            </a:r>
            <a:r>
              <a:rPr lang="ru-RU" sz="700" dirty="0" err="1"/>
              <a:t>Примо</a:t>
            </a:r>
            <a:r>
              <a:rPr lang="ru-RU" sz="700" dirty="0"/>
              <a:t> де Риверы (ваниль)</a:t>
            </a:r>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Превознести жертвы войны (ваниль)</a:t>
            </a:r>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Указ об объединении</a:t>
            </a:r>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СЕДО (Хосе Мария </a:t>
            </a:r>
            <a:r>
              <a:rPr lang="ru-RU" sz="700" dirty="0" err="1"/>
              <a:t>Хиль-Роблес</a:t>
            </a:r>
            <a:r>
              <a:rPr lang="ru-RU" sz="700" dirty="0"/>
              <a:t> с </a:t>
            </a:r>
            <a:r>
              <a:rPr lang="ru-RU" sz="700" dirty="0" err="1"/>
              <a:t>трейтом</a:t>
            </a:r>
            <a:r>
              <a:rPr lang="ru-RU" sz="700" dirty="0"/>
              <a:t> </a:t>
            </a:r>
            <a:r>
              <a:rPr lang="ru-RU" sz="700" dirty="0" err="1"/>
              <a:t>Хефе</a:t>
            </a:r>
            <a:r>
              <a:rPr lang="ru-RU" sz="700" dirty="0"/>
              <a:t>)</a:t>
            </a:r>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Португальская помощь (ваниль)</a:t>
            </a:r>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Иберийский пакт (ваниль)</a:t>
            </a:r>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странам Оси (ваниль)</a:t>
            </a:r>
            <a:endParaRPr lang="ru-RU" sz="700" dirty="0"/>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фашистских </a:t>
            </a:r>
            <a:r>
              <a:rPr lang="ru-RU" sz="700" dirty="0" smtClean="0"/>
              <a:t>стран</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корпус военной медицины </a:t>
            </a:r>
            <a:r>
              <a:rPr lang="ru-RU" sz="400" dirty="0"/>
              <a:t>(фокус на женскую секцию выполнен, 146 женщин, </a:t>
            </a:r>
            <a:r>
              <a:rPr lang="en-US" sz="400" dirty="0"/>
              <a:t>Mercedes </a:t>
            </a:r>
            <a:r>
              <a:rPr lang="en-US" sz="400" dirty="0" err="1"/>
              <a:t>Milá</a:t>
            </a:r>
            <a:r>
              <a:rPr lang="en-US" sz="400" dirty="0"/>
              <a:t> </a:t>
            </a:r>
            <a:r>
              <a:rPr lang="en-US" sz="400" dirty="0" err="1"/>
              <a:t>Nolla</a:t>
            </a:r>
            <a:r>
              <a:rPr lang="ru-RU" sz="400" dirty="0"/>
              <a:t> как советник)</a:t>
            </a:r>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p>
        </p:txBody>
      </p:sp>
      <p:sp>
        <p:nvSpPr>
          <p:cNvPr id="653" name="Прямоугольник 652"/>
          <p:cNvSpPr/>
          <p:nvPr/>
        </p:nvSpPr>
        <p:spPr>
          <a:xfrm>
            <a:off x="16593376" y="79778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Каудильо Франсиско Франко</a:t>
            </a:r>
          </a:p>
        </p:txBody>
      </p:sp>
      <p:sp>
        <p:nvSpPr>
          <p:cNvPr id="654" name="Прямоугольник 653"/>
          <p:cNvSpPr/>
          <p:nvPr/>
        </p:nvSpPr>
        <p:spPr>
          <a:xfrm>
            <a:off x="17685559" y="79814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Фаланга, армия и </a:t>
            </a:r>
            <a:r>
              <a:rPr lang="ru-RU" sz="600" dirty="0" smtClean="0"/>
              <a:t>церковь</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a:t>
            </a:r>
            <a:r>
              <a:rPr lang="ru-RU" sz="800" dirty="0" smtClean="0"/>
              <a:t>единстве</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Автаркия</a:t>
            </a:r>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a:t>
            </a:r>
            <a:r>
              <a:rPr lang="ru-RU" sz="800" dirty="0" smtClean="0"/>
              <a:t>фронт</a:t>
            </a:r>
            <a:endParaRPr lang="ru-RU" sz="200" dirty="0"/>
          </a:p>
        </p:txBody>
      </p:sp>
      <p:sp>
        <p:nvSpPr>
          <p:cNvPr id="660" name="Прямоугольник 659"/>
          <p:cNvSpPr/>
          <p:nvPr/>
        </p:nvSpPr>
        <p:spPr>
          <a:xfrm>
            <a:off x="13295061" y="9545980"/>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Реорганизация женской секции </a:t>
            </a:r>
            <a:r>
              <a:rPr lang="ru-RU" sz="600" dirty="0" smtClean="0"/>
              <a:t>фаланги</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монархию</a:t>
            </a:r>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Пожизненный </a:t>
            </a:r>
            <a:r>
              <a:rPr lang="ru-RU" sz="600" dirty="0" smtClean="0"/>
              <a:t>диктатор (ваниль)</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союзникам (ваниль)</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Бронетанковый корпус (ваниль)</a:t>
            </a:r>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фашистов (ваниль)</a:t>
            </a:r>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Способствовать работе пиренейских грузовых перевозок (ваниль)</a:t>
            </a:r>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судостроительный </a:t>
            </a:r>
            <a:r>
              <a:rPr lang="ru-RU" sz="700" dirty="0" smtClean="0"/>
              <a:t>опыт(ваниль</a:t>
            </a:r>
            <a:r>
              <a:rPr lang="ru-RU" sz="700" dirty="0"/>
              <a:t>)</a:t>
            </a:r>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военную промышленность (ваниль)</a:t>
            </a:r>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Испанские базы (ваниль)</a:t>
            </a:r>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капиталистов (ваниль)</a:t>
            </a:r>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жизни (ваниль)</a:t>
            </a:r>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Развитие внутренней промышленности (ваниль)</a:t>
            </a:r>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Испанское чудо (ваниль)</a:t>
            </a:r>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Искоренить маки (ваниль)</a:t>
            </a:r>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Танжерский</a:t>
            </a:r>
            <a:r>
              <a:rPr lang="ru-RU" sz="700" dirty="0"/>
              <a:t> анклав (ваниль)</a:t>
            </a:r>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стратегических бомбардировок (ваниль)</a:t>
            </a:r>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вторжения с моря (ваниль)</a:t>
            </a:r>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Потребовать </a:t>
            </a:r>
            <a:r>
              <a:rPr lang="ru-RU" sz="700" dirty="0" smtClean="0"/>
              <a:t>французскую Северную Африку </a:t>
            </a:r>
            <a:r>
              <a:rPr lang="ru-RU" sz="700" dirty="0"/>
              <a:t>(ваниль)</a:t>
            </a:r>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Отвоевать </a:t>
            </a:r>
            <a:r>
              <a:rPr lang="ru-RU" sz="700" dirty="0" err="1"/>
              <a:t>Гибраалтар</a:t>
            </a:r>
            <a:r>
              <a:rPr lang="ru-RU" sz="700" dirty="0"/>
              <a:t> (ваниль)</a:t>
            </a:r>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Заявить претензию на западную Африку (ваниль)</a:t>
            </a:r>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Синтез </a:t>
            </a:r>
            <a:r>
              <a:rPr lang="ru-RU" sz="600" dirty="0" err="1"/>
              <a:t>фалангизма</a:t>
            </a:r>
            <a:r>
              <a:rPr lang="ru-RU" sz="600" dirty="0"/>
              <a:t> и капитализма (наше)</a:t>
            </a:r>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христианской цивилизации</a:t>
            </a:r>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Молодёжь народного действия </a:t>
            </a:r>
            <a:r>
              <a:rPr lang="ru-RU" sz="200" dirty="0"/>
              <a:t>(</a:t>
            </a:r>
            <a:r>
              <a:rPr lang="en-US" sz="200" dirty="0"/>
              <a:t>José </a:t>
            </a:r>
            <a:r>
              <a:rPr lang="en-US" sz="200" dirty="0" err="1"/>
              <a:t>María</a:t>
            </a:r>
            <a:r>
              <a:rPr lang="en-US" sz="200" dirty="0"/>
              <a:t> Pérez de </a:t>
            </a:r>
            <a:r>
              <a:rPr lang="en-US" sz="200" dirty="0" err="1"/>
              <a:t>Laborda</a:t>
            </a:r>
            <a:r>
              <a:rPr lang="ru-RU" sz="200" dirty="0"/>
              <a:t>как советник) (были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Обострение культа 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коммунизму</a:t>
            </a:r>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власти олигархии (наше)</a:t>
            </a:r>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войнам</a:t>
            </a:r>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католическое учения в колониях</a:t>
            </a:r>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Радикальная Республиканская партия </a:t>
            </a:r>
            <a:r>
              <a:rPr lang="ru-RU" sz="200" dirty="0"/>
              <a:t>(не выучен фокус на гонение масонов, католические университеты не восстановлены) (Алехандро </a:t>
            </a:r>
            <a:r>
              <a:rPr lang="ru-RU" sz="200" dirty="0" err="1"/>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масонству</a:t>
            </a:r>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Органическая демократия</a:t>
            </a:r>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помещикам (наше)</a:t>
            </a:r>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Позиция </a:t>
            </a:r>
            <a:r>
              <a:rPr lang="ru-RU" sz="700" dirty="0" err="1"/>
              <a:t>Мануэля</a:t>
            </a:r>
            <a:r>
              <a:rPr lang="ru-RU" sz="700" dirty="0"/>
              <a:t> </a:t>
            </a:r>
            <a:r>
              <a:rPr lang="ru-RU" sz="700" dirty="0" err="1"/>
              <a:t>Вернандеса</a:t>
            </a:r>
            <a:r>
              <a:rPr lang="ru-RU" sz="700" dirty="0"/>
              <a:t> </a:t>
            </a:r>
            <a:r>
              <a:rPr lang="ru-RU" sz="500" dirty="0"/>
              <a:t>(не выучен фокус на гонение коммунистов</a:t>
            </a:r>
            <a:r>
              <a:rPr lang="ru-RU" sz="700" dirty="0"/>
              <a:t>)  </a:t>
            </a:r>
            <a:r>
              <a:rPr lang="ru-RU" sz="100" dirty="0"/>
              <a:t>(«Я не имею ничего против испанских епископов, кроме двух вещей: они не верят в Бога и не окончили среднюю школу».)</a:t>
            </a:r>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средства нацистской пропаганды</a:t>
            </a:r>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Социальное 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a:t>Анно</a:t>
            </a:r>
            <a:r>
              <a:rPr lang="ru-RU" sz="100" dirty="0"/>
              <a:t>)</a:t>
            </a:r>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Марш в Мадриде</a:t>
            </a:r>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Свернуть секуляризацию (наше)</a:t>
            </a:r>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прогрессивного налога (наше)</a:t>
            </a:r>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авиазавода в 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оружейного завода в Толедо</a:t>
            </a:r>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Оснащение современными касками </a:t>
            </a:r>
            <a:r>
              <a:rPr lang="ru-RU" sz="300" dirty="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Собственный альянс</a:t>
            </a:r>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Христианско-демократической партии</a:t>
            </a:r>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союзники</a:t>
            </a:r>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из кризиса (наше?)</a:t>
            </a:r>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Порты Барселоны (наше)</a:t>
            </a:r>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железных дорог (наше)</a:t>
            </a:r>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Усмирить каталонский национализм</a:t>
            </a:r>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Разрешить азартные игры </a:t>
            </a:r>
            <a:r>
              <a:rPr lang="ru-RU" sz="100" dirty="0"/>
              <a:t>(строительство казино на </a:t>
            </a:r>
            <a:r>
              <a:rPr lang="ru-RU" sz="100" dirty="0" err="1"/>
              <a:t>Болеарских</a:t>
            </a:r>
            <a:r>
              <a:rPr lang="ru-RU" sz="100" dirty="0"/>
              <a:t> островах)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реформаторского 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об 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a:t>))</a:t>
            </a:r>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Римскому Пакту</a:t>
            </a:r>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Автаркия</a:t>
            </a:r>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Удержать республику (создание коалиционного правительства)</a:t>
            </a:r>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индустриализацию страны</a:t>
            </a:r>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урбанизацию</a:t>
            </a:r>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границы Арагона</a:t>
            </a:r>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Иберийский полуостров</a:t>
            </a:r>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 (и </a:t>
            </a:r>
            <a:r>
              <a:rPr lang="ru-RU" sz="700" dirty="0" err="1"/>
              <a:t>танжером</a:t>
            </a:r>
            <a:r>
              <a:rPr lang="ru-RU" sz="700" dirty="0"/>
              <a:t>)</a:t>
            </a:r>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инструкторов из Рейха</a:t>
            </a:r>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итальянских судостроителей</a:t>
            </a:r>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Германские военные заводы</a:t>
            </a:r>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верфи Средиземноморья</a:t>
            </a:r>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Нидерланды</a:t>
            </a:r>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в Италии</a:t>
            </a:r>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Воспользоваться Арагонским национализмом </a:t>
            </a:r>
            <a:r>
              <a:rPr lang="ru-RU" sz="500" dirty="0"/>
              <a:t>(референдум во французском </a:t>
            </a:r>
            <a:r>
              <a:rPr lang="ru-RU" sz="500" dirty="0" err="1"/>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Освободить офицеров Первой </a:t>
            </a:r>
            <a:r>
              <a:rPr lang="ru-RU" sz="700" dirty="0" err="1"/>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достигнутого! (лозунг УМЕ)</a:t>
            </a:r>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военные заводы по германскому образцу</a:t>
            </a:r>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плацдарм из островов</a:t>
            </a:r>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влияние на </a:t>
            </a:r>
            <a:r>
              <a:rPr lang="ru-RU" sz="700" dirty="0" err="1"/>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Набрать мавров в Африканскую армию (+</a:t>
            </a:r>
            <a:r>
              <a:rPr lang="ru-RU" sz="700" dirty="0" err="1"/>
              <a:t>дивки</a:t>
            </a:r>
            <a:r>
              <a:rPr lang="ru-RU" sz="700" dirty="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Нефтяной кредит в США </a:t>
            </a:r>
            <a:r>
              <a:rPr lang="ru-RU" sz="100" dirty="0"/>
              <a:t>(Так 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Зимняя помощь (есть 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родителями)</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Германо-Испанское экономическое соглашение </a:t>
            </a:r>
            <a:r>
              <a:rPr lang="ru-RU" sz="100" dirty="0"/>
              <a:t>Как 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a:solidFill>
                  <a:srgbClr val="00B0F0"/>
                </a:solidFill>
              </a:rPr>
              <a:t>ЭТА ВЕТКА ПОЯВЛЯЕТСЯ ПО СЮЖЕТУ НА МЕСТЕ ВЕТКИ РИВЕРЫ!</a:t>
            </a:r>
            <a:r>
              <a:rPr lang="ru-RU" sz="600" b="1" i="1" dirty="0">
                <a:solidFill>
                  <a:srgbClr val="00B0F0"/>
                </a:solidFill>
              </a:rPr>
              <a:t/>
            </a:r>
            <a:br>
              <a:rPr lang="ru-RU" sz="600" b="1" i="1" dirty="0">
                <a:solidFill>
                  <a:srgbClr val="00B0F0"/>
                </a:solidFill>
              </a:rPr>
            </a:br>
            <a:r>
              <a:rPr lang="ru-RU" sz="700" dirty="0">
                <a:solidFill>
                  <a:schemeClr val="tx1"/>
                </a:solidFill>
              </a:rPr>
              <a:t>Власть </a:t>
            </a:r>
            <a:r>
              <a:rPr lang="ru-RU" sz="700" dirty="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 </a:t>
            </a:r>
            <a:r>
              <a:rPr lang="ru-RU" sz="500" dirty="0"/>
              <a:t>(если Германия во главе, не даёт учить </a:t>
            </a:r>
            <a:r>
              <a:rPr lang="ru-RU" sz="500" dirty="0" err="1"/>
              <a:t>дип</a:t>
            </a:r>
            <a:r>
              <a:rPr lang="ru-RU" sz="500" dirty="0"/>
              <a:t> службу фаланги)</a:t>
            </a:r>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Поддержание культа Эль-</a:t>
            </a:r>
            <a:r>
              <a:rPr lang="ru-RU" sz="700" dirty="0" err="1"/>
              <a:t>Аусенте</a:t>
            </a:r>
            <a:r>
              <a:rPr lang="ru-RU" sz="700" dirty="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личную транспортную кампанию</a:t>
            </a:r>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76790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Бразилии</a:t>
            </a:r>
          </a:p>
        </p:txBody>
      </p:sp>
      <p:cxnSp>
        <p:nvCxnSpPr>
          <p:cNvPr id="871" name="Соединительная линия уступом 124"/>
          <p:cNvCxnSpPr>
            <a:stCxn id="124" idx="2"/>
            <a:endCxn id="861" idx="0"/>
          </p:cNvCxnSpPr>
          <p:nvPr/>
        </p:nvCxnSpPr>
        <p:spPr>
          <a:xfrm rot="5400000">
            <a:off x="23127966" y="10791214"/>
            <a:ext cx="969705" cy="983672"/>
          </a:xfrm>
          <a:prstGeom prst="bentConnector3">
            <a:avLst>
              <a:gd name="adj1" fmla="val 1321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Благословление Ватикана</a:t>
            </a:r>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3252184"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688478"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3" name="Соединительная линия уступом 882"/>
          <p:cNvCxnSpPr>
            <a:stCxn id="138" idx="2"/>
            <a:endCxn id="148" idx="0"/>
          </p:cNvCxnSpPr>
          <p:nvPr/>
        </p:nvCxnSpPr>
        <p:spPr>
          <a:xfrm rot="5400000">
            <a:off x="26199044" y="9031076"/>
            <a:ext cx="206867" cy="2240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5" name="Соединительная линия уступом 884"/>
          <p:cNvCxnSpPr>
            <a:stCxn id="138" idx="2"/>
            <a:endCxn id="142" idx="0"/>
          </p:cNvCxnSpPr>
          <p:nvPr/>
        </p:nvCxnSpPr>
        <p:spPr>
          <a:xfrm rot="5400000">
            <a:off x="26757201" y="9589233"/>
            <a:ext cx="206867"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6" name="Соединительная линия уступом 885"/>
          <p:cNvCxnSpPr>
            <a:stCxn id="385" idx="2"/>
            <a:endCxn id="630" idx="0"/>
          </p:cNvCxnSpPr>
          <p:nvPr/>
        </p:nvCxnSpPr>
        <p:spPr>
          <a:xfrm rot="5400000">
            <a:off x="14209949" y="8074805"/>
            <a:ext cx="213913" cy="11105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40517</TotalTime>
  <Words>3201</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2176</cp:revision>
  <dcterms:created xsi:type="dcterms:W3CDTF">2018-10-23T08:09:21Z</dcterms:created>
  <dcterms:modified xsi:type="dcterms:W3CDTF">2022-02-20T20:17:06Z</dcterms:modified>
</cp:coreProperties>
</file>