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90" d="100"/>
          <a:sy n="90" d="100"/>
        </p:scale>
        <p:origin x="-11064" y="-165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22.02.2023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929681" y="670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6766862" y="4923257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4228531" y="23360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738229" y="13087716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929681" y="52859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176493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750" name="Прямоугольник 749">
            <a:extLst>
              <a:ext uri="{FF2B5EF4-FFF2-40B4-BE49-F238E27FC236}">
                <a16:creationId xmlns:a16="http://schemas.microsoft.com/office/drawing/2014/main" id="{C60663F4-93E7-48C2-A729-0CF3A6AE70E8}"/>
              </a:ext>
            </a:extLst>
          </p:cNvPr>
          <p:cNvSpPr/>
          <p:nvPr/>
        </p:nvSpPr>
        <p:spPr>
          <a:xfrm>
            <a:off x="0" y="10745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об обороне Южной Африки</a:t>
            </a:r>
            <a:endParaRPr lang="ru-RU" sz="800" dirty="0"/>
          </a:p>
        </p:txBody>
      </p:sp>
      <p:sp>
        <p:nvSpPr>
          <p:cNvPr id="755" name="Прямоугольник 754">
            <a:extLst>
              <a:ext uri="{FF2B5EF4-FFF2-40B4-BE49-F238E27FC236}">
                <a16:creationId xmlns:a16="http://schemas.microsoft.com/office/drawing/2014/main" id="{407FADE5-2BD4-42E7-964D-CBB0D4267168}"/>
              </a:ext>
            </a:extLst>
          </p:cNvPr>
          <p:cNvSpPr/>
          <p:nvPr/>
        </p:nvSpPr>
        <p:spPr>
          <a:xfrm>
            <a:off x="0" y="-54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наступательной стратегии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448008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929681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721047" y="124201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721047" y="10998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265845" y="10998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265603" y="124223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579306" y="670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582196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4013657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8929681" y="2075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354713" y="124240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579306" y="109925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579306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810158" y="1242566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9268536" y="3189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721048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5299277" y="4995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579306" y="52859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6494698" y="38432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 </a:t>
            </a:r>
            <a:r>
              <a:rPr lang="ru-RU" sz="500" dirty="0"/>
              <a:t>(Молодежная лига Африканского национального конгресса ( АНКИЛ ) является молодежным крылом Африканского национального конгресса (АНК). Как указано в ее уставе, Молодежная лига АНК возглавляется Национальным исполнительным комитетом (НИК) и Национальным рабочим комитетом (НРК).)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265603" y="52859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951434" y="81320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810158" y="95740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783406" y="6591910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265603" y="670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6152577" y="6536907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265603" y="95740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323562" y="7787892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987640" y="6365922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206789" y="7360111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434511" y="7341021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721047" y="95629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779006" y="9220962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174791" y="95740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779006" y="12078208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323562" y="12078208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849254" y="11636014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3076157" y="11633703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849253" y="13067443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3077796" y="13065133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294971" y="13078809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521054" y="13052946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205686" y="13073500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964850" y="13041298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810158" y="152852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350856" y="152852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408815" y="13504025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868117" y="13505664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721047" y="15289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232750" y="9220962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965480" y="14475941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206317" y="14508144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637265" y="6365922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257773" y="8822411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637265" y="7787892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17323819" y="245500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 </a:t>
            </a:r>
            <a:r>
              <a:rPr lang="ru-RU" sz="500" dirty="0"/>
              <a:t>(Совет неевропейских профсоюзов (CNETU) был национальной федерацией профсоюзов , объединяющей профсоюзы, представляющие чернокожих рабочих в Южной Африке.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профсоюзов, связанного с Максом Гордоном .)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16344449" y="68379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 </a:t>
            </a:r>
            <a:r>
              <a:rPr lang="ru-RU" sz="800" dirty="0"/>
              <a:t>(</a:t>
            </a:r>
            <a:r>
              <a:rPr lang="ru-RU" sz="800" dirty="0" err="1"/>
              <a:t>Котане</a:t>
            </a:r>
            <a:r>
              <a:rPr lang="ru-RU" sz="800" dirty="0"/>
              <a:t> был уважаемым участником борьбы за власть большинства в Южной Африке даже среди некоммунистических лидеров. Уолтер </a:t>
            </a:r>
            <a:r>
              <a:rPr lang="ru-RU" sz="800" dirty="0" err="1"/>
              <a:t>Сисулу</a:t>
            </a:r>
            <a:r>
              <a:rPr lang="ru-RU" sz="800" dirty="0"/>
              <a:t> назвал его «гигантом борьбы» из-за его логического и недогматического подхода.)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A67F4286-6233-429D-8ADF-4E6DFFA36893}"/>
              </a:ext>
            </a:extLst>
          </p:cNvPr>
          <p:cNvSpPr/>
          <p:nvPr/>
        </p:nvSpPr>
        <p:spPr>
          <a:xfrm>
            <a:off x="13072225" y="3385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Albert Luthuli</a:t>
            </a:r>
            <a:r>
              <a:rPr lang="ru-RU" sz="1400" dirty="0"/>
              <a:t> – министр образования у чёрных</a:t>
            </a:r>
            <a:endParaRPr lang="ru-RU" sz="5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24650944" y="438325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Хартия Свободы </a:t>
            </a:r>
            <a:r>
              <a:rPr lang="ru-RU" sz="600" dirty="0"/>
              <a:t>(Хартия свободы была заявлением об основных принципах Альянса Южноафриканского конгресса , в который входили Африканский национальный конгресс (АНК) и его союзники: Южноафриканский индийский конгресс , Южноафриканский конгресс демократов и Конгресс цветных людей . Он характеризуется вступительным требованием: «Управлять должен народ!»)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15436739" y="2780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7336005" y="58056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(Земля должна быть предоставлена ​​всем безземельным)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21965883" y="72538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r>
              <a:rPr lang="ru-RU" sz="800" dirty="0"/>
              <a:t>(Прожиточный минимум и сокращенный рабочий день оплачиваемый ежегодный отпуск и отпуск по болезни для всех работников, а также полностью оплачиваемый отпуск по беременности и родам для всех работающих матерей;)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24650944" y="724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r>
              <a:rPr lang="ru-RU" sz="600" dirty="0"/>
              <a:t>(«Бесплатное и обязательное образование, независимо от цвета кожи, расы или национальности», были синтезированы в окончательный документ лидерами АНК, включая </a:t>
            </a:r>
            <a:r>
              <a:rPr lang="ru-RU" sz="600" dirty="0" err="1"/>
              <a:t>З.К.Лайонел</a:t>
            </a:r>
            <a:r>
              <a:rPr lang="ru-RU" sz="600" dirty="0"/>
              <a:t> «Расти» </a:t>
            </a:r>
            <a:r>
              <a:rPr lang="ru-RU" sz="600" dirty="0" err="1"/>
              <a:t>Бернстайн</a:t>
            </a:r>
            <a:r>
              <a:rPr lang="ru-RU" sz="600" dirty="0"/>
              <a:t> , Этель </a:t>
            </a:r>
            <a:r>
              <a:rPr lang="ru-RU" sz="600" dirty="0" err="1"/>
              <a:t>Друс</a:t>
            </a:r>
            <a:r>
              <a:rPr lang="ru-RU" sz="600" dirty="0"/>
              <a:t>, [3] Рут </a:t>
            </a:r>
            <a:r>
              <a:rPr lang="ru-RU" sz="600" dirty="0" err="1"/>
              <a:t>Ферст</a:t>
            </a:r>
            <a:r>
              <a:rPr lang="ru-RU" sz="600" dirty="0"/>
              <a:t> и Алан </a:t>
            </a:r>
            <a:r>
              <a:rPr lang="ru-RU" sz="600" dirty="0" err="1"/>
              <a:t>Липман</a:t>
            </a:r>
            <a:r>
              <a:rPr lang="ru-RU" sz="600" dirty="0"/>
              <a:t> (чья жена, Беата </a:t>
            </a:r>
            <a:r>
              <a:rPr lang="ru-RU" sz="600" dirty="0" err="1"/>
              <a:t>Липман</a:t>
            </a:r>
            <a:r>
              <a:rPr lang="ru-RU" sz="600" dirty="0"/>
              <a:t>, написала оригинал Устава от руки).)</a:t>
            </a:r>
            <a:endParaRPr lang="ru-RU" sz="5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346940CC-96FF-464D-B618-1F3BB49380B1}"/>
              </a:ext>
            </a:extLst>
          </p:cNvPr>
          <p:cNvSpPr/>
          <p:nvPr/>
        </p:nvSpPr>
        <p:spPr>
          <a:xfrm>
            <a:off x="24650944" y="26906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Хартия была официально принята в воскресенье, 26 июня 1955 года, на собрании около 3000 человек, известном как Народный конгресс в </a:t>
            </a:r>
            <a:r>
              <a:rPr lang="ru-RU" sz="600" dirty="0" err="1"/>
              <a:t>Клиптауне</a:t>
            </a:r>
            <a:r>
              <a:rPr lang="ru-RU" sz="600" dirty="0"/>
              <a:t> , </a:t>
            </a:r>
            <a:r>
              <a:rPr lang="ru-RU" sz="600" dirty="0" err="1"/>
              <a:t>Соуэто</a:t>
            </a:r>
            <a:r>
              <a:rPr lang="ru-RU" sz="600" dirty="0"/>
              <a:t> . [4] [5] [6] Митинг был разогнан полицией на второй день, хотя к тому времени Устав был прочитан полностью. Толпа одобряла каждую секцию криками «Африка!» и " </a:t>
            </a:r>
            <a:r>
              <a:rPr lang="ru-RU" sz="600" dirty="0" err="1"/>
              <a:t>Майибуйе</a:t>
            </a:r>
            <a:r>
              <a:rPr lang="ru-RU" sz="600" dirty="0"/>
              <a:t> !" [7] [8] Нельсон </a:t>
            </a:r>
            <a:r>
              <a:rPr lang="ru-RU" sz="600" dirty="0" err="1"/>
              <a:t>Мандела</a:t>
            </a:r>
            <a:r>
              <a:rPr lang="ru-RU" sz="600" dirty="0"/>
              <a:t> сбежал от полиции, замаскировавшись под молочника , поскольку в то время его движения и взаимодействия были ограничены запретительными приказами. [9]</a:t>
            </a:r>
            <a:endParaRPr lang="ru-RU" sz="1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21965883" y="580442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 </a:t>
            </a:r>
            <a:r>
              <a:rPr lang="ru-RU" sz="900" dirty="0"/>
              <a:t>(Хартия также призывает к демократии и правам человека , земельной реформе , трудовым правам и национализации..)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30021066" y="438325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Панафриканский конгресс </a:t>
            </a:r>
            <a:r>
              <a:rPr lang="ru-RU" sz="1400" dirty="0" err="1"/>
              <a:t>Азании</a:t>
            </a:r>
            <a:r>
              <a:rPr lang="ru-RU" sz="1400" dirty="0"/>
              <a:t> </a:t>
            </a:r>
            <a:r>
              <a:rPr lang="ru-RU" sz="400" dirty="0"/>
              <a:t>(южноафриканское национально -освободительное панафриканское движение, которое в настоящее время является политической партией. Он был основан группой африканистов во главе с Робертом </a:t>
            </a:r>
            <a:r>
              <a:rPr lang="ru-RU" sz="400" dirty="0" err="1"/>
              <a:t>Собукве</a:t>
            </a:r>
            <a:r>
              <a:rPr lang="ru-RU" sz="400" dirty="0"/>
              <a:t> , которая отделилась от Африканского национального конгресса (АНК) в 1959 году, поскольку ПАК возражал против утверждения АНК, что «земля принадлежит всем, кто живет на ней, как белым, так и черным» и также отверг многорасовое мировоззрение, вместо этого выступая за Южную Африку, основанную на африканском национализме.)</a:t>
            </a:r>
            <a:endParaRPr lang="ru-RU" sz="8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A428133-2A5D-422A-A326-0FCC5FCAE2EF}"/>
              </a:ext>
            </a:extLst>
          </p:cNvPr>
          <p:cNvSpPr/>
          <p:nvPr/>
        </p:nvSpPr>
        <p:spPr>
          <a:xfrm>
            <a:off x="24650944" y="14293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Мы, народ Южной Африки, заявляем, чтобы знала вся наша страна и весь мир: Южная Африка принадлежит всем, кто в ней живет, черным и белым, и что ни одно правительство не может справедливо претендовать на власть, если оно не основано на воле все люди; что наш народ был лишен своего неотъемлемого права на землю, свободу и мир из-за формы правления, основанной на несправедливости и неравенстве; что наша страна никогда не будет процветающей и свободной, пока все наши люди не будут жить в братстве, пользуясь равными правами и возможностями; что только демократическое государство, основанное на волеизъявлении всех людей, может гарантировать всем их неотъемлемое право без различия цвета кожи, расы, пола или убеждений; И поэтому мы, народ Южной Африки, черные и белые вместе - равные, соотечественники и братья - принимаем эту Хартию свободы. И мы обязуемся вместе стремиться,</a:t>
            </a:r>
            <a:endParaRPr lang="ru-RU" sz="1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24650944" y="580442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r>
              <a:rPr lang="ru-RU" sz="900" dirty="0"/>
              <a:t>(Каждый мужчина и женщина должны иметь право голосовать и баллотироваться в качестве кандидата во все органы, принимающие законы; Все люди имеют равное право)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7336005" y="724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 </a:t>
            </a:r>
            <a:r>
              <a:rPr lang="ru-RU" sz="1000" dirty="0"/>
              <a:t>(Государство должно помочь крестьянам орудиями, семенами, тракторами и плотинами, чтобы спасти землю и помочь землепашцам;)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25992215" y="8713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 </a:t>
            </a:r>
            <a:r>
              <a:rPr lang="ru-RU" sz="500" dirty="0"/>
              <a:t>(Высшее образование и техническое обучение должны быть открыты для всех посредством государственных пособий и стипендий, присуждаемых на основе </a:t>
            </a:r>
            <a:r>
              <a:rPr lang="ru-RU" sz="500" dirty="0" err="1"/>
              <a:t>заслуг;Неграмотность</a:t>
            </a:r>
            <a:r>
              <a:rPr lang="ru-RU" sz="500" dirty="0"/>
              <a:t> взрослых должна быть ликвидирована посредством государственного плана массового </a:t>
            </a:r>
            <a:r>
              <a:rPr lang="ru-RU" sz="500" dirty="0" err="1"/>
              <a:t>образования;Учителя</a:t>
            </a:r>
            <a:r>
              <a:rPr lang="ru-RU" sz="500" dirty="0"/>
              <a:t> имеют все права других </a:t>
            </a:r>
            <a:r>
              <a:rPr lang="ru-RU" sz="500" dirty="0" err="1"/>
              <a:t>граждан;Цветовая</a:t>
            </a:r>
            <a:r>
              <a:rPr lang="ru-RU" sz="500" dirty="0"/>
              <a:t> полоса в культурной жизни, в спорте и в образовании отменяется.)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8680683" y="8713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 </a:t>
            </a:r>
            <a:r>
              <a:rPr lang="ru-RU" sz="400" dirty="0"/>
              <a:t>(Трущобы должны быть снесены и построены новые пригороды, где везде есть транспорт, дороги, освещение, игровые площадки, ясли и социальные </a:t>
            </a:r>
            <a:r>
              <a:rPr lang="ru-RU" sz="400" dirty="0" err="1"/>
              <a:t>центры;Престарелые</a:t>
            </a:r>
            <a:r>
              <a:rPr lang="ru-RU" sz="400" dirty="0"/>
              <a:t>, сироты, инвалиды и больные находятся на попечении </a:t>
            </a:r>
            <a:r>
              <a:rPr lang="ru-RU" sz="400" dirty="0" err="1"/>
              <a:t>государства;Отдых</a:t>
            </a:r>
            <a:r>
              <a:rPr lang="ru-RU" sz="400" dirty="0"/>
              <a:t>, досуг и развлечения должны быть правом </a:t>
            </a:r>
            <a:r>
              <a:rPr lang="ru-RU" sz="400" dirty="0" err="1"/>
              <a:t>всех;Ограждения</a:t>
            </a:r>
            <a:r>
              <a:rPr lang="ru-RU" sz="400" dirty="0"/>
              <a:t> и гетто должны быть упразднены, а законы, разделяющие семьи, должны быть отменены.)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16494698" y="526442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 </a:t>
            </a:r>
            <a:r>
              <a:rPr lang="ru-RU" sz="500" dirty="0"/>
              <a:t>(Народы протекторатов — </a:t>
            </a:r>
            <a:r>
              <a:rPr lang="ru-RU" sz="500" dirty="0" err="1"/>
              <a:t>Басутоленда</a:t>
            </a:r>
            <a:r>
              <a:rPr lang="ru-RU" sz="500" dirty="0"/>
              <a:t>, Бечуаналенда и Свазиленда — будут свободны в выборе своего будущего; Право всех народов Африки на независимость и самоуправление должно быть признано и должно быть основой тесного сотрудничества.)</a:t>
            </a: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30021066" y="580442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буров! </a:t>
            </a:r>
            <a:r>
              <a:rPr lang="ru-RU" sz="700" dirty="0"/>
              <a:t>(минус белое население ПКК в то время считал Южную Африку африканским государством по праву «неотъемлемым правом коренных африканских народов» и отказывался поддерживать равные права угнетенных и угнетателей, эксплуататоров и эксплуатируемых, обездоленных и безземельных африканцев «обиженных».)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32706127" y="580442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r>
              <a:rPr lang="ru-RU" sz="1400" dirty="0"/>
              <a:t> </a:t>
            </a:r>
            <a:r>
              <a:rPr lang="ru-RU" sz="900" dirty="0"/>
              <a:t>(была военным крылом Панафриканского конгресса , африканского националистического движения в Южной Африке . На языке коса слово «</a:t>
            </a:r>
            <a:r>
              <a:rPr lang="ru-RU" sz="900" dirty="0" err="1"/>
              <a:t>поко</a:t>
            </a:r>
            <a:r>
              <a:rPr lang="ru-RU" sz="900" dirty="0"/>
              <a:t>» означает «чистый». 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30022551" y="7247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 </a:t>
            </a:r>
            <a:r>
              <a:rPr lang="ru-RU" sz="500" dirty="0"/>
              <a:t>(ПКК следовал идее о том, что правительство Южной Африки должно быть сформировано африканским народом, обязанным своей верностью только Африке, как заявил </a:t>
            </a:r>
            <a:r>
              <a:rPr lang="ru-RU" sz="500" dirty="0" err="1"/>
              <a:t>Собукве</a:t>
            </a:r>
            <a:r>
              <a:rPr lang="ru-RU" sz="500" dirty="0"/>
              <a:t> в инаугурационной речи </a:t>
            </a:r>
            <a:r>
              <a:rPr lang="ru-RU" sz="500" dirty="0" err="1"/>
              <a:t>ПКК:«Политически</a:t>
            </a:r>
            <a:r>
              <a:rPr lang="ru-RU" sz="500" dirty="0"/>
              <a:t> мы стремимся к тому, чтобы африканцы управляли африканцами, для африканцев, чтобы каждый, кто обязан своей единственной лояльностью Африке и готов принять демократическое правление африканского большинства, считался африканцем»</a:t>
            </a: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31978069" y="26906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24195788" y="4291312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22839154" y="7069115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25538318" y="5633842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25527171" y="7066159"/>
            <a:ext cx="36346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6880217" y="4291942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83" idx="2"/>
            <a:endCxn id="91" idx="0"/>
          </p:cNvCxnSpPr>
          <p:nvPr/>
        </p:nvCxnSpPr>
        <p:spPr>
          <a:xfrm rot="5400000">
            <a:off x="28783474" y="6418426"/>
            <a:ext cx="3250720" cy="1340383"/>
          </a:xfrm>
          <a:prstGeom prst="bentConnector3">
            <a:avLst>
              <a:gd name="adj1" fmla="val 519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8872299" y="6505766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26186496" y="7850298"/>
            <a:ext cx="386085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69" idx="2"/>
            <a:endCxn id="91" idx="0"/>
          </p:cNvCxnSpPr>
          <p:nvPr/>
        </p:nvCxnSpPr>
        <p:spPr>
          <a:xfrm rot="16200000" flipH="1">
            <a:off x="26098412" y="5073747"/>
            <a:ext cx="3250720" cy="4029739"/>
          </a:xfrm>
          <a:prstGeom prst="bentConnector3">
            <a:avLst>
              <a:gd name="adj1" fmla="val 5517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9565279" y="4291943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32250970" y="4291311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30908440" y="5633842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30898035" y="7065416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8212863" y="7066790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31354</TotalTime>
  <Words>1852</Words>
  <Application>Microsoft Office PowerPoint</Application>
  <PresentationFormat>Произвольный</PresentationFormat>
  <Paragraphs>57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1800</cp:revision>
  <dcterms:created xsi:type="dcterms:W3CDTF">2018-10-23T08:09:21Z</dcterms:created>
  <dcterms:modified xsi:type="dcterms:W3CDTF">2023-02-22T11:57:10Z</dcterms:modified>
</cp:coreProperties>
</file>