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90" d="100"/>
          <a:sy n="90" d="100"/>
        </p:scale>
        <p:origin x="-48" y="-39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3065684" y="5850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r>
              <a:rPr lang="ru-RU" sz="1400" dirty="0" smtClean="0"/>
              <a:t> </a:t>
            </a:r>
            <a:r>
              <a:rPr lang="ru-RU" sz="500" dirty="0" smtClean="0"/>
              <a:t>(Между 1938 и 1944 годами в </a:t>
            </a:r>
            <a:r>
              <a:rPr lang="ru-RU" sz="500" dirty="0" err="1" smtClean="0"/>
              <a:t>Union</a:t>
            </a:r>
            <a:r>
              <a:rPr lang="ru-RU" sz="500" dirty="0" smtClean="0"/>
              <a:t> </a:t>
            </a:r>
            <a:r>
              <a:rPr lang="ru-RU" sz="500" dirty="0" err="1" smtClean="0"/>
              <a:t>Minière</a:t>
            </a:r>
            <a:r>
              <a:rPr lang="ru-RU" sz="500" dirty="0" smtClean="0"/>
              <a:t> </a:t>
            </a:r>
            <a:r>
              <a:rPr lang="ru-RU" sz="500" dirty="0" err="1" smtClean="0"/>
              <a:t>du</a:t>
            </a:r>
            <a:r>
              <a:rPr lang="ru-RU" sz="500" dirty="0" smtClean="0"/>
              <a:t> </a:t>
            </a:r>
            <a:r>
              <a:rPr lang="ru-RU" sz="500" dirty="0" err="1" smtClean="0"/>
              <a:t>Haut</a:t>
            </a:r>
            <a:r>
              <a:rPr lang="ru-RU" sz="500" dirty="0" smtClean="0"/>
              <a:t> </a:t>
            </a:r>
            <a:r>
              <a:rPr lang="ru-RU" sz="500" dirty="0" err="1" smtClean="0"/>
              <a:t>Katanga</a:t>
            </a:r>
            <a:r>
              <a:rPr lang="ru-RU" sz="500" dirty="0" smtClean="0"/>
              <a:t> было израсходовано 25 000 49 000 сотрудников [38] . Они увеличили количество часов персонала, а также повысили скорость работы и цели. В результате протесты рабочих начались вокруг колоний)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3350762" y="4627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2127430" y="6097210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 </a:t>
            </a:r>
            <a:r>
              <a:rPr lang="ru-RU" sz="500" dirty="0"/>
              <a:t>(В 1940 году школьное обучение детей в возрасте от 6 до 14 лет составляло всего 12%, но в 1954 году оно достигло 37%, что стало одним из самых высоких показателей в Африке к югу от Сахары)</a:t>
            </a:r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 </a:t>
            </a:r>
            <a:r>
              <a:rPr lang="ru-RU" sz="500" dirty="0"/>
              <a:t>(Инфраструктура здравоохранения была недостаточной в колониальную эпоху, что привело к созданию диспансеров в самых отдаленных регионах и увеличению количества больничных коек. В 1960 году он имел лучшую инфраструктуру, чем другие африканские страны, с 3000 медицинскими зданиями, из которых 380 были больницами. На 1 000 жителей приходилось 5,34 больничных коек по сравнению с 0,55 в Гане , 0,32 в Индии и 2,43 в Египте .)</a:t>
            </a:r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r>
              <a:rPr lang="ru-RU" sz="1400" dirty="0"/>
              <a:t> </a:t>
            </a:r>
            <a:r>
              <a:rPr lang="ru-RU" sz="400" dirty="0"/>
              <a:t>(Союз </a:t>
            </a:r>
            <a:r>
              <a:rPr lang="ru-RU" sz="400" dirty="0" err="1"/>
              <a:t>миньер</a:t>
            </a:r>
            <a:r>
              <a:rPr lang="ru-RU" sz="400" dirty="0"/>
              <a:t> </a:t>
            </a:r>
            <a:r>
              <a:rPr lang="ru-RU" sz="400" dirty="0" err="1"/>
              <a:t>дю</a:t>
            </a:r>
            <a:r>
              <a:rPr lang="ru-RU" sz="400" dirty="0"/>
              <a:t> </a:t>
            </a:r>
            <a:r>
              <a:rPr lang="ru-RU" sz="400" dirty="0" err="1"/>
              <a:t>Haut-Катанга</a:t>
            </a:r>
            <a:r>
              <a:rPr lang="ru-RU" sz="400" dirty="0"/>
              <a:t> ( французский , буквально «Горный Союз Верхней </a:t>
            </a:r>
            <a:r>
              <a:rPr lang="ru-RU" sz="400" dirty="0" err="1"/>
              <a:t>Катанги</a:t>
            </a:r>
            <a:r>
              <a:rPr lang="ru-RU" sz="400" dirty="0"/>
              <a:t>»), часто сокращенно Союза </a:t>
            </a:r>
            <a:r>
              <a:rPr lang="ru-RU" sz="400" dirty="0" err="1"/>
              <a:t>Miniere</a:t>
            </a:r>
            <a:r>
              <a:rPr lang="ru-RU" sz="400" dirty="0"/>
              <a:t> или UMHK , был англо- бельгийская горнодобывающая </a:t>
            </a:r>
            <a:r>
              <a:rPr lang="ru-RU" sz="400" dirty="0" smtClean="0"/>
              <a:t>компания</a:t>
            </a:r>
            <a:r>
              <a:rPr lang="ru-RU" sz="400" dirty="0"/>
              <a:t>, УМХК входил в мощную группу мировых производителей меди . Его основным продуктом была медь, но также производились олово , кобальт, радий, уран, цинк, кадмий, германий, марганец, серебро и золото. К началу Второй мировой войны </a:t>
            </a:r>
            <a:r>
              <a:rPr lang="ru-RU" sz="400" dirty="0" err="1"/>
              <a:t>Société</a:t>
            </a:r>
            <a:r>
              <a:rPr lang="ru-RU" sz="400" dirty="0"/>
              <a:t> </a:t>
            </a:r>
            <a:r>
              <a:rPr lang="ru-RU" sz="400" dirty="0" err="1"/>
              <a:t>Générale</a:t>
            </a:r>
            <a:r>
              <a:rPr lang="ru-RU" sz="400" dirty="0"/>
              <a:t> контролировал 70% конголезской </a:t>
            </a:r>
            <a:r>
              <a:rPr lang="ru-RU" sz="400" dirty="0" smtClean="0"/>
              <a:t>экономики)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шахты </a:t>
            </a:r>
            <a:r>
              <a:rPr lang="ru-RU" sz="1400" dirty="0" err="1" smtClean="0"/>
              <a:t>Мусоной</a:t>
            </a:r>
            <a:r>
              <a:rPr lang="ru-RU" sz="1400" dirty="0"/>
              <a:t> </a:t>
            </a:r>
            <a:r>
              <a:rPr lang="ru-RU" sz="500" dirty="0"/>
              <a:t>(К 1930-м годам производство на </a:t>
            </a:r>
            <a:r>
              <a:rPr lang="ru-RU" sz="500" dirty="0" err="1"/>
              <a:t>Musonoi</a:t>
            </a:r>
            <a:r>
              <a:rPr lang="ru-RU" sz="500" dirty="0"/>
              <a:t> было высокомеханизированным, в то время как мировой спрос на медь падал) (Рабочие использовали саботаж и поджоги, а также бегство в качестве инструментов торга для улучшения условий</a:t>
            </a:r>
            <a:r>
              <a:rPr lang="ru-RU" sz="500" dirty="0" smtClean="0"/>
              <a:t>.)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r>
              <a:rPr lang="ru-RU" sz="1400" dirty="0"/>
              <a:t> </a:t>
            </a:r>
            <a:r>
              <a:rPr lang="ru-RU" sz="1100" dirty="0"/>
              <a:t>(самый старый карьер, был открыт в 1940-х годах.)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плотины Инга (не </a:t>
            </a:r>
            <a:r>
              <a:rPr lang="ru-RU" sz="1400" dirty="0" err="1" smtClean="0"/>
              <a:t>истор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r>
              <a:rPr lang="ru-RU" sz="1400" dirty="0"/>
              <a:t> </a:t>
            </a:r>
            <a:r>
              <a:rPr lang="ru-RU" sz="500" dirty="0"/>
              <a:t>(была жандармерией и вооруженными силами на территории нынешней Демократической Республики Конго с 1885 года (когда территория была известна как Свободное государство Конго. ), через период бельгийского колониального господства ( Бельгийское Конго - 1908-1960). В июле 1960 года после обретения независимости ФП была переименована в Конголезскую национальную армию или АНК.)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r>
              <a:rPr lang="ru-RU" sz="1400" dirty="0"/>
              <a:t> </a:t>
            </a:r>
            <a:r>
              <a:rPr lang="ru-RU" sz="1050" dirty="0"/>
              <a:t>(Артиллерийская и инженерная </a:t>
            </a:r>
            <a:r>
              <a:rPr lang="ru-RU" sz="1050" dirty="0" smtClean="0"/>
              <a:t>рота, </a:t>
            </a:r>
            <a:r>
              <a:rPr lang="ru-RU" sz="1050" dirty="0"/>
              <a:t>располагавшаяся в форте </a:t>
            </a:r>
            <a:r>
              <a:rPr lang="ru-RU" sz="1050" dirty="0" err="1"/>
              <a:t>Шинкакаса</a:t>
            </a:r>
            <a:r>
              <a:rPr lang="ru-RU" sz="1050" dirty="0"/>
              <a:t> в устье реки Конго в </a:t>
            </a:r>
            <a:r>
              <a:rPr lang="ru-RU" sz="1050" dirty="0" smtClean="0"/>
              <a:t>Боме)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пострадавшим </a:t>
            </a:r>
            <a:r>
              <a:rPr lang="ru-RU" sz="400" dirty="0"/>
              <a:t>(Медицинское подразделение из Конго, 10-я (Бельгийское Конго) станция по оказанию помощи пострадавшим , было сформировано в 1943 году и служило вместе с британскими войсками во время вторжения на Мадагаскар и на Дальний Восток во время Бирманской кампании . [57] Подразделение (которое имело небольшой отряд </a:t>
            </a:r>
            <a:r>
              <a:rPr lang="ru-RU" sz="400" dirty="0" err="1"/>
              <a:t>Force</a:t>
            </a:r>
            <a:r>
              <a:rPr lang="ru-RU" sz="400" dirty="0"/>
              <a:t> </a:t>
            </a:r>
            <a:r>
              <a:rPr lang="ru-RU" sz="400" dirty="0" err="1"/>
              <a:t>Publique</a:t>
            </a:r>
            <a:r>
              <a:rPr lang="ru-RU" sz="400" dirty="0"/>
              <a:t> для местной защиты станции) включало 350 чернокожих и 20 белых сотрудников и продолжало служить с британцами до 1945 года.)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</a:t>
            </a:r>
            <a:r>
              <a:rPr lang="fr-FR" sz="1400" dirty="0" smtClean="0"/>
              <a:t>Publique</a:t>
            </a:r>
            <a:r>
              <a:rPr lang="ru-RU" sz="1400" dirty="0"/>
              <a:t> </a:t>
            </a:r>
            <a:r>
              <a:rPr lang="ru-RU" sz="500" dirty="0"/>
              <a:t>(В конце 1940 года штаб FP , осознавая необходимость авиационной поддержки сил, начал формировать </a:t>
            </a:r>
            <a:r>
              <a:rPr lang="ru-RU" sz="500" dirty="0" err="1"/>
              <a:t>Aviation</a:t>
            </a:r>
            <a:r>
              <a:rPr lang="ru-RU" sz="500" dirty="0"/>
              <a:t> </a:t>
            </a:r>
            <a:r>
              <a:rPr lang="ru-RU" sz="500" dirty="0" err="1"/>
              <a:t>militaire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Force</a:t>
            </a:r>
            <a:r>
              <a:rPr lang="ru-RU" sz="500" dirty="0"/>
              <a:t> </a:t>
            </a:r>
            <a:r>
              <a:rPr lang="ru-RU" sz="500" dirty="0" err="1"/>
              <a:t>Publique</a:t>
            </a:r>
            <a:r>
              <a:rPr lang="ru-RU" sz="500" dirty="0"/>
              <a:t>, оснащенный реквизированными гражданскими машинами и базирующийся в аэропорту </a:t>
            </a:r>
            <a:r>
              <a:rPr lang="ru-RU" sz="500" dirty="0" err="1"/>
              <a:t>Н'Доло</a:t>
            </a:r>
            <a:r>
              <a:rPr lang="ru-RU" sz="500" dirty="0"/>
              <a:t> в </a:t>
            </a:r>
            <a:r>
              <a:rPr lang="ru-RU" sz="500" dirty="0" err="1"/>
              <a:t>Леопольдвилле</a:t>
            </a:r>
            <a:r>
              <a:rPr lang="ru-RU" sz="500" dirty="0"/>
              <a:t>. Первой машиной, закупленной для вооруженных сил, была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DH.85 </a:t>
            </a:r>
            <a:r>
              <a:rPr lang="ru-RU" sz="500" dirty="0" err="1"/>
              <a:t>Leopard</a:t>
            </a:r>
            <a:r>
              <a:rPr lang="ru-RU" sz="500" dirty="0"/>
              <a:t> </a:t>
            </a:r>
            <a:r>
              <a:rPr lang="ru-RU" sz="500" dirty="0" err="1"/>
              <a:t>Moth</a:t>
            </a:r>
            <a:r>
              <a:rPr lang="ru-RU" sz="500" dirty="0"/>
              <a:t> , вступившая в строй 9 октября 1940 г.)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 </a:t>
            </a:r>
            <a:r>
              <a:rPr lang="ru-RU" sz="900" dirty="0"/>
              <a:t>(В обязанности </a:t>
            </a:r>
            <a:r>
              <a:rPr lang="ru-RU" sz="900" dirty="0" err="1"/>
              <a:t>Avimil</a:t>
            </a:r>
            <a:r>
              <a:rPr lang="ru-RU" sz="900" dirty="0"/>
              <a:t> входила перевозка пассажиров, предметов медицинского назначения и других товаров, а также выполнение стыковочных рейсов и сборов)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снаряжение </a:t>
            </a:r>
            <a:r>
              <a:rPr lang="ru-RU" sz="700" dirty="0"/>
              <a:t>(Пистолеты FN 1910 , FN 1922 и FN 1935 GP использовались вместе с пистолетами-пулеметами Томпсона и винтовками </a:t>
            </a:r>
            <a:r>
              <a:rPr lang="ru-RU" sz="700" dirty="0" err="1"/>
              <a:t>Mauser</a:t>
            </a:r>
            <a:r>
              <a:rPr lang="ru-RU" sz="700" dirty="0"/>
              <a:t> 1936 в 1939 году . Точно так же в 1939 году стояли на вооружении пулеметы </a:t>
            </a:r>
            <a:r>
              <a:rPr lang="ru-RU" sz="700" dirty="0" err="1"/>
              <a:t>Browning</a:t>
            </a:r>
            <a:r>
              <a:rPr lang="ru-RU" sz="700" dirty="0"/>
              <a:t> BAR FN 1930 и </a:t>
            </a:r>
            <a:r>
              <a:rPr lang="ru-RU" sz="700" dirty="0" err="1"/>
              <a:t>Browning</a:t>
            </a:r>
            <a:r>
              <a:rPr lang="ru-RU" sz="700" dirty="0"/>
              <a:t>-FN.)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 (радио будет изучено и темпы к вышкам)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r>
              <a:rPr lang="ru-RU" sz="1400" dirty="0"/>
              <a:t> </a:t>
            </a:r>
            <a:r>
              <a:rPr lang="ru-RU" sz="500" dirty="0"/>
              <a:t>(Когда 15.04.1891 </a:t>
            </a:r>
            <a:r>
              <a:rPr lang="ru-RU" sz="500" dirty="0" err="1"/>
              <a:t>Катанга</a:t>
            </a:r>
            <a:r>
              <a:rPr lang="ru-RU" sz="500" dirty="0"/>
              <a:t> стала частью СГК, войска провинции были выделены в отдельный корпус, получивший название </a:t>
            </a:r>
            <a:r>
              <a:rPr lang="ru-RU" sz="500" dirty="0" err="1"/>
              <a:t>Troupes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Katanga</a:t>
            </a:r>
            <a:r>
              <a:rPr lang="ru-RU" sz="500" dirty="0"/>
              <a:t>. Он состоял из 6 рот( 4 маршевых и 2 пехотных), роты велосипедистов и батальонного штаба. В каждой из рот было по 4 бельгийца и 100-150 </a:t>
            </a:r>
            <a:r>
              <a:rPr lang="ru-RU" sz="500" dirty="0" err="1"/>
              <a:t>аскари</a:t>
            </a:r>
            <a:r>
              <a:rPr lang="ru-RU" sz="500" dirty="0"/>
              <a:t>, разбитых на взводы по 50 человек. Даже в середине ХХ века этого количества войск и полиции </a:t>
            </a:r>
            <a:r>
              <a:rPr lang="ru-RU" sz="500" dirty="0" err="1"/>
              <a:t>Э'вилля</a:t>
            </a:r>
            <a:r>
              <a:rPr lang="ru-RU" sz="500" dirty="0"/>
              <a:t> и </a:t>
            </a:r>
            <a:r>
              <a:rPr lang="ru-RU" sz="500" dirty="0" err="1"/>
              <a:t>Альбервиля</a:t>
            </a:r>
            <a:r>
              <a:rPr lang="ru-RU" sz="500" dirty="0"/>
              <a:t> хватало для поддержания порядка</a:t>
            </a:r>
            <a:r>
              <a:rPr lang="ru-RU" sz="500" dirty="0" smtClean="0"/>
              <a:t>.)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Тренировки в джунглях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335076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20939</TotalTime>
  <Words>1236</Words>
  <Application>Microsoft Office PowerPoint</Application>
  <PresentationFormat>Произвольный</PresentationFormat>
  <Paragraphs>58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1499</cp:revision>
  <dcterms:created xsi:type="dcterms:W3CDTF">2018-10-23T08:09:21Z</dcterms:created>
  <dcterms:modified xsi:type="dcterms:W3CDTF">2021-11-04T08:41:51Z</dcterms:modified>
</cp:coreProperties>
</file>