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100" d="100"/>
          <a:sy n="100" d="100"/>
        </p:scale>
        <p:origin x="-12606" y="84"/>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12.04.2022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12.04.2022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12.04.2022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12.04.2022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12.04.2022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12.04.2022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12.04.2022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12.04.2022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12.04.2022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12.04.2022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12.04.2022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12.04.2022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12.04.2022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 </a:t>
            </a:r>
            <a:r>
              <a:rPr lang="ru-RU" sz="300" dirty="0"/>
              <a:t>(Революционная социалистическая партия ( голландский : </a:t>
            </a:r>
            <a:r>
              <a:rPr lang="ru-RU" sz="300" dirty="0" err="1"/>
              <a:t>Revolutionair</a:t>
            </a:r>
            <a:r>
              <a:rPr lang="ru-RU" sz="300" dirty="0"/>
              <a:t> </a:t>
            </a:r>
            <a:r>
              <a:rPr lang="ru-RU" sz="300" dirty="0" err="1"/>
              <a:t>Socialistische</a:t>
            </a:r>
            <a:r>
              <a:rPr lang="ru-RU" sz="300" dirty="0"/>
              <a:t> </a:t>
            </a:r>
            <a:r>
              <a:rPr lang="ru-RU" sz="300" dirty="0" err="1"/>
              <a:t>Partij</a:t>
            </a:r>
            <a:r>
              <a:rPr lang="ru-RU" sz="300" dirty="0"/>
              <a:t> или RSP ) была голландской социалистической политической партией , которую по-разному характеризовали как троцкистскую и синдикалистскую . [1] : 151 В 1935 году она объединилась с Независимой социалистической партией (OSP) и образовала Революционную социалистическую рабочую партию ( голландский : </a:t>
            </a:r>
            <a:r>
              <a:rPr lang="ru-RU" sz="300" dirty="0" err="1"/>
              <a:t>Revolutionair</a:t>
            </a:r>
            <a:r>
              <a:rPr lang="ru-RU" sz="300" dirty="0"/>
              <a:t> </a:t>
            </a:r>
            <a:r>
              <a:rPr lang="ru-RU" sz="300" dirty="0" err="1"/>
              <a:t>Socialistische</a:t>
            </a:r>
            <a:r>
              <a:rPr lang="ru-RU" sz="300" dirty="0"/>
              <a:t> </a:t>
            </a:r>
            <a:r>
              <a:rPr lang="ru-RU" sz="300" dirty="0" err="1"/>
              <a:t>Arbeiderspartij</a:t>
            </a:r>
            <a:r>
              <a:rPr lang="ru-RU" sz="300" dirty="0"/>
              <a:t> , RSAP), но большинство бывших членов OSP покинули объединенную партию в том же году. [1] : 159–160 </a:t>
            </a:r>
            <a:r>
              <a:rPr lang="ru-RU" sz="300" dirty="0" err="1"/>
              <a:t>Хенк</a:t>
            </a:r>
            <a:r>
              <a:rPr lang="ru-RU" sz="300" dirty="0"/>
              <a:t> </a:t>
            </a:r>
            <a:r>
              <a:rPr lang="ru-RU" sz="300" dirty="0" err="1"/>
              <a:t>Сневлит</a:t>
            </a:r>
            <a:r>
              <a:rPr lang="ru-RU" sz="300" dirty="0"/>
              <a:t> был бесспорным лидером RSP/RSAP на протяжении всего его существования, [1] : 151–152 , а также его единственным представителем .)</a:t>
            </a:r>
            <a:endParaRPr lang="ru-RU" sz="1400" dirty="0"/>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45508" y="152027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 </a:t>
            </a:r>
            <a:r>
              <a:rPr lang="ru-RU" sz="1000" dirty="0"/>
              <a:t>(Государственное вмешательство в борьбу с безработицей и государственные субсидии безработным;)</a:t>
            </a:r>
            <a:endParaRPr lang="ru-RU" sz="1400" dirty="0"/>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Голландский антивоенный фронт </a:t>
            </a:r>
            <a:r>
              <a:rPr lang="ru-RU" sz="400" dirty="0"/>
              <a:t>(Столкнувшись с войной и угрозой распространения военных действий на территорию Нидерландов, коммунисты совета, казалось, не решались проводить свою антивоенную революционную пропаганду. Правда, у них не было никакого желания проводить «</a:t>
            </a:r>
            <a:r>
              <a:rPr lang="ru-RU" sz="400" dirty="0" err="1"/>
              <a:t>фронтистскую</a:t>
            </a:r>
            <a:r>
              <a:rPr lang="ru-RU" sz="400" dirty="0"/>
              <a:t>» политику с </a:t>
            </a:r>
            <a:r>
              <a:rPr lang="ru-RU" sz="400" dirty="0" err="1"/>
              <a:t>rsap</a:t>
            </a:r>
            <a:r>
              <a:rPr lang="ru-RU" sz="400" dirty="0"/>
              <a:t> </a:t>
            </a:r>
            <a:r>
              <a:rPr lang="ru-RU" sz="400" dirty="0" err="1"/>
              <a:t>Сневлита</a:t>
            </a:r>
            <a:r>
              <a:rPr lang="ru-RU" sz="400" dirty="0"/>
              <a:t>, который в начале 1940-х предложил создать антивоенный фронт (</a:t>
            </a:r>
            <a:r>
              <a:rPr lang="ru-RU" sz="400" dirty="0" err="1"/>
              <a:t>Nederlands</a:t>
            </a:r>
            <a:r>
              <a:rPr lang="ru-RU" sz="400" dirty="0"/>
              <a:t> </a:t>
            </a:r>
            <a:r>
              <a:rPr lang="ru-RU" sz="400" dirty="0" err="1"/>
              <a:t>Anti-Oorlog</a:t>
            </a:r>
            <a:r>
              <a:rPr lang="ru-RU" sz="400" dirty="0"/>
              <a:t> </a:t>
            </a:r>
            <a:r>
              <a:rPr lang="ru-RU" sz="400" dirty="0" err="1"/>
              <a:t>Front</a:t>
            </a:r>
            <a:r>
              <a:rPr lang="ru-RU" sz="400" dirty="0"/>
              <a:t>), объединяющий синдикалистов, анархистов и троцкистов для общего действие. Они отказались присоединяться к этому фронту2)</a:t>
            </a:r>
            <a:endParaRPr lang="ru-RU" sz="1400" dirty="0"/>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 </a:t>
            </a:r>
            <a:r>
              <a:rPr lang="ru-RU" sz="700" dirty="0"/>
              <a:t>(Голландско-немецкие левые откололись от Владимира Ленина .до правления Сталина и поддерживает твердо советскую коммунистическую и </a:t>
            </a:r>
            <a:r>
              <a:rPr lang="ru-RU" sz="700" dirty="0" err="1"/>
              <a:t>либертарианскую</a:t>
            </a:r>
            <a:r>
              <a:rPr lang="ru-RU" sz="700" dirty="0"/>
              <a:t> марксистскую точку зрения, в отличие от итальянских левых, которые подчеркивали необходимость международной революционной партии.)</a:t>
            </a:r>
            <a:endParaRPr lang="ru-RU" sz="1400" dirty="0"/>
          </a:p>
        </p:txBody>
      </p:sp>
      <p:sp>
        <p:nvSpPr>
          <p:cNvPr id="131" name="Прямоугольник 130">
            <a:extLst>
              <a:ext uri="{FF2B5EF4-FFF2-40B4-BE49-F238E27FC236}">
                <a16:creationId xmlns:a16="http://schemas.microsoft.com/office/drawing/2014/main" id="{F58FDCDF-41C4-4AB2-B4DF-922F7CDBAA5D}"/>
              </a:ext>
            </a:extLst>
          </p:cNvPr>
          <p:cNvSpPr/>
          <p:nvPr/>
        </p:nvSpPr>
        <p:spPr>
          <a:xfrm>
            <a:off x="17364628" y="13050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Поэтому в 1935 г. было принято решение о слиянии партии </a:t>
            </a:r>
            <a:r>
              <a:rPr lang="ru-RU" sz="300" dirty="0" err="1"/>
              <a:t>Сневлита</a:t>
            </a:r>
            <a:r>
              <a:rPr lang="ru-RU" sz="300" dirty="0"/>
              <a:t> с РСП, из которой возникла Революционная социалистическая рабочая партия (РСАП). Шмидт стал председателем этой партии и был избран в провинциальный совет Северной Голландии и в городской совет Амстердама. Когда он был исключен из РСАП вместе с адвокатом </a:t>
            </a:r>
            <a:r>
              <a:rPr lang="ru-RU" sz="300" dirty="0" err="1"/>
              <a:t>Штиеном</a:t>
            </a:r>
            <a:r>
              <a:rPr lang="ru-RU" sz="300" dirty="0"/>
              <a:t> де </a:t>
            </a:r>
            <a:r>
              <a:rPr lang="ru-RU" sz="300" dirty="0" err="1"/>
              <a:t>Зеувом</a:t>
            </a:r>
            <a:r>
              <a:rPr lang="ru-RU" sz="300" dirty="0"/>
              <a:t> в сентябре 1936 года из-за его критики Сталина и сталинского режима в Советском Союзе, [3]он вышел из провинциального совета и городского совета. Он снова стал членом SDAP и был избран в городской совет Амстердама в 1939 году от этой партии. Он оставался членом совета, пока он не был распущен немецкими оккупантами в 1941 году.</a:t>
            </a:r>
            <a:br>
              <a:rPr lang="ru-RU" sz="300" dirty="0"/>
            </a:br>
            <a:r>
              <a:rPr lang="ru-RU" sz="300" dirty="0"/>
              <a:t>В 1936 году Шмидт был исключен за то, что публично раскритиковал Московские процессы как показательные . [1] : 159 </a:t>
            </a:r>
            <a:r>
              <a:rPr lang="ru-RU" sz="300" dirty="0" err="1"/>
              <a:t>Сневлит</a:t>
            </a:r>
            <a:r>
              <a:rPr lang="ru-RU" sz="300" dirty="0"/>
              <a:t> занял место председателя. Симпатия Шмидта к демократии и его страх перед тоталитарной диктатурой были непосредственной причиной этого раскола. На выборах 1937 </a:t>
            </a:r>
            <a:r>
              <a:rPr lang="ru-RU" sz="300" dirty="0" err="1"/>
              <a:t>г.партия</a:t>
            </a:r>
            <a:r>
              <a:rPr lang="ru-RU" sz="300" dirty="0"/>
              <a:t> не смогла получить ни одного места. После этих выборов партия получила больше противодействия со стороны правительства Нидерландов: государственным служащим было запрещено быть членом NAS или RSAP, а видные члены RSAP преследовались за оскорбление «дружественных глав государств», таких как Гитлер . Коммунистическая КПН, набравшая силу после нескольких чисток, также активно выступала против «троцкистской контрреволюционной секты». [1] : 160 отрядов сильной руки КПН атаковали нескольких видных членов РСАП. В конце концов Троцкий и </a:t>
            </a:r>
            <a:r>
              <a:rPr lang="ru-RU" sz="300" dirty="0" err="1"/>
              <a:t>Сневлит</a:t>
            </a:r>
            <a:r>
              <a:rPr lang="ru-RU" sz="300" dirty="0"/>
              <a:t> вступили в идеологический конфликт, отрезав РСАП от международных контактов.</a:t>
            </a:r>
          </a:p>
        </p:txBody>
      </p:sp>
      <p:sp>
        <p:nvSpPr>
          <p:cNvPr id="134" name="Прямоугольник 133">
            <a:extLst>
              <a:ext uri="{FF2B5EF4-FFF2-40B4-BE49-F238E27FC236}">
                <a16:creationId xmlns:a16="http://schemas.microsoft.com/office/drawing/2014/main" id="{A6501717-9895-440F-BF34-D3AA54D6E376}"/>
              </a:ext>
            </a:extLst>
          </p:cNvPr>
          <p:cNvSpPr/>
          <p:nvPr/>
        </p:nvSpPr>
        <p:spPr>
          <a:xfrm>
            <a:off x="1736462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 конце концов Троцкий и </a:t>
            </a:r>
            <a:r>
              <a:rPr lang="ru-RU" sz="1100" dirty="0" err="1"/>
              <a:t>Сневлит</a:t>
            </a:r>
            <a:r>
              <a:rPr lang="ru-RU" sz="11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47095" y="12330192"/>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Отмена закона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 </a:t>
            </a:r>
            <a:r>
              <a:rPr lang="ru-RU" sz="600" dirty="0"/>
              <a:t>(Главной целью партии была пролетарская мировая революция , которая заменит капиталистическую систему системой рабочих советов . В конце концов это привело бы к коммунистическому обществу, где эксплуатация и класс будет ликвидирован.)</a:t>
            </a:r>
            <a:endParaRPr lang="ru-RU" sz="1400" dirty="0"/>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44278" y="1674868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 </a:t>
            </a:r>
            <a:r>
              <a:rPr lang="ru-RU" sz="1000" dirty="0"/>
              <a:t>(Установление условий труда для рабочих: 6-часовой рабочий день, особая защита работниц и молодежи, запрет на работу в ночное время и обязательный отпуск;)</a:t>
            </a:r>
            <a:endParaRPr lang="ru-RU" sz="1400" dirty="0"/>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074095" y="1672440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2464570"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Пенсии по старости с 55 лет</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95" idx="0"/>
          </p:cNvCxnSpPr>
          <p:nvPr/>
        </p:nvCxnSpPr>
        <p:spPr>
          <a:xfrm rot="5400000">
            <a:off x="15758023" y="10984548"/>
            <a:ext cx="419253" cy="2330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201" idx="2"/>
            <a:endCxn id="144" idx="0"/>
          </p:cNvCxnSpPr>
          <p:nvPr/>
        </p:nvCxnSpPr>
        <p:spPr>
          <a:xfrm rot="5400000">
            <a:off x="14569908" y="16515124"/>
            <a:ext cx="465889" cy="12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201" idx="2"/>
            <a:endCxn id="146" idx="0"/>
          </p:cNvCxnSpPr>
          <p:nvPr/>
        </p:nvCxnSpPr>
        <p:spPr>
          <a:xfrm rot="5400000">
            <a:off x="13246958" y="15167892"/>
            <a:ext cx="441606" cy="2671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144" idx="2"/>
            <a:endCxn id="147" idx="0"/>
          </p:cNvCxnSpPr>
          <p:nvPr/>
        </p:nvCxnSpPr>
        <p:spPr>
          <a:xfrm rot="5400000">
            <a:off x="14004770" y="17346443"/>
            <a:ext cx="315226" cy="12797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146" idx="2"/>
            <a:endCxn id="147" idx="0"/>
          </p:cNvCxnSpPr>
          <p:nvPr/>
        </p:nvCxnSpPr>
        <p:spPr>
          <a:xfrm rot="16200000" flipH="1">
            <a:off x="12657537" y="17278917"/>
            <a:ext cx="339509" cy="1390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Ленинская молодая гвардия </a:t>
            </a:r>
            <a:r>
              <a:rPr lang="ru-RU" sz="600" dirty="0"/>
              <a:t>(( голландский: </a:t>
            </a:r>
            <a:r>
              <a:rPr lang="ru-RU" sz="600" dirty="0" err="1"/>
              <a:t>ленинистический</a:t>
            </a:r>
            <a:r>
              <a:rPr lang="ru-RU" sz="600" dirty="0"/>
              <a:t> </a:t>
            </a:r>
            <a:r>
              <a:rPr lang="ru-RU" sz="600" dirty="0" err="1"/>
              <a:t>Jeugd</a:t>
            </a:r>
            <a:r>
              <a:rPr lang="ru-RU" sz="600" dirty="0"/>
              <a:t> </a:t>
            </a:r>
            <a:r>
              <a:rPr lang="ru-RU" sz="600" dirty="0" err="1"/>
              <a:t>Garde</a:t>
            </a:r>
            <a:r>
              <a:rPr lang="ru-RU" sz="600" dirty="0"/>
              <a:t>; LJG) была независимой молодежной организацией, связанной с РСАП. LJG опубликовала </a:t>
            </a:r>
            <a:r>
              <a:rPr lang="ru-RU" sz="600" dirty="0" err="1"/>
              <a:t>Arbeidersjeugd</a:t>
            </a:r>
            <a:r>
              <a:rPr lang="ru-RU" sz="600" dirty="0"/>
              <a:t> 1937–1940. Сал </a:t>
            </a:r>
            <a:r>
              <a:rPr lang="ru-RU" sz="600" dirty="0" err="1"/>
              <a:t>Сантен</a:t>
            </a:r>
            <a:r>
              <a:rPr lang="ru-RU" sz="600" dirty="0"/>
              <a:t> стал секретарем LJG в 1936 году.)</a:t>
            </a:r>
            <a:endParaRPr lang="ru-RU" sz="1400" dirty="0"/>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Международного бюро революционного социалистического единства </a:t>
            </a:r>
            <a:r>
              <a:rPr lang="ru-RU" sz="400" dirty="0"/>
              <a:t>(Однако в 1938 году </a:t>
            </a:r>
            <a:r>
              <a:rPr lang="ru-RU" sz="400" dirty="0" err="1"/>
              <a:t>Сневлит</a:t>
            </a:r>
            <a:r>
              <a:rPr lang="ru-RU" sz="400" dirty="0"/>
              <a:t> и РСП в конечном итоге отказались присоединиться к этой новой международной организации, тем самым порвав с троцкистским движением. [3] Вместо этого РСП стала частью Международного бюро революционного социалистического единства вместе с Независимой рабочей партией (Великобритания) и Рабочей партией марксистского объединения ( ПОУМ ) Испании.)</a:t>
            </a:r>
            <a:endParaRPr lang="ru-RU" sz="1400" dirty="0"/>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1014577" y="1236829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Последствия «</a:t>
            </a:r>
            <a:r>
              <a:rPr lang="ru-RU" sz="1400" dirty="0" err="1"/>
              <a:t>Зеван</a:t>
            </a:r>
            <a:r>
              <a:rPr lang="ru-RU" sz="1400" dirty="0"/>
              <a:t> </a:t>
            </a:r>
            <a:r>
              <a:rPr lang="ru-RU" sz="1400" dirty="0" err="1"/>
              <a:t>Провинсиан</a:t>
            </a:r>
            <a:r>
              <a:rPr lang="ru-RU" sz="1400" dirty="0"/>
              <a:t>» (ваниль)</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52710" y="1965404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7991" y="18731365"/>
            <a:ext cx="1845356"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7181" y="20318367"/>
            <a:ext cx="447812"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a:off x="24580024" y="14881262"/>
            <a:ext cx="6227"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 </a:t>
            </a:r>
            <a:r>
              <a:rPr lang="ru-RU" sz="900" dirty="0"/>
              <a:t>(выступало за свержение государства авангардной партией, которая привела бы страну к социализму.)</a:t>
            </a:r>
            <a:endParaRPr lang="ru-RU" sz="1400" dirty="0"/>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 </a:t>
            </a:r>
            <a:r>
              <a:rPr lang="ru-RU" sz="1000" dirty="0"/>
              <a:t>(По их мнению, важные отрасли промышленности должны быть национализированы в краткосрочной перспективе)</a:t>
            </a:r>
            <a:endParaRPr lang="ru-RU" sz="1400" dirty="0"/>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 </a:t>
            </a:r>
            <a:r>
              <a:rPr lang="ru-RU" sz="1000" dirty="0"/>
              <a:t>(в долгосрочной перспективе должна быть запланирована вся экономика)</a:t>
            </a:r>
            <a:endParaRPr lang="ru-RU" sz="1400" dirty="0"/>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 (те, кто не имеет работы, должны получать льготы.)</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21051571" y="2436939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 и Сената</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 </a:t>
            </a:r>
            <a:r>
              <a:rPr lang="ru-RU" sz="600" dirty="0"/>
              <a:t>(Третий путь партии между авторитарным сталинизмом и социал-демократией позже отразится в </a:t>
            </a:r>
            <a:r>
              <a:rPr lang="ru-RU" sz="600" dirty="0" err="1"/>
              <a:t>левосоциалистической</a:t>
            </a:r>
            <a:r>
              <a:rPr lang="ru-RU" sz="600" dirty="0"/>
              <a:t> Пацифистской социалистической партии , которая также была основана бывшими членами коммунистической КПН и социал-демократической ПВДА .)</a:t>
            </a:r>
            <a:endParaRPr lang="ru-RU" sz="1400" dirty="0"/>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74128" y="10899265"/>
            <a:ext cx="389859" cy="247199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45949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8305001"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45949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21554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45949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45949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21554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70311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8304291"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70026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21" name="Прямоугольник 120">
            <a:extLst>
              <a:ext uri="{FF2B5EF4-FFF2-40B4-BE49-F238E27FC236}">
                <a16:creationId xmlns:a16="http://schemas.microsoft.com/office/drawing/2014/main" id="{3FC5758D-35D9-4373-85F1-566117947433}"/>
              </a:ext>
            </a:extLst>
          </p:cNvPr>
          <p:cNvSpPr/>
          <p:nvPr/>
        </p:nvSpPr>
        <p:spPr>
          <a:xfrm>
            <a:off x="26896624" y="2231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Механика с безработицей</a:t>
            </a:r>
          </a:p>
          <a:p>
            <a:pPr algn="ctr"/>
            <a:r>
              <a:rPr lang="ru-RU" sz="300" dirty="0"/>
              <a:t>Безработица была одной из областей, где кризис был наиболее заметен для рабочего класса. Правительство искало решение этой проблемы в обеспечении занятости. NSV резко раскритиковал это. В связи с этим говорили даже о «принудительном труде», потому что рабочим навязывались и заработная плата, и род труда; подготовка и способности соответствующих лиц не играли никакой роли. Еще один момент критики создания рабочих мест заключался в том, что они все чаще включали обычные работы, такие как строительство дорог, канализационных систем и рытье каналов. Само по себе это не вызывало бы столь возражений, если бы не тот факт, что рабочие здесь должны были довольствоваться более низкой заработной платой, чем это было принято в данной отрасли. NSV возразил, что они хотели продуктивной работы, например, строительство домов для рабочих и пошив одежды для рабочих с полной оплатой труда. По данным NSV, девальвация гульдена в 1936 году благоприятствовала владельцам земли и средств производства и ставила в невыгодное положение тех, кто жил на нормальную заработную плату или пособия по социальной помощи. В то же время девальвация повлияла на рост цен, а в октябре 1936 года выплаты помощи были снова сокращены. На этом основании НСВ пришел к отрицательному мнению о девальвации.</a:t>
            </a:r>
            <a:endParaRPr lang="ru-RU" sz="1400" dirty="0"/>
          </a:p>
        </p:txBody>
      </p:sp>
      <p:sp>
        <p:nvSpPr>
          <p:cNvPr id="124" name="Прямоугольник 123">
            <a:extLst>
              <a:ext uri="{FF2B5EF4-FFF2-40B4-BE49-F238E27FC236}">
                <a16:creationId xmlns:a16="http://schemas.microsoft.com/office/drawing/2014/main" id="{F0FA1455-27A7-4E2D-80C9-A49CCE9ED6CB}"/>
              </a:ext>
            </a:extLst>
          </p:cNvPr>
          <p:cNvSpPr/>
          <p:nvPr/>
        </p:nvSpPr>
        <p:spPr>
          <a:xfrm>
            <a:off x="29222646" y="445209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Забастовка строителей в Амстердаме в октябре 1939 года была последней забастовкой, в которой активно участвовало NSV. Мобилизация привела к резкому удорожанию жизни. Это послужило причиной того, что строители потребовали увеличения пособия. Когда их требования не были выполнены, они объявили забастовку. Контрактные профсоюзы NVV, RKWV и CNV не участвовали; Ведь в Коллективном договоре было положение о том, что во время действующего Коллективного договора нельзя проводить забастовки. NSV, как и NAS, не подписало этот CLA. У НСВ был ряд принципиальных возражений против коллективных трудовых договоров. Она видела в этом договор между двумя экономически неуравновешенными сторонами, который мог иметь только один результат: невыгоду самой слабой стороне, рабочим. Она также рассматривала коллективные трудовые договоры как фактор, сдерживающий прямые действия. Наконец, в конце 1930-х годов все более широкое распространение получили положения о запрете забастовок; для НСВ это было совершенно неприемлемо. Забастовку строителей в Амстердаме возглавил забастовочный комитет, что было обычной тактикой забастовок в те годы. Если профсоюз поддерживал забастовку слишком открыто, государство угрожало прекратить субсидирование фонда безработных соответствующей организации. Однако НАН и НСВ приняли активное участие в движении поддержки забастовщиков. Например, NSV собрала в общей сложности 393,24 NLG. Кроме того, член NSV </a:t>
            </a:r>
            <a:r>
              <a:rPr lang="ru-RU" sz="300" dirty="0" err="1">
                <a:solidFill>
                  <a:schemeClr val="bg1"/>
                </a:solidFill>
              </a:rPr>
              <a:t>Боеллаар</a:t>
            </a:r>
            <a:r>
              <a:rPr lang="ru-RU" sz="300" dirty="0">
                <a:solidFill>
                  <a:schemeClr val="bg1"/>
                </a:solidFill>
              </a:rPr>
              <a:t> возглавлял забастовочный комитет. Однако министр-социал-демократ Ван </a:t>
            </a:r>
            <a:r>
              <a:rPr lang="ru-RU" sz="300" dirty="0" err="1">
                <a:solidFill>
                  <a:schemeClr val="bg1"/>
                </a:solidFill>
              </a:rPr>
              <a:t>ден</a:t>
            </a:r>
            <a:r>
              <a:rPr lang="ru-RU" sz="300" dirty="0">
                <a:solidFill>
                  <a:schemeClr val="bg1"/>
                </a:solidFill>
              </a:rPr>
              <a:t> </a:t>
            </a:r>
            <a:r>
              <a:rPr lang="ru-RU" sz="300" dirty="0" err="1">
                <a:solidFill>
                  <a:schemeClr val="bg1"/>
                </a:solidFill>
              </a:rPr>
              <a:t>Темпель</a:t>
            </a:r>
            <a:r>
              <a:rPr lang="ru-RU" sz="300" dirty="0">
                <a:solidFill>
                  <a:schemeClr val="bg1"/>
                </a:solidFill>
              </a:rPr>
              <a:t> добился прекращения забастовки. Он вынудил забастовщиков возобновить работу, пригрозив лишить поддержки строителей NSV и NAS в Амстердаме и его окрестностях. Люди из сектора занятости также были привлечены к работе в строительной отрасли Амстердама. Этот форс-мажор оказался слишком сильным для забастовщиков; забастовка была снята безрезультатно. Синдикалист говорил о фашистских явлениях в отношении действий правительства</a:t>
            </a:r>
          </a:p>
        </p:txBody>
      </p:sp>
      <p:sp>
        <p:nvSpPr>
          <p:cNvPr id="125" name="Прямоугольник 124">
            <a:extLst>
              <a:ext uri="{FF2B5EF4-FFF2-40B4-BE49-F238E27FC236}">
                <a16:creationId xmlns:a16="http://schemas.microsoft.com/office/drawing/2014/main" id="{1142282C-23CC-4957-A3F1-012BEB0AE1DF}"/>
              </a:ext>
            </a:extLst>
          </p:cNvPr>
          <p:cNvSpPr/>
          <p:nvPr/>
        </p:nvSpPr>
        <p:spPr>
          <a:xfrm>
            <a:off x="29222646" y="162657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Еще одним показателем деятельности НСВ во время забастовок является уровень выплат поддержки. Нам попадались лишь некоторые данные по этому поводу, которые тоже не всегда были ясны. У нас есть только обзор общей суммы помощи, выплаченной NSV за 1936-38 годы:¬с 1 января 1936 г. по 31 декабря 1936 г. 633,45 с 1 января 1937 г. по 31 декабря 1937 г. 1178,59 с 1 января 1938 г. по 31 августа 1938 г. 152,96NSV прокомментировал эти суммы, что эти суммы не были такими высокими, как в предыдущие годы. NSV увидело в этом результат снижения желания забастовок среди голландских рабочих; явление, которое также повлияло на их собственную деятельность. Среди этих забастовочных пособий выделяется помощь в размере 220 гульденов, которая была предоставлена неорганизованной части бастующих рыбаков в </a:t>
            </a:r>
            <a:r>
              <a:rPr lang="ru-RU" sz="300" dirty="0" err="1">
                <a:solidFill>
                  <a:schemeClr val="bg1"/>
                </a:solidFill>
              </a:rPr>
              <a:t>Эймёйдене</a:t>
            </a:r>
            <a:r>
              <a:rPr lang="ru-RU" sz="300" dirty="0">
                <a:solidFill>
                  <a:schemeClr val="bg1"/>
                </a:solidFill>
              </a:rPr>
              <a:t> в 1938 году.</a:t>
            </a:r>
          </a:p>
        </p:txBody>
      </p:sp>
      <p:sp>
        <p:nvSpPr>
          <p:cNvPr id="152" name="Прямоугольник 151">
            <a:extLst>
              <a:ext uri="{FF2B5EF4-FFF2-40B4-BE49-F238E27FC236}">
                <a16:creationId xmlns:a16="http://schemas.microsoft.com/office/drawing/2014/main" id="{0C75A97F-271A-4B6C-A58F-10B5AEEE5143}"/>
              </a:ext>
            </a:extLst>
          </p:cNvPr>
          <p:cNvSpPr/>
          <p:nvPr/>
        </p:nvSpPr>
        <p:spPr>
          <a:xfrm>
            <a:off x="29206806" y="26486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Несколько раз NSV поддерживала забастовку в предоставлении работы. Это поразительно, потому что три основные федерации профсоюзов дистанцировались от любых форм борьбы рабочих в службах занятости. В апреле 1936 года в центре занятости в </a:t>
            </a:r>
            <a:r>
              <a:rPr lang="ru-RU" sz="300" dirty="0" err="1">
                <a:solidFill>
                  <a:schemeClr val="bg1"/>
                </a:solidFill>
              </a:rPr>
              <a:t>Вирингермеере</a:t>
            </a:r>
            <a:r>
              <a:rPr lang="ru-RU" sz="300" dirty="0">
                <a:solidFill>
                  <a:schemeClr val="bg1"/>
                </a:solidFill>
              </a:rPr>
              <a:t> вспыхнула забастовка. Причиной этого было введение вахтовой системы, т. е. системы, при которой безработные принимались на работу попеременно. На практике это означало сокращение доходов. Забастовка сопровождалась жестокостью полиции. Забастовщиков поддерживали с разных сторон. Например, местные пекари давали дешевый хлеб. NSV с f 117,90 и NAS были единственными организациями, поддержавшими эту забастовку финансово. Через несколько недель забастовка была прекращена безрезультатно.</a:t>
            </a:r>
          </a:p>
        </p:txBody>
      </p:sp>
      <p:sp>
        <p:nvSpPr>
          <p:cNvPr id="155" name="Прямоугольник 154">
            <a:extLst>
              <a:ext uri="{FF2B5EF4-FFF2-40B4-BE49-F238E27FC236}">
                <a16:creationId xmlns:a16="http://schemas.microsoft.com/office/drawing/2014/main" id="{8CE366A8-AF07-4C1A-8AE1-F8FAD5C4CAC8}"/>
              </a:ext>
            </a:extLst>
          </p:cNvPr>
          <p:cNvSpPr/>
          <p:nvPr/>
        </p:nvSpPr>
        <p:spPr>
          <a:xfrm>
            <a:off x="29222646" y="2987384"/>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В середине 1937 г. в </a:t>
            </a:r>
            <a:r>
              <a:rPr lang="ru-RU" sz="300" dirty="0" err="1">
                <a:solidFill>
                  <a:schemeClr val="bg1"/>
                </a:solidFill>
              </a:rPr>
              <a:t>Девентере</a:t>
            </a:r>
            <a:r>
              <a:rPr lang="ru-RU" sz="300" dirty="0">
                <a:solidFill>
                  <a:schemeClr val="bg1"/>
                </a:solidFill>
              </a:rPr>
              <a:t> несколько рабочих, занятых на предприятии по трудоустройству на канале Твенте-Рейн, объявили забастовку. Это было связано с плохими условиями труда. С забастовщиками жестоко расправились сверху. Первоначально они все еще получали 70% от обычной суммы помощи, но сборы и тому подобное для забастовщиков были запрещены. Муниципальный совет неоднократно пытался отправить других безработных в канал Твенте-Рейн. Когда большинство этих безработных отказались, министр </a:t>
            </a:r>
            <a:r>
              <a:rPr lang="ru-RU" sz="300" dirty="0" err="1">
                <a:solidFill>
                  <a:schemeClr val="bg1"/>
                </a:solidFill>
              </a:rPr>
              <a:t>Ромме</a:t>
            </a:r>
            <a:r>
              <a:rPr lang="ru-RU" sz="300" dirty="0">
                <a:solidFill>
                  <a:schemeClr val="bg1"/>
                </a:solidFill>
              </a:rPr>
              <a:t> издал из Гааги декрет о прекращении всякой поддержки забастовщиков. Кроме того, B&amp;W </a:t>
            </a:r>
            <a:r>
              <a:rPr lang="ru-RU" sz="300" dirty="0" err="1">
                <a:solidFill>
                  <a:schemeClr val="bg1"/>
                </a:solidFill>
              </a:rPr>
              <a:t>van</a:t>
            </a:r>
            <a:r>
              <a:rPr lang="ru-RU" sz="300" dirty="0">
                <a:solidFill>
                  <a:schemeClr val="bg1"/>
                </a:solidFill>
              </a:rPr>
              <a:t> </a:t>
            </a:r>
            <a:r>
              <a:rPr lang="ru-RU" sz="300" dirty="0" err="1">
                <a:solidFill>
                  <a:schemeClr val="bg1"/>
                </a:solidFill>
              </a:rPr>
              <a:t>Deventer</a:t>
            </a:r>
            <a:r>
              <a:rPr lang="ru-RU" sz="300" dirty="0">
                <a:solidFill>
                  <a:schemeClr val="bg1"/>
                </a:solidFill>
              </a:rPr>
              <a:t> больше не разрешалось вести переговоры с забастовочным комитетом. Среди населения развернулась большая кампания поддержки; каждую неделю собиралось около 700 гульденов. Также теперь НАС и НСВ (ф 425, —) единственные организации, реально оказывавшие поддержку. НСВ также распространил брошюру тиражом 4000 экземпляров. Забастовку бойкотировали современные и конфессиональные союзы. «Рабочая пресса» отказалась даже от рекламы, призывающей поддержать забастовку. Наконец, в результате забастовки была несколько повышена заработная плата, а радикальные меры приняты не были.</a:t>
            </a: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34029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«Красное </a:t>
            </a:r>
            <a:r>
              <a:rPr lang="ru-RU" sz="1600" dirty="0" err="1">
                <a:solidFill>
                  <a:schemeClr val="tx1"/>
                </a:solidFill>
              </a:rPr>
              <a:t>Шпанье</a:t>
            </a:r>
            <a:r>
              <a:rPr lang="ru-RU" sz="1600" dirty="0">
                <a:solidFill>
                  <a:schemeClr val="tx1"/>
                </a:solidFill>
              </a:rPr>
              <a:t>» </a:t>
            </a:r>
            <a:r>
              <a:rPr lang="ru-RU" sz="1100" dirty="0">
                <a:solidFill>
                  <a:schemeClr val="tx1"/>
                </a:solidFill>
              </a:rPr>
              <a:t>(</a:t>
            </a:r>
            <a:r>
              <a:rPr lang="ru-RU" sz="300" dirty="0">
                <a:solidFill>
                  <a:schemeClr val="tx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tx1"/>
                </a:solidFill>
              </a:rPr>
              <a:t>Шпанье</a:t>
            </a:r>
            <a:r>
              <a:rPr lang="ru-RU" sz="300" dirty="0">
                <a:solidFill>
                  <a:schemeClr val="tx1"/>
                </a:solidFill>
              </a:rPr>
              <a:t>» и перешло к новому комитету «Помощь </a:t>
            </a:r>
            <a:r>
              <a:rPr lang="ru-RU" sz="300" dirty="0" err="1">
                <a:solidFill>
                  <a:schemeClr val="tx1"/>
                </a:solidFill>
              </a:rPr>
              <a:t>Шпанье</a:t>
            </a:r>
            <a:r>
              <a:rPr lang="ru-RU" sz="300" dirty="0">
                <a:solidFill>
                  <a:schemeClr val="tx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tx1"/>
                </a:solidFill>
              </a:rPr>
              <a:t>Federación</a:t>
            </a:r>
            <a:r>
              <a:rPr lang="ru-RU" sz="300" dirty="0">
                <a:solidFill>
                  <a:schemeClr val="tx1"/>
                </a:solidFill>
              </a:rPr>
              <a:t> </a:t>
            </a:r>
            <a:r>
              <a:rPr lang="ru-RU" sz="300" dirty="0" err="1">
                <a:solidFill>
                  <a:schemeClr val="tx1"/>
                </a:solidFill>
              </a:rPr>
              <a:t>Anarquista</a:t>
            </a:r>
            <a:r>
              <a:rPr lang="ru-RU" sz="300" dirty="0">
                <a:solidFill>
                  <a:schemeClr val="tx1"/>
                </a:solidFill>
              </a:rPr>
              <a:t> </a:t>
            </a:r>
            <a:r>
              <a:rPr lang="ru-RU" sz="300" dirty="0" err="1">
                <a:solidFill>
                  <a:schemeClr val="tx1"/>
                </a:solidFill>
              </a:rPr>
              <a:t>Ibérica</a:t>
            </a:r>
            <a:r>
              <a:rPr lang="ru-RU" sz="300" dirty="0">
                <a:solidFill>
                  <a:schemeClr val="tx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600" dirty="0">
              <a:solidFill>
                <a:schemeClr val="tx1"/>
              </a:solidFill>
            </a:endParaRP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54708" y="312976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83050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407214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95999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407214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42590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42672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56529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66998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56529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56529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648750" y="10364120"/>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7293669" y="10299584"/>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26635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38613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85065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97953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a:t>
            </a:r>
            <a:r>
              <a:rPr lang="en-US" sz="1400" dirty="0"/>
              <a:t>POUM</a:t>
            </a:r>
            <a:r>
              <a:rPr lang="ru-RU" sz="1400" dirty="0"/>
              <a:t> (союз с Испанией)</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25015"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Найти общий язык с Британскими лейбористами (союз с ВБ)</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575742" y="18114255"/>
            <a:ext cx="1864547" cy="1250082"/>
          </a:xfrm>
          <a:prstGeom prst="bentConnector3">
            <a:avLst>
              <a:gd name="adj1" fmla="val 8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нацизма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 </a:t>
            </a:r>
            <a:r>
              <a:rPr lang="ru-RU" sz="700" dirty="0"/>
              <a:t>(В 1930-х </a:t>
            </a:r>
            <a:r>
              <a:rPr lang="ru-RU" sz="700" dirty="0" err="1"/>
              <a:t>Сневлит</a:t>
            </a:r>
            <a:r>
              <a:rPr lang="ru-RU" sz="700" dirty="0"/>
              <a:t> выступал решительным противником нацизма и сталинизма, который также считал разновидностью фашизма.)</a:t>
            </a:r>
            <a:endParaRPr lang="ru-RU" sz="1400" dirty="0"/>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Группа интернациональных коммунистов </a:t>
            </a:r>
            <a:r>
              <a:rPr lang="ru-RU" sz="1000" dirty="0"/>
              <a:t>(</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Groep</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van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Internationale</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Communisten</a:t>
            </a:r>
            <a:r>
              <a:rPr lang="ru-RU"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a:t>
            </a:r>
            <a:endParaRPr lang="ru-RU" sz="1400" dirty="0"/>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603181"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 </a:t>
            </a:r>
            <a:r>
              <a:rPr lang="ru-RU" sz="500" dirty="0"/>
              <a:t>(Однако гик, отказавшийся считать себя централизованной организацией, не признавал местных секций. Он видел, как ядра, созданные в разных городах, сами по себе являются группами. Наконец, гик объявил себя федерацией различных групп. Симптоматично, что название, появившееся в ее публикациях после 1928 г., было «Группы интернациональных коммунистов».)</a:t>
            </a:r>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 </a:t>
            </a:r>
            <a:r>
              <a:rPr lang="ru-RU" sz="400" dirty="0"/>
              <a:t>(Советская демократия (иногда советская демократия) это политическая система в которой правило населения путем прямых выборов Советы (Русский язык для "совет") осуществляется. Советы несут прямую ответственность перед своими избирателями и связаны их инструкциями, используя делегатская модель представления. Такой императивный мандат в отличие от свободного мандата, в котором избранные делегаты ответственность только перед своей совестью. Соответственно, делегаты могут быть уволены со своих постов в любое время или за них проголосовало голосование (отзывать)</a:t>
            </a:r>
            <a:endParaRPr lang="ru-RU" sz="1400" dirty="0"/>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4872671" y="152103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7376257"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29" name="Прямоугольник 228">
            <a:extLst>
              <a:ext uri="{FF2B5EF4-FFF2-40B4-BE49-F238E27FC236}">
                <a16:creationId xmlns:a16="http://schemas.microsoft.com/office/drawing/2014/main" id="{A5171FC1-3957-48C7-8A18-AE335D0D3217}"/>
              </a:ext>
            </a:extLst>
          </p:cNvPr>
          <p:cNvSpPr/>
          <p:nvPr/>
        </p:nvSpPr>
        <p:spPr>
          <a:xfrm>
            <a:off x="294820" y="2569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Только с 1928 года GIC издавала собственную прессу: </a:t>
            </a:r>
            <a:r>
              <a:rPr lang="ru-RU" sz="500" dirty="0" err="1"/>
              <a:t>Persmateriaal</a:t>
            </a:r>
            <a:r>
              <a:rPr lang="ru-RU" sz="500" dirty="0"/>
              <a:t> </a:t>
            </a:r>
            <a:r>
              <a:rPr lang="ru-RU" sz="500" dirty="0" err="1"/>
              <a:t>van</a:t>
            </a:r>
            <a:r>
              <a:rPr lang="ru-RU" sz="500" dirty="0"/>
              <a:t> </a:t>
            </a:r>
            <a:r>
              <a:rPr lang="ru-RU" sz="500" dirty="0" err="1"/>
              <a:t>de</a:t>
            </a:r>
            <a:r>
              <a:rPr lang="ru-RU" sz="500" dirty="0"/>
              <a:t> </a:t>
            </a:r>
            <a:r>
              <a:rPr lang="ru-RU" sz="500" dirty="0" err="1"/>
              <a:t>Groepen</a:t>
            </a:r>
            <a:r>
              <a:rPr lang="ru-RU" sz="500" dirty="0"/>
              <a:t> </a:t>
            </a:r>
            <a:r>
              <a:rPr lang="ru-RU" sz="500" dirty="0" err="1"/>
              <a:t>van</a:t>
            </a:r>
            <a:r>
              <a:rPr lang="ru-RU" sz="500" dirty="0"/>
              <a:t> </a:t>
            </a:r>
            <a:r>
              <a:rPr lang="ru-RU" sz="500" dirty="0" err="1"/>
              <a:t>Internationale</a:t>
            </a:r>
            <a:r>
              <a:rPr lang="ru-RU" sz="500" dirty="0"/>
              <a:t> </a:t>
            </a:r>
            <a:r>
              <a:rPr lang="ru-RU" sz="500" dirty="0" err="1"/>
              <a:t>Communtien</a:t>
            </a:r>
            <a:r>
              <a:rPr lang="ru-RU" sz="500" dirty="0"/>
              <a:t> («пресс-материалы GIC») на голландском и немецком языках. Вдобавок к этому теоретическому обзору были многочисленные брошюры, призванные быть более пропагандистскими, более современными и более доступными для рабочих8. Позже, с ростом безработицы, гик выпустил агитационный листок, распространяемый среди безработных в Амстердаме: </a:t>
            </a:r>
            <a:r>
              <a:rPr lang="ru-RU" sz="500" dirty="0" err="1"/>
              <a:t>Proletenstemmen</a:t>
            </a:r>
            <a:r>
              <a:rPr lang="ru-RU" sz="500" dirty="0"/>
              <a:t> («Пролетарские голоса») с 1936 года до войны. Тон был очень воинственным, а содержание очень живым.</a:t>
            </a:r>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867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2" name="Прямоугольник 231">
            <a:extLst>
              <a:ext uri="{FF2B5EF4-FFF2-40B4-BE49-F238E27FC236}">
                <a16:creationId xmlns:a16="http://schemas.microsoft.com/office/drawing/2014/main" id="{4AD5628D-E2E6-4DD1-A70E-D466EA6AE56C}"/>
              </a:ext>
            </a:extLst>
          </p:cNvPr>
          <p:cNvSpPr/>
          <p:nvPr/>
        </p:nvSpPr>
        <p:spPr>
          <a:xfrm>
            <a:off x="26896624" y="150605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Но с великим экономическим кризисом и вплоть до войны именно безработные оказались в центре социальной сцены (почти двадцать процентов активного населения Нидерландов были безработными в 1936 году)14. в июле 1934 г., с восстанием в амстердамском районе Йордан (см. главу седьмую). Однако, как и во многих странах, фабричный пролетариат в это время оставался пассивным, запуганным угрозой увольнений.</a:t>
            </a:r>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37" name="Прямоугольник 236">
            <a:extLst>
              <a:ext uri="{FF2B5EF4-FFF2-40B4-BE49-F238E27FC236}">
                <a16:creationId xmlns:a16="http://schemas.microsoft.com/office/drawing/2014/main" id="{6F8111E7-1B25-4AA9-8608-4460F1F39721}"/>
              </a:ext>
            </a:extLst>
          </p:cNvPr>
          <p:cNvSpPr/>
          <p:nvPr/>
        </p:nvSpPr>
        <p:spPr>
          <a:xfrm>
            <a:off x="294820" y="134481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Группа интернациональных коммунистов не имела ни устава, ни обязательных взносов, а ее «внутренние» собрания были открыты для всех остальных товарищей из других групп. В результате никогда не было известно точное количество участников в группе. Никогда не было голосования; это было сочтено ненужным, потому что нужно было избегать какой-либо партийной политики. Вы обсуждали проблему, и когда возникало важное расхождение во мнениях, отмечались различные точки зрения, и все. Решение большинства не имело значения. Решать будет рабочий класс22.Этот способ функционирования, который соответствовал образу дискуссионного кружка, был небезопасен. Он обрек гик на то, чтобы уходить в чисто теоретические проблемы, а когда ставились политические проблемы, вроде испанского вопроса (см. главу восьмую), было очень трудно увидеть принципиальную демаркацию между большинством и меньшинством группы. В то же время разногласия по поводу интервенции, отражавшие противостояние активистских и более теоретических тенденций, не могли быть преодолены голосованием или другими средствами и часто приводили к довольно неясным расколам.¬</a:t>
            </a:r>
          </a:p>
        </p:txBody>
      </p:sp>
      <p:sp>
        <p:nvSpPr>
          <p:cNvPr id="238" name="Прямоугольник 237">
            <a:extLst>
              <a:ext uri="{FF2B5EF4-FFF2-40B4-BE49-F238E27FC236}">
                <a16:creationId xmlns:a16="http://schemas.microsoft.com/office/drawing/2014/main" id="{57D01D21-9C92-4D5D-912D-78EABFD4B423}"/>
              </a:ext>
            </a:extLst>
          </p:cNvPr>
          <p:cNvSpPr/>
          <p:nvPr/>
        </p:nvSpPr>
        <p:spPr>
          <a:xfrm>
            <a:off x="5051692" y="134658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Сначала ядро группы полностью составляли школьные учителя: </a:t>
            </a:r>
            <a:r>
              <a:rPr lang="ru-RU" sz="400" dirty="0" err="1"/>
              <a:t>Хенк</a:t>
            </a:r>
            <a:r>
              <a:rPr lang="ru-RU" sz="400" dirty="0"/>
              <a:t> Канне Мейер, Тео </a:t>
            </a:r>
            <a:r>
              <a:rPr lang="ru-RU" sz="400" dirty="0" err="1"/>
              <a:t>Маассен</a:t>
            </a:r>
            <a:r>
              <a:rPr lang="ru-RU" sz="400" dirty="0"/>
              <a:t> (1891–1974) и Пит </a:t>
            </a:r>
            <a:r>
              <a:rPr lang="ru-RU" sz="400" dirty="0" err="1"/>
              <a:t>Коэрман</a:t>
            </a:r>
            <a:r>
              <a:rPr lang="ru-RU" sz="400" dirty="0"/>
              <a:t> (1890–1962), бывший друг </a:t>
            </a:r>
            <a:r>
              <a:rPr lang="ru-RU" sz="400" dirty="0" err="1"/>
              <a:t>Гортера</a:t>
            </a:r>
            <a:r>
              <a:rPr lang="ru-RU" sz="400" dirty="0"/>
              <a:t> в </a:t>
            </a:r>
            <a:r>
              <a:rPr lang="ru-RU" sz="400" dirty="0" err="1"/>
              <a:t>Бюссуме</a:t>
            </a:r>
            <a:r>
              <a:rPr lang="ru-RU" sz="400" dirty="0"/>
              <a:t>. Позже появились и другие элементы: либо студенты, либо рабочие. Вклад этих последних, большинство из которых были молодыми и без особых политических традиций, был доказательством того, что источники революционной активности не иссякли. Приверженность рабочих, которая привнесла в организацию некоторую «пролетарскую кровь», также доказывала, что организация была далеко не просто кружком интеллектуалов, проявлявших академический интерес к </a:t>
            </a:r>
            <a:r>
              <a:rPr lang="ru-RU" sz="400" dirty="0" err="1"/>
              <a:t>марксизму.Однако</a:t>
            </a:r>
            <a:r>
              <a:rPr lang="ru-RU" sz="400" dirty="0"/>
              <a:t>, как и всякая малая группа, гик был очень сильно отмечен своими наиболее видными личностями, что придавало определенный колорит жизни </a:t>
            </a:r>
            <a:r>
              <a:rPr lang="ru-RU" sz="400" dirty="0" err="1"/>
              <a:t>группы.Душой</a:t>
            </a:r>
            <a:r>
              <a:rPr lang="ru-RU" sz="400" dirty="0"/>
              <a:t> группы на самом деле был </a:t>
            </a:r>
            <a:r>
              <a:rPr lang="ru-RU" sz="400" dirty="0" err="1"/>
              <a:t>Хенк</a:t>
            </a:r>
            <a:r>
              <a:rPr lang="ru-RU" sz="400" dirty="0"/>
              <a:t> Канне Мейер24. Он был бывшим инженером, который стал учителем, чтобы получить свободное время, необходимое для политической деятельности, а не для любой педагогической деятельности. Он был жив В то время как </a:t>
            </a:r>
            <a:r>
              <a:rPr lang="ru-RU" sz="400" dirty="0" err="1"/>
              <a:t>Бордига</a:t>
            </a:r>
            <a:r>
              <a:rPr lang="ru-RU" sz="400" dirty="0"/>
              <a:t> отказался от политической деятельности в период с 1929 по 1944 год, </a:t>
            </a:r>
            <a:r>
              <a:rPr lang="ru-RU" sz="400" dirty="0" err="1"/>
              <a:t>Дамен</a:t>
            </a:r>
            <a:r>
              <a:rPr lang="ru-RU" sz="400" dirty="0"/>
              <a:t> продолжал свою деятельность в качестве боевика; именно он, а не </a:t>
            </a:r>
            <a:r>
              <a:rPr lang="ru-RU" sz="400" dirty="0" err="1"/>
              <a:t>Бордига</a:t>
            </a:r>
            <a:r>
              <a:rPr lang="ru-RU" sz="400" dirty="0"/>
              <a:t>, был настоящим основателем Интернационалистской коммунистической партии (ПКНТ), образованной в 1943 году на севере Италии.</a:t>
            </a:r>
          </a:p>
        </p:txBody>
      </p:sp>
      <p:sp>
        <p:nvSpPr>
          <p:cNvPr id="240" name="Прямоугольник 239">
            <a:extLst>
              <a:ext uri="{FF2B5EF4-FFF2-40B4-BE49-F238E27FC236}">
                <a16:creationId xmlns:a16="http://schemas.microsoft.com/office/drawing/2014/main" id="{5D946F78-13AF-4E5D-821E-15E9D1C480EA}"/>
              </a:ext>
            </a:extLst>
          </p:cNvPr>
          <p:cNvSpPr/>
          <p:nvPr/>
        </p:nvSpPr>
        <p:spPr>
          <a:xfrm>
            <a:off x="294820" y="385919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err="1"/>
              <a:t>Хенк</a:t>
            </a:r>
            <a:r>
              <a:rPr lang="ru-RU" sz="300" dirty="0"/>
              <a:t> Канне Мейер (1890–1962) был членом НАС — в 1917 году он руководил </a:t>
            </a:r>
            <a:r>
              <a:rPr lang="ru-RU" sz="300" dirty="0" err="1"/>
              <a:t>De</a:t>
            </a:r>
            <a:r>
              <a:rPr lang="ru-RU" sz="300" dirty="0"/>
              <a:t> </a:t>
            </a:r>
            <a:r>
              <a:rPr lang="ru-RU" sz="300" dirty="0" err="1"/>
              <a:t>jeugdige</a:t>
            </a:r>
            <a:r>
              <a:rPr lang="ru-RU" sz="300" dirty="0"/>
              <a:t>, приводя доказательства огромных теоретических и политических способностей, существующих в пролетарском движении, живое доказательство того, что политическое сознание среди рабочих не было поднято. извне «буржуазной интеллигенцией», как утверждал Ленин в «Что делать?». С умом скорее теоретическим, чем практическим, одаренным ясностью и простотой, чрезвычайно прямолинейным, Канне Мейер обладал некоторыми типичными характеристиками самоучки. Энциклопедический дух привел его к изучению биологии и психологии. Такое отношение, окрашенное педагогикой, было особенно сильным в определенные периоды рабочего движения, особенно среди самоучек. Хотя такие черты могут не вызывать больших проблем в узком кругу дискуссий, то же самое не верно для политической организации. Канне Мейер, а также ряд членов организации имели сильную склонность рассматривать организацию как «учебную группу», задачей которой было просвещение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«просвещением» подходивших к ней элементов рабочего класса.</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5051692" y="264414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Другой элемент, очень представительный для политической жизни гика, Ян </a:t>
            </a:r>
            <a:r>
              <a:rPr lang="ru-RU" sz="200" dirty="0" err="1"/>
              <a:t>Аппель</a:t>
            </a:r>
            <a:r>
              <a:rPr lang="ru-RU" sz="200" dirty="0"/>
              <a:t>, проявлял большую активность в качестве активиста в группе. Как и Пауль </a:t>
            </a:r>
            <a:r>
              <a:rPr lang="ru-RU" sz="200" dirty="0" err="1"/>
              <a:t>Маттик</a:t>
            </a:r>
            <a:r>
              <a:rPr lang="ru-RU" sz="200" dirty="0"/>
              <a:t>, </a:t>
            </a:r>
            <a:r>
              <a:rPr lang="ru-RU" sz="200" dirty="0" err="1"/>
              <a:t>Аппель</a:t>
            </a:r>
            <a:r>
              <a:rPr lang="ru-RU" sz="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200" dirty="0" err="1"/>
              <a:t>Аппель</a:t>
            </a:r>
            <a:r>
              <a:rPr lang="ru-RU" sz="200" dirty="0"/>
              <a:t> (1890–1985; псевдонимы: Макс </a:t>
            </a:r>
            <a:r>
              <a:rPr lang="ru-RU" sz="200" dirty="0" err="1"/>
              <a:t>Хемпель</a:t>
            </a:r>
            <a:r>
              <a:rPr lang="ru-RU" sz="200" dirty="0"/>
              <a:t>, Ян </a:t>
            </a:r>
            <a:r>
              <a:rPr lang="ru-RU" sz="200" dirty="0" err="1"/>
              <a:t>Арндт</a:t>
            </a:r>
            <a:r>
              <a:rPr lang="ru-RU" sz="200" dirty="0"/>
              <a:t>, Ян </a:t>
            </a:r>
            <a:r>
              <a:rPr lang="ru-RU" sz="200" dirty="0" err="1"/>
              <a:t>Вос</a:t>
            </a:r>
            <a:r>
              <a:rPr lang="ru-RU" sz="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200" dirty="0" err="1"/>
              <a:t>Linksradikal</a:t>
            </a:r>
            <a:r>
              <a:rPr lang="ru-RU" sz="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200" dirty="0" err="1"/>
              <a:t>Betriebsorganisationen</a:t>
            </a:r>
            <a:r>
              <a:rPr lang="ru-RU" sz="200" dirty="0"/>
              <a:t>), что привело к основанию </a:t>
            </a:r>
            <a:r>
              <a:rPr lang="ru-RU" sz="200" dirty="0" err="1"/>
              <a:t>Allgemeine</a:t>
            </a:r>
            <a:r>
              <a:rPr lang="ru-RU" sz="200" dirty="0"/>
              <a:t> </a:t>
            </a:r>
            <a:r>
              <a:rPr lang="ru-RU" sz="200" dirty="0" err="1"/>
              <a:t>Arbeiter</a:t>
            </a:r>
            <a:r>
              <a:rPr lang="ru-RU" sz="200" dirty="0"/>
              <a:t> </a:t>
            </a:r>
            <a:r>
              <a:rPr lang="ru-RU" sz="200" dirty="0" err="1"/>
              <a:t>Union</a:t>
            </a:r>
            <a:r>
              <a:rPr lang="ru-RU" sz="200" dirty="0"/>
              <a:t> </a:t>
            </a:r>
            <a:r>
              <a:rPr lang="ru-RU" sz="200" dirty="0" err="1"/>
              <a:t>Deutschlands</a:t>
            </a:r>
            <a:r>
              <a:rPr lang="ru-RU" sz="200" dirty="0"/>
              <a:t>, или </a:t>
            </a:r>
            <a:r>
              <a:rPr lang="ru-RU" sz="200" dirty="0" err="1"/>
              <a:t>aaud</a:t>
            </a:r>
            <a:r>
              <a:rPr lang="ru-RU" sz="200" dirty="0"/>
              <a:t>, и был одним из главных пропагандистов </a:t>
            </a:r>
            <a:r>
              <a:rPr lang="ru-RU" sz="200" dirty="0" err="1"/>
              <a:t>aau</a:t>
            </a:r>
            <a:r>
              <a:rPr lang="ru-RU" sz="200" dirty="0"/>
              <a:t>.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a:t>
            </a:r>
            <a:r>
              <a:rPr lang="ru-RU" sz="200" dirty="0" err="1"/>
              <a:t>вКуксхафена</a:t>
            </a:r>
            <a:r>
              <a:rPr lang="ru-RU" sz="200" dirty="0"/>
              <a:t> и Германа </a:t>
            </a:r>
            <a:r>
              <a:rPr lang="ru-RU" sz="200" dirty="0" err="1"/>
              <a:t>Кнуфкена</a:t>
            </a:r>
            <a:r>
              <a:rPr lang="ru-RU" sz="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200" dirty="0" err="1"/>
              <a:t>Кнуфкеном</a:t>
            </a:r>
            <a:r>
              <a:rPr lang="ru-RU" sz="200" dirty="0"/>
              <a:t> его вскоре принял сам Ленин. По его </a:t>
            </a:r>
            <a:r>
              <a:rPr lang="ru-RU" sz="200" dirty="0" err="1"/>
              <a:t>словам:«Ленин</a:t>
            </a:r>
            <a:r>
              <a:rPr lang="ru-RU" sz="200" dirty="0"/>
              <a:t>, конечно, выступал против нашей и </a:t>
            </a:r>
            <a:r>
              <a:rPr lang="ru-RU" sz="200" dirty="0" err="1"/>
              <a:t>капд</a:t>
            </a:r>
            <a:r>
              <a:rPr lang="ru-RU" sz="200" dirty="0"/>
              <a:t>-точки зрения. В ходе второго приема, немного позже, он дал нам свой ответ. Это он сделал, читая до пределов этой среды. Как и Пол </a:t>
            </a:r>
            <a:r>
              <a:rPr lang="ru-RU" sz="200" dirty="0" err="1"/>
              <a:t>Маттик</a:t>
            </a:r>
            <a:r>
              <a:rPr lang="ru-RU" sz="200" dirty="0"/>
              <a:t>, Ян </a:t>
            </a:r>
            <a:r>
              <a:rPr lang="ru-RU" sz="200" dirty="0" err="1"/>
              <a:t>Аппель</a:t>
            </a:r>
            <a:r>
              <a:rPr lang="ru-RU" sz="200" dirty="0"/>
              <a:t> был членом </a:t>
            </a:r>
            <a:r>
              <a:rPr lang="ru-RU" sz="200" dirty="0" err="1"/>
              <a:t>капд</a:t>
            </a:r>
            <a:r>
              <a:rPr lang="ru-RU" sz="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22" idx="2"/>
            <a:endCxn id="226" idx="0"/>
          </p:cNvCxnSpPr>
          <p:nvPr/>
        </p:nvCxnSpPr>
        <p:spPr>
          <a:xfrm rot="16200000" flipH="1">
            <a:off x="7616555" y="12982985"/>
            <a:ext cx="361060" cy="12742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75">
            <a:extLst>
              <a:ext uri="{FF2B5EF4-FFF2-40B4-BE49-F238E27FC236}">
                <a16:creationId xmlns:a16="http://schemas.microsoft.com/office/drawing/2014/main" id="{0B36D4C6-890A-4DC6-AFC6-6DE050D12592}"/>
              </a:ext>
            </a:extLst>
          </p:cNvPr>
          <p:cNvCxnSpPr>
            <a:cxnSpLocks/>
            <a:stCxn id="220" idx="2"/>
            <a:endCxn id="264" idx="0"/>
          </p:cNvCxnSpPr>
          <p:nvPr/>
        </p:nvCxnSpPr>
        <p:spPr>
          <a:xfrm rot="16200000" flipH="1">
            <a:off x="10102481" y="12998244"/>
            <a:ext cx="358972" cy="12416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22624" y="11521069"/>
            <a:ext cx="419253" cy="12577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340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2" name="Прямая со стрелкой 261">
            <a:extLst>
              <a:ext uri="{FF2B5EF4-FFF2-40B4-BE49-F238E27FC236}">
                <a16:creationId xmlns:a16="http://schemas.microsoft.com/office/drawing/2014/main" id="{18A3BD3D-2E3E-47A1-BB11-345C593A5420}"/>
              </a:ext>
            </a:extLst>
          </p:cNvPr>
          <p:cNvCxnSpPr>
            <a:cxnSpLocks/>
            <a:stCxn id="223" idx="2"/>
            <a:endCxn id="225" idx="0"/>
          </p:cNvCxnSpPr>
          <p:nvPr/>
        </p:nvCxnSpPr>
        <p:spPr>
          <a:xfrm>
            <a:off x="5930630" y="14880646"/>
            <a:ext cx="0" cy="329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3" name="Прямая со стрелкой 262">
            <a:extLst>
              <a:ext uri="{FF2B5EF4-FFF2-40B4-BE49-F238E27FC236}">
                <a16:creationId xmlns:a16="http://schemas.microsoft.com/office/drawing/2014/main" id="{AA2B5DCE-C3B5-45F7-ADEC-9B05B81579C2}"/>
              </a:ext>
            </a:extLst>
          </p:cNvPr>
          <p:cNvCxnSpPr>
            <a:cxnSpLocks/>
            <a:stCxn id="225" idx="2"/>
            <a:endCxn id="228" idx="0"/>
          </p:cNvCxnSpPr>
          <p:nvPr/>
        </p:nvCxnSpPr>
        <p:spPr>
          <a:xfrm>
            <a:off x="5930630" y="16290386"/>
            <a:ext cx="0" cy="4340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 </a:t>
            </a:r>
            <a:r>
              <a:rPr lang="ru-RU" sz="200" dirty="0"/>
              <a:t>(</a:t>
            </a:r>
            <a:r>
              <a:rPr lang="ru-RU" sz="400" dirty="0">
                <a:solidFill>
                  <a:srgbClr val="000000"/>
                </a:solidFill>
                <a:latin typeface="Times New Roman" panose="02020603050405020304" pitchFamily="18" charset="0"/>
                <a:ea typeface="Arial Unicode MS"/>
                <a:cs typeface="Times New Roman" panose="02020603050405020304" pitchFamily="18" charset="0"/>
              </a:rPr>
              <a:t>«</a:t>
            </a:r>
            <a:r>
              <a:rPr lang="ru-RU" sz="400" dirty="0" err="1">
                <a:solidFill>
                  <a:srgbClr val="000000"/>
                </a:solidFill>
                <a:latin typeface="Times New Roman" panose="02020603050405020304" pitchFamily="18" charset="0"/>
                <a:ea typeface="Arial Unicode MS"/>
                <a:cs typeface="Times New Roman" panose="02020603050405020304" pitchFamily="18" charset="0"/>
              </a:rPr>
              <a:t>Советничество</a:t>
            </a:r>
            <a:r>
              <a:rPr lang="ru-RU" sz="400" dirty="0">
                <a:solidFill>
                  <a:srgbClr val="000000"/>
                </a:solidFill>
                <a:latin typeface="Times New Roman" panose="02020603050405020304" pitchFamily="18" charset="0"/>
                <a:ea typeface="Arial Unicode MS"/>
                <a:cs typeface="Times New Roman" panose="02020603050405020304" pitchFamily="18" charset="0"/>
              </a:rPr>
              <a:t>» не есть просто защита рабочих советов как органов диктатуры пролетариата после разрушения старого буржуазного государства. Он выражает рабочее видение, которое рассматривает существование революционных политических партий в рабочих советах как негативный фактор. Эта негативная концепция революционной партии исходит из того, что рабочие советы являются единственной горнилом революционного сознания в рабочем классе. В соответствии с «антиавторитарной» концепцией </a:t>
            </a:r>
            <a:r>
              <a:rPr lang="ru-RU" sz="400" dirty="0" err="1">
                <a:solidFill>
                  <a:srgbClr val="000000"/>
                </a:solidFill>
                <a:latin typeface="Times New Roman" panose="02020603050405020304" pitchFamily="18" charset="0"/>
                <a:ea typeface="Arial Unicode MS"/>
                <a:cs typeface="Times New Roman" panose="02020603050405020304" pitchFamily="18" charset="0"/>
              </a:rPr>
              <a:t>Рюле</a:t>
            </a:r>
            <a:r>
              <a:rPr lang="ru-RU" sz="400" dirty="0">
                <a:solidFill>
                  <a:srgbClr val="000000"/>
                </a:solidFill>
                <a:latin typeface="Times New Roman" panose="02020603050405020304" pitchFamily="18" charset="0"/>
                <a:ea typeface="Arial Unicode MS"/>
                <a:cs typeface="Times New Roman" panose="02020603050405020304" pitchFamily="18" charset="0"/>
              </a:rPr>
              <a:t> всякая партия, даже революционная, буржуазна по своей сути и стремится к захвату власти группой интеллигентов вместо революционного пролетариата)</a:t>
            </a:r>
            <a:endParaRPr lang="ru-RU" sz="1400" dirty="0"/>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73486" y="14322732"/>
            <a:ext cx="1770801" cy="45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4470302" y="15274708"/>
            <a:ext cx="444650" cy="2476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3" name="Прямоугольник 272">
            <a:extLst>
              <a:ext uri="{FF2B5EF4-FFF2-40B4-BE49-F238E27FC236}">
                <a16:creationId xmlns:a16="http://schemas.microsoft.com/office/drawing/2014/main" id="{5DBD3CC3-56B7-43B0-B75E-CCB520915EEB}"/>
              </a:ext>
            </a:extLst>
          </p:cNvPr>
          <p:cNvSpPr/>
          <p:nvPr/>
        </p:nvSpPr>
        <p:spPr>
          <a:xfrm>
            <a:off x="294820" y="521309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err="1"/>
              <a:t>Паннекук</a:t>
            </a:r>
            <a:r>
              <a:rPr lang="ru-RU" sz="600" dirty="0"/>
              <a:t> подчеркнул всемирное значение русской революции:</a:t>
            </a:r>
            <a:br>
              <a:rPr lang="ru-RU" sz="100" dirty="0"/>
            </a:br>
            <a:r>
              <a:rPr lang="ru-RU" sz="600" dirty="0"/>
              <a:t>Подобно ослепительному метеору, русская революция осветила Землю. Но рабочим нужна была другая революция. Наполнив их такой надеждой и энергией, ослепительный свет русской революции ослепил рабочих, так что они уже не видели, по какому пути им идти</a:t>
            </a:r>
            <a:endParaRPr lang="ru-RU" sz="100" dirty="0"/>
          </a:p>
        </p:txBody>
      </p:sp>
      <p:sp>
        <p:nvSpPr>
          <p:cNvPr id="258" name="Прямоугольник 257">
            <a:extLst>
              <a:ext uri="{FF2B5EF4-FFF2-40B4-BE49-F238E27FC236}">
                <a16:creationId xmlns:a16="http://schemas.microsoft.com/office/drawing/2014/main" id="{8CE32021-A14C-4A8F-B8AE-7B6E05598AAA}"/>
              </a:ext>
            </a:extLst>
          </p:cNvPr>
          <p:cNvSpPr/>
          <p:nvPr/>
        </p:nvSpPr>
        <p:spPr>
          <a:xfrm>
            <a:off x="12464570"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cxnSp>
        <p:nvCxnSpPr>
          <p:cNvPr id="265" name="Прямая со стрелкой 264">
            <a:extLst>
              <a:ext uri="{FF2B5EF4-FFF2-40B4-BE49-F238E27FC236}">
                <a16:creationId xmlns:a16="http://schemas.microsoft.com/office/drawing/2014/main" id="{48A67696-AF72-427C-8A7C-14137E729AAC}"/>
              </a:ext>
            </a:extLst>
          </p:cNvPr>
          <p:cNvCxnSpPr>
            <a:cxnSpLocks/>
            <a:stCxn id="147" idx="2"/>
            <a:endCxn id="258" idx="0"/>
          </p:cNvCxnSpPr>
          <p:nvPr/>
        </p:nvCxnSpPr>
        <p:spPr>
          <a:xfrm>
            <a:off x="13522529" y="19223910"/>
            <a:ext cx="0" cy="4476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7" name="Прямоугольник 276">
            <a:extLst>
              <a:ext uri="{FF2B5EF4-FFF2-40B4-BE49-F238E27FC236}">
                <a16:creationId xmlns:a16="http://schemas.microsoft.com/office/drawing/2014/main" id="{B86A586B-4F9A-4916-8217-F57208117953}"/>
              </a:ext>
            </a:extLst>
          </p:cNvPr>
          <p:cNvSpPr/>
          <p:nvPr/>
        </p:nvSpPr>
        <p:spPr>
          <a:xfrm>
            <a:off x="10019946" y="782074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Первые дни переходного периода между капитализмом и коммунизмом будут отмечены дефицитом, учитывая необходимость восстановления экономики, разрушенной либо гражданской войной, либо мировым экономическим кризисом (</a:t>
            </a:r>
            <a:r>
              <a:rPr lang="ru-RU" sz="400" dirty="0" err="1"/>
              <a:t>Паннекук</a:t>
            </a:r>
            <a:r>
              <a:rPr lang="ru-RU" sz="400" dirty="0"/>
              <a:t> не был точен в этом). Это все еще была бы экономика войны и дефицита, при которой справедливость в распределении предметов потребления основывалась бы не на справедливом учете рабочего времени, а на принудительном, но нравственном принципе принуждения каждого работать за вознаграждение. сообщество:¬¬В начале переходного периода, когда хозяйство будет в руинах, насущной проблемой будет создание аппарата производства и обеспечение непосредственного существования населения. Очень возможно, что в этих условиях основные продовольственные запасы будут распределяться равномерно, как это всегда делается во время войны или голода. Но более вероятно, что на этом этапе реконструкции, когда все имеющиеся силы будут использованы </a:t>
            </a:r>
            <a:r>
              <a:rPr lang="ru-RU" sz="400" dirty="0" err="1"/>
              <a:t>дляполной</a:t>
            </a:r>
            <a:r>
              <a:rPr lang="ru-RU" sz="400" dirty="0"/>
              <a:t> и в которой новые нравственные принципы общего труда будут формироваться лишь постепенно, право потребления будет связано с выполнением какого-либо труда. Старая народная поговорка «кто не работает, тот не ест» выражает инстинктивное чувство справедливости94.</a:t>
            </a:r>
            <a:endParaRPr lang="ru-RU" sz="300" dirty="0"/>
          </a:p>
        </p:txBody>
      </p: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a:extLst>
              <a:ext uri="{FF2B5EF4-FFF2-40B4-BE49-F238E27FC236}">
                <a16:creationId xmlns:a16="http://schemas.microsoft.com/office/drawing/2014/main" id="{DD45E7B9-6EA8-46DC-9B0E-B3E030E4D9AD}"/>
              </a:ext>
            </a:extLst>
          </p:cNvPr>
          <p:cNvSpPr/>
          <p:nvPr/>
        </p:nvSpPr>
        <p:spPr>
          <a:xfrm>
            <a:off x="26896297" y="546550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Движение безработных завершилось в июле 1934 года настоящим восстанием, когда консервативный кабинет Антиреволюционной партии во главе с </a:t>
            </a:r>
            <a:r>
              <a:rPr lang="ru-RU" sz="300" dirty="0" err="1"/>
              <a:t>Хендрийком</a:t>
            </a:r>
            <a:r>
              <a:rPr lang="ru-RU" sz="300" dirty="0"/>
              <a:t> Колейном (1869-1944) решил сократить пособие по безработице. 4 июля рабочие района Йордан в Амстердаме спонтанно, без каких-либо указаний партии или профсоюза, выступили против мер правительства. В этом районе, как и в «индонезийском квартале», оказывалось живое сопротивление нападениям моторизованной и конной полиции. Улицы </a:t>
            </a:r>
            <a:r>
              <a:rPr lang="ru-RU" sz="300" dirty="0" err="1"/>
              <a:t>Йорданского</a:t>
            </a:r>
            <a:r>
              <a:rPr lang="ru-RU" sz="300" dirty="0"/>
              <a:t> района вскоре были забаррикадированы и оказались в руках рабочих и безработных, которые, «победив», разошлись по домам. Но на следующий день армия заняла район танками и пулеметами. Репрессии против рабочих закончились семеро убитыми и 200 ранеными. Укрепленный этой победой, правительство Нидерландов запретило все демонстрации и митинги. Хотя она дистанцировалась от борьбы </a:t>
            </a:r>
            <a:r>
              <a:rPr lang="ru-RU" sz="300" dirty="0" err="1"/>
              <a:t>иордаанских</a:t>
            </a:r>
            <a:r>
              <a:rPr lang="ru-RU" sz="300" dirty="0"/>
              <a:t> рабочих, видя лишь «грабеж и провокацию»72, орган компартии «Де </a:t>
            </a:r>
            <a:r>
              <a:rPr lang="ru-RU" sz="300" dirty="0" err="1"/>
              <a:t>трибюн</a:t>
            </a:r>
            <a:r>
              <a:rPr lang="ru-RU" sz="300" dirty="0"/>
              <a:t>» был запрещен. Небольшая </a:t>
            </a:r>
            <a:r>
              <a:rPr lang="ru-RU" sz="300" dirty="0" err="1"/>
              <a:t>левосоциалистическая</a:t>
            </a:r>
            <a:r>
              <a:rPr lang="ru-RU" sz="300" dirty="0"/>
              <a:t> партия, OSP, арестовала нескольких своих лидеров, хотя одна из ее фракций, вокруг Де </a:t>
            </a:r>
            <a:r>
              <a:rPr lang="ru-RU" sz="300" dirty="0" err="1"/>
              <a:t>Кадта</a:t>
            </a:r>
            <a:r>
              <a:rPr lang="ru-RU" sz="300" dirty="0"/>
              <a:t>, отказалась выразить солидарность с движением, критикуя «авантюризм» руководства </a:t>
            </a:r>
            <a:r>
              <a:rPr lang="ru-RU" sz="300" dirty="0" err="1"/>
              <a:t>OSP.Поражение</a:t>
            </a:r>
            <a:r>
              <a:rPr lang="ru-RU" sz="300" dirty="0"/>
              <a:t> амстердамских безработных было тяжелым, так как означало серьезное поражение пролетариата в Нидерландах, остававшегося пассивным. На самом деле борьба безработных рассматривалась как нечто отдельное, как особая категория. Сами безработные не пытались обобщить свое движение. Этот корпоративизм и отсутствие солидарности между разными категориями рабочих были настоящей слабостью:¬¬70 Об истории восстания амстердамских рабочих в июле 1934 г. см. </a:t>
            </a:r>
            <a:r>
              <a:rPr lang="ru-RU" sz="300" dirty="0" err="1"/>
              <a:t>Kielich</a:t>
            </a:r>
            <a:r>
              <a:rPr lang="ru-RU" sz="300" dirty="0"/>
              <a:t> 1984.71 рис, № 4, февраль 1932 г.72 </a:t>
            </a:r>
            <a:r>
              <a:rPr lang="ru-RU" sz="300" dirty="0" err="1"/>
              <a:t>De</a:t>
            </a:r>
            <a:r>
              <a:rPr lang="ru-RU" sz="300" dirty="0"/>
              <a:t> </a:t>
            </a:r>
            <a:r>
              <a:rPr lang="ru-RU" sz="300" dirty="0" err="1"/>
              <a:t>Tribune</a:t>
            </a:r>
            <a:r>
              <a:rPr lang="ru-RU" sz="300" dirty="0"/>
              <a:t> (дополнение), 6 июля 1934 г.... Силы рабочего класса были еще так слабы, что борющиеся рабочие не видели в расширении движения своей собственной задачи. Идея заключалась в том, что это была борьба одних безработных, и она должна была вестись только ими. В Иордане и его окрестностях есть разные фабрики, но безработные не пытались вовлечь их в борьбу73.¬Причины этого поражения были не только субъективными, но и объективными. Буржуазия «не могла больше терпеть ни малейшего сопротивления со стороны рабочих»74. Единственным выходом для рабочего класса были массовые движения, расширение и всеобщее распространение забастовок. Но будет ли этого достаточно, чтобы остановить наступление буржуазии на пролетариат, особенно угрозу войны? Были ли крупные забастовки лета 1936 года во Франции под знаменем «Народного фронта» предвестниками нового периода массовых забастовок?</a:t>
            </a:r>
          </a:p>
        </p:txBody>
      </p:sp>
      <p:sp>
        <p:nvSpPr>
          <p:cNvPr id="288" name="Прямоугольник 287">
            <a:extLst>
              <a:ext uri="{FF2B5EF4-FFF2-40B4-BE49-F238E27FC236}">
                <a16:creationId xmlns:a16="http://schemas.microsoft.com/office/drawing/2014/main" id="{E43200DB-36C7-4343-98ED-6660199BC5F5}"/>
              </a:ext>
            </a:extLst>
          </p:cNvPr>
          <p:cNvSpPr/>
          <p:nvPr/>
        </p:nvSpPr>
        <p:spPr>
          <a:xfrm>
            <a:off x="26896624" y="404156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июне 1936 года в </a:t>
            </a:r>
            <a:r>
              <a:rPr lang="ru-RU" sz="500" dirty="0" err="1"/>
              <a:t>Эймейдене</a:t>
            </a:r>
            <a:r>
              <a:rPr lang="ru-RU" sz="500" dirty="0"/>
              <a:t>, Голландия, вспыхнула крупная забастовка рыбаков. В стачкоме доминировала КПН. Во время забастовки последние, не колеблясь, предложили «объединенный фронт» с фашистами: «Мы приветствуем рыбаков-национал-социалистов, которые борются в </a:t>
            </a:r>
            <a:r>
              <a:rPr lang="ru-RU" sz="500" dirty="0" err="1"/>
              <a:t>Эймёйдене</a:t>
            </a:r>
            <a:r>
              <a:rPr lang="ru-RU" sz="500" dirty="0"/>
              <a:t> вместе со своими красными братьями»</a:t>
            </a:r>
          </a:p>
        </p:txBody>
      </p:sp>
      <p:sp>
        <p:nvSpPr>
          <p:cNvPr id="289" name="Прямоугольник 288">
            <a:extLst>
              <a:ext uri="{FF2B5EF4-FFF2-40B4-BE49-F238E27FC236}">
                <a16:creationId xmlns:a16="http://schemas.microsoft.com/office/drawing/2014/main" id="{A98FC12A-9364-42ED-A04F-AE2FDE4D1EB1}"/>
              </a:ext>
            </a:extLst>
          </p:cNvPr>
          <p:cNvSpPr/>
          <p:nvPr/>
        </p:nvSpPr>
        <p:spPr>
          <a:xfrm>
            <a:off x="294820" y="65238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1936 году голландский совет-коммунисты разделились на четыре группы. Помимо </a:t>
            </a:r>
            <a:r>
              <a:rPr lang="ru-RU" sz="500" dirty="0" err="1"/>
              <a:t>gic</a:t>
            </a:r>
            <a:r>
              <a:rPr lang="ru-RU" sz="500" dirty="0"/>
              <a:t>, из </a:t>
            </a:r>
            <a:r>
              <a:rPr lang="ru-RU" sz="500" dirty="0" err="1"/>
              <a:t>капна</a:t>
            </a:r>
            <a:r>
              <a:rPr lang="ru-RU" sz="500" dirty="0"/>
              <a:t> выходили две группы: </a:t>
            </a:r>
            <a:r>
              <a:rPr lang="ru-RU" sz="500" dirty="0" err="1"/>
              <a:t>De</a:t>
            </a:r>
            <a:r>
              <a:rPr lang="ru-RU" sz="500" dirty="0"/>
              <a:t> </a:t>
            </a:r>
            <a:r>
              <a:rPr lang="ru-RU" sz="500" dirty="0" err="1"/>
              <a:t>Arbeider-sraad</a:t>
            </a:r>
            <a:r>
              <a:rPr lang="ru-RU" sz="500" dirty="0"/>
              <a:t> («Рабочий совет») и группа советников Гааги5, издававшая журнал «Пролетарий». Эти три группы называли себя марксистскими. Существовала и четвертая группа, отколовшаяся от гика. Эта группа издавала журнал «</a:t>
            </a:r>
            <a:r>
              <a:rPr lang="ru-RU" sz="500" dirty="0" err="1"/>
              <a:t>Дискусси</a:t>
            </a:r>
            <a:r>
              <a:rPr lang="ru-RU" sz="500" dirty="0"/>
              <a:t>», орган «рабочих групп».</a:t>
            </a:r>
            <a:br>
              <a:rPr lang="ru-RU" sz="500" dirty="0"/>
            </a:br>
            <a:r>
              <a:rPr lang="ru-RU" sz="500" dirty="0"/>
              <a:t>5 Эта группа, к которой принадлежал </a:t>
            </a:r>
            <a:r>
              <a:rPr lang="ru-RU" sz="500" dirty="0" err="1"/>
              <a:t>Кайо</a:t>
            </a:r>
            <a:r>
              <a:rPr lang="ru-RU" sz="500" dirty="0"/>
              <a:t> </a:t>
            </a:r>
            <a:r>
              <a:rPr lang="ru-RU" sz="500" dirty="0" err="1"/>
              <a:t>Брендель</a:t>
            </a:r>
            <a:r>
              <a:rPr lang="ru-RU" sz="500" dirty="0"/>
              <a:t>, один из основателей советско-коммунистической группы </a:t>
            </a:r>
            <a:r>
              <a:rPr lang="ru-RU" sz="500" dirty="0" err="1"/>
              <a:t>Daad</a:t>
            </a:r>
            <a:r>
              <a:rPr lang="ru-RU" sz="500" dirty="0"/>
              <a:t> </a:t>
            </a:r>
            <a:r>
              <a:rPr lang="ru-RU" sz="500" dirty="0" err="1"/>
              <a:t>en</a:t>
            </a:r>
            <a:r>
              <a:rPr lang="ru-RU" sz="500" dirty="0"/>
              <a:t> </a:t>
            </a:r>
            <a:r>
              <a:rPr lang="ru-RU" sz="500" dirty="0" err="1"/>
              <a:t>Gedachte</a:t>
            </a:r>
            <a:r>
              <a:rPr lang="ru-RU" sz="500" dirty="0"/>
              <a:t> (вместе с </a:t>
            </a:r>
            <a:r>
              <a:rPr lang="ru-RU" sz="500" dirty="0" err="1"/>
              <a:t>Яапом</a:t>
            </a:r>
            <a:r>
              <a:rPr lang="ru-RU" sz="500" dirty="0"/>
              <a:t> </a:t>
            </a:r>
            <a:r>
              <a:rPr lang="ru-RU" sz="500" dirty="0" err="1"/>
              <a:t>Меуленкампом</a:t>
            </a:r>
            <a:r>
              <a:rPr lang="ru-RU" sz="500" dirty="0"/>
              <a:t>), впервые опубликовала журнал </a:t>
            </a:r>
            <a:r>
              <a:rPr lang="ru-RU" sz="500" dirty="0" err="1"/>
              <a:t>De</a:t>
            </a:r>
            <a:r>
              <a:rPr lang="ru-RU" sz="500" dirty="0"/>
              <a:t> </a:t>
            </a:r>
            <a:r>
              <a:rPr lang="ru-RU" sz="500" dirty="0" err="1"/>
              <a:t>Radencommunist</a:t>
            </a:r>
            <a:r>
              <a:rPr lang="ru-RU" sz="500" dirty="0"/>
              <a:t> в 1933 году. близок к </a:t>
            </a:r>
            <a:r>
              <a:rPr lang="ru-RU" sz="500" dirty="0" err="1"/>
              <a:t>gic.AfterProletarier</a:t>
            </a:r>
            <a:r>
              <a:rPr lang="ru-RU" sz="500" dirty="0"/>
              <a:t> с 1936 по 1938 год издавал </a:t>
            </a:r>
            <a:r>
              <a:rPr lang="ru-RU" sz="500" dirty="0" err="1"/>
              <a:t>Proletarische</a:t>
            </a:r>
            <a:r>
              <a:rPr lang="ru-RU" sz="500" dirty="0"/>
              <a:t> </a:t>
            </a:r>
            <a:r>
              <a:rPr lang="ru-RU" sz="500" dirty="0" err="1"/>
              <a:t>Beschouwingen</a:t>
            </a:r>
            <a:r>
              <a:rPr lang="ru-RU" sz="500" dirty="0"/>
              <a:t> («Пролетарские размышления»). -1950) - никогда не отказываясь от собственных позиций.</a:t>
            </a:r>
          </a:p>
        </p:txBody>
      </p: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p>
          <a:p>
            <a:pPr algn="ctr"/>
            <a:r>
              <a:rPr lang="ru-RU" sz="200" dirty="0">
                <a:solidFill>
                  <a:srgbClr val="000000"/>
                </a:solidFill>
                <a:latin typeface="Times New Roman" panose="02020603050405020304" pitchFamily="18" charset="0"/>
                <a:ea typeface="Arial Unicode MS"/>
                <a:cs typeface="Times New Roman" panose="02020603050405020304" pitchFamily="18" charset="0"/>
              </a:rPr>
              <a:t>«Война, которую советские коммунисты сочли неизбежной, разразилась в сентябре 1939 года. Тем не менее голландцам понадобилось два месяца, чтобы опубликовать свой теоретический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Radencommunisme</a:t>
            </a:r>
            <a:r>
              <a:rPr lang="ru-RU" sz="200" dirty="0">
                <a:solidFill>
                  <a:srgbClr val="000000"/>
                </a:solidFill>
                <a:latin typeface="Times New Roman" panose="02020603050405020304" pitchFamily="18" charset="0"/>
                <a:ea typeface="Arial Unicode MS"/>
                <a:cs typeface="Times New Roman" panose="02020603050405020304" pitchFamily="18" charset="0"/>
              </a:rPr>
              <a:t>, а его агитационный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Proletenstempmen</a:t>
            </a:r>
            <a:r>
              <a:rPr lang="ru-RU" sz="200" dirty="0">
                <a:solidFill>
                  <a:srgbClr val="000000"/>
                </a:solidFill>
                <a:latin typeface="Times New Roman" panose="02020603050405020304" pitchFamily="18" charset="0"/>
                <a:ea typeface="Arial Unicode MS"/>
                <a:cs typeface="Times New Roman" panose="02020603050405020304" pitchFamily="18" charset="0"/>
              </a:rPr>
              <a:t> прекратил публикацию в июле. Атмосфера войны сильнее давила на Нидерланды, которые оставались нейтральными в конфликте, и, казалось, парализовала советских коммунистов, поскольку их организация оставалась очень небрежной и совершенно неподготовленной к подпольной работе, если они будут вынуждены уйти в подполье.¬¬Тем не менее, первый номер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Раденкоммунизма</a:t>
            </a:r>
            <a:r>
              <a:rPr lang="ru-RU" sz="200" dirty="0">
                <a:solidFill>
                  <a:srgbClr val="000000"/>
                </a:solidFill>
                <a:latin typeface="Times New Roman" panose="02020603050405020304" pitchFamily="18" charset="0"/>
                <a:ea typeface="Arial Unicode MS"/>
                <a:cs typeface="Times New Roman" panose="02020603050405020304" pitchFamily="18" charset="0"/>
              </a:rPr>
              <a:t>» (ноябрь 1939 г.) твердо стоял на своих интернационалистских принципах. Анализируя причины войны, он отказывался проводить различие между «демократическим» и «фашистским» лагерями. Принимая анализ революционеров во время Первой мировой войны, он пришел к выводу: «... именно мировой капитализм как экономическая система несет ответственность за эту войну, а не какая-либо конкретная страна».</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Раденкоммунизмпоказал</a:t>
            </a:r>
            <a:r>
              <a:rPr lang="ru-RU" sz="200" dirty="0">
                <a:solidFill>
                  <a:srgbClr val="000000"/>
                </a:solidFill>
                <a:latin typeface="Times New Roman" panose="02020603050405020304" pitchFamily="18" charset="0"/>
                <a:ea typeface="Arial Unicode MS"/>
                <a:cs typeface="Times New Roman" panose="02020603050405020304" pitchFamily="18" charset="0"/>
              </a:rPr>
              <a:t>, что развязывание войны Германией стало возможным благодаря «концентрации всего капитала в руках государства» и «растущей эксплуатации рабочего класса» в Германии. Это явление, согласно этому периодическому изданию, было идентичным в «демократическом» лагере, поскольку «в короткий срок Англия создала свою собственную «тоталитарную» капиталистическую организацию».</a:t>
            </a:r>
            <a:endParaRPr lang="ru-RU" sz="1100" dirty="0"/>
          </a:p>
        </p:txBody>
      </p:sp>
      <p:sp>
        <p:nvSpPr>
          <p:cNvPr id="292" name="Прямоугольник 291">
            <a:extLst>
              <a:ext uri="{FF2B5EF4-FFF2-40B4-BE49-F238E27FC236}">
                <a16:creationId xmlns:a16="http://schemas.microsoft.com/office/drawing/2014/main" id="{FD2FD090-F8B9-469A-A122-D9BEE9E3E9DA}"/>
              </a:ext>
            </a:extLst>
          </p:cNvPr>
          <p:cNvSpPr/>
          <p:nvPr/>
        </p:nvSpPr>
        <p:spPr>
          <a:xfrm>
            <a:off x="15034534" y="12685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3" name="Прямоугольник 292">
            <a:extLst>
              <a:ext uri="{FF2B5EF4-FFF2-40B4-BE49-F238E27FC236}">
                <a16:creationId xmlns:a16="http://schemas.microsoft.com/office/drawing/2014/main" id="{9ACE45BC-584E-4646-8304-CA0940F6F0F3}"/>
              </a:ext>
            </a:extLst>
          </p:cNvPr>
          <p:cNvSpPr/>
          <p:nvPr/>
        </p:nvSpPr>
        <p:spPr>
          <a:xfrm>
            <a:off x="1505528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В 1937 году раскол между </a:t>
            </a:r>
            <a:r>
              <a:rPr lang="ru-RU" sz="400" dirty="0" err="1"/>
              <a:t>рсапом</a:t>
            </a:r>
            <a:r>
              <a:rPr lang="ru-RU" sz="400" dirty="0"/>
              <a:t> и Троцким постепенно осуществился. Подобно своему отношению к </a:t>
            </a:r>
            <a:r>
              <a:rPr lang="ru-RU" sz="400" dirty="0" err="1"/>
              <a:t>поуму</a:t>
            </a:r>
            <a:r>
              <a:rPr lang="ru-RU" sz="400" dirty="0"/>
              <a:t>, Троцкий упрекал </a:t>
            </a:r>
            <a:r>
              <a:rPr lang="ru-RU" sz="400" dirty="0" err="1"/>
              <a:t>Сневлита</a:t>
            </a:r>
            <a:r>
              <a:rPr lang="ru-RU" sz="400" dirty="0"/>
              <a:t> в том, что он поддерживает жизнь нас. Троцкий настаивал на роспуске НАС в Социалистический союз НВВ. Обвинив НАС в получении финансовой поддержки от голландского правительства44 и </a:t>
            </a:r>
            <a:r>
              <a:rPr lang="ru-RU" sz="400" dirty="0" err="1"/>
              <a:t>Сневлита</a:t>
            </a:r>
            <a:r>
              <a:rPr lang="ru-RU" sz="400" dirty="0"/>
              <a:t> в безответственности45, Троцкий заключил: ...Если вы и дальше будете занимать ту же совершенно двусмысленную позицию — с Четвертым Интернационалом на словах, против него на деле, — то лучше открытый и честный раскол. В таком случае вы останетесь с нас, а мы с Четвертым Интернационалом. Мы создаем секцию в Голландии и постараемся построить открытой борьбой то, что не смогли создать терпеливым сотрудничеством и обсуждением между </a:t>
            </a:r>
            <a:r>
              <a:rPr lang="ru-RU" sz="400" dirty="0" err="1"/>
              <a:t>товарищами.Этот</a:t>
            </a:r>
            <a:r>
              <a:rPr lang="ru-RU" sz="400" dirty="0"/>
              <a:t> ультиматум привел к полному разрыву в 1938 г. Вскоре была создана голландская троцкистская группа — </a:t>
            </a:r>
            <a:r>
              <a:rPr lang="ru-RU" sz="400" dirty="0" err="1"/>
              <a:t>гбл</a:t>
            </a:r>
            <a:r>
              <a:rPr lang="ru-RU" sz="400" dirty="0"/>
              <a:t> (или </a:t>
            </a:r>
            <a:r>
              <a:rPr lang="ru-RU" sz="400" dirty="0" err="1"/>
              <a:t>большевистско</a:t>
            </a:r>
            <a:r>
              <a:rPr lang="ru-RU" sz="400" dirty="0"/>
              <a:t>-ленинская группа), состоявшая частью из бывших членов </a:t>
            </a:r>
            <a:r>
              <a:rPr lang="ru-RU" sz="400" dirty="0" err="1"/>
              <a:t>рсап</a:t>
            </a:r>
            <a:r>
              <a:rPr lang="ru-RU" sz="400" dirty="0"/>
              <a:t>.</a:t>
            </a:r>
            <a:endParaRPr lang="ru-RU" sz="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 </a:t>
            </a:r>
            <a:r>
              <a:rPr lang="ru-RU" sz="600" dirty="0"/>
              <a:t>(52 Бельгийские троцкисты, издававшие «Международную корреспонденцию», утверждали в своем номере 14 от 15 декабря 1939 г.: «РСАП довела до предела двусмысленность в организации сборов для финского народа, чтобы можно было посылать деньги финским рабочим организациям!».)</a:t>
            </a:r>
            <a:endParaRPr lang="ru-RU" sz="1400" dirty="0"/>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44278" y="1235958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 </a:t>
            </a:r>
            <a:br>
              <a:rPr lang="ru-RU" sz="1400" dirty="0"/>
            </a:b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6" name="Прямоугольник 295">
            <a:extLst>
              <a:ext uri="{FF2B5EF4-FFF2-40B4-BE49-F238E27FC236}">
                <a16:creationId xmlns:a16="http://schemas.microsoft.com/office/drawing/2014/main" id="{D2852B51-92B4-4B2D-9023-CD739175E45A}"/>
              </a:ext>
            </a:extLst>
          </p:cNvPr>
          <p:cNvSpPr/>
          <p:nvPr/>
        </p:nvSpPr>
        <p:spPr>
          <a:xfrm>
            <a:off x="17442454" y="2589768"/>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Был создан центральный комитет из девяти членов. В нее входили </a:t>
            </a:r>
            <a:r>
              <a:rPr lang="ru-RU" sz="400" dirty="0" err="1"/>
              <a:t>Сневлит</a:t>
            </a:r>
            <a:r>
              <a:rPr lang="ru-RU" sz="400" dirty="0"/>
              <a:t>, </a:t>
            </a:r>
            <a:r>
              <a:rPr lang="ru-RU" sz="400" dirty="0" err="1"/>
              <a:t>Менист</a:t>
            </a:r>
            <a:r>
              <a:rPr lang="ru-RU" sz="400" dirty="0"/>
              <a:t>, </a:t>
            </a:r>
            <a:r>
              <a:rPr lang="ru-RU" sz="400" dirty="0" err="1"/>
              <a:t>Доллеман</a:t>
            </a:r>
            <a:r>
              <a:rPr lang="ru-RU" sz="400" dirty="0"/>
              <a:t>, </a:t>
            </a:r>
            <a:r>
              <a:rPr lang="ru-RU" sz="400" dirty="0" err="1"/>
              <a:t>Герритсен</a:t>
            </a:r>
            <a:r>
              <a:rPr lang="ru-RU" sz="400" dirty="0"/>
              <a:t>, де </a:t>
            </a:r>
            <a:r>
              <a:rPr lang="ru-RU" sz="400" dirty="0" err="1"/>
              <a:t>Хаан-Цвагерман</a:t>
            </a:r>
            <a:r>
              <a:rPr lang="ru-RU" sz="400" dirty="0"/>
              <a:t>, Ян </a:t>
            </a:r>
            <a:r>
              <a:rPr lang="ru-RU" sz="400" dirty="0" err="1"/>
              <a:t>Кёслаг</a:t>
            </a:r>
            <a:r>
              <a:rPr lang="ru-RU" sz="400" dirty="0"/>
              <a:t>, Питер </a:t>
            </a:r>
            <a:r>
              <a:rPr lang="ru-RU" sz="400" dirty="0" err="1"/>
              <a:t>ван</a:t>
            </a:r>
            <a:r>
              <a:rPr lang="ru-RU" sz="400" dirty="0"/>
              <a:t> 'т </a:t>
            </a:r>
            <a:r>
              <a:rPr lang="ru-RU" sz="400" dirty="0" err="1"/>
              <a:t>Харт</a:t>
            </a:r>
            <a:r>
              <a:rPr lang="ru-RU" sz="400" dirty="0"/>
              <a:t>, известный как Макс </a:t>
            </a:r>
            <a:r>
              <a:rPr lang="ru-RU" sz="400" dirty="0" err="1"/>
              <a:t>Пертус</a:t>
            </a:r>
            <a:r>
              <a:rPr lang="ru-RU" sz="400" dirty="0"/>
              <a:t> (1910-75) - Ян </a:t>
            </a:r>
            <a:r>
              <a:rPr lang="ru-RU" sz="400" dirty="0" err="1"/>
              <a:t>Шрифер</a:t>
            </a:r>
            <a:r>
              <a:rPr lang="ru-RU" sz="400" dirty="0"/>
              <a:t> и </a:t>
            </a:r>
            <a:r>
              <a:rPr lang="ru-RU" sz="400" dirty="0" err="1"/>
              <a:t>Стэн</a:t>
            </a:r>
            <a:r>
              <a:rPr lang="ru-RU" sz="400" dirty="0"/>
              <a:t> </a:t>
            </a:r>
            <a:r>
              <a:rPr lang="ru-RU" sz="400" dirty="0" err="1"/>
              <a:t>Попп</a:t>
            </a:r>
            <a:r>
              <a:rPr lang="ru-RU" sz="400" dirty="0"/>
              <a:t>, последний сыграл решающую роль в Создание Спартака. </a:t>
            </a:r>
            <a:r>
              <a:rPr lang="ru-RU" sz="400" dirty="0" err="1"/>
              <a:t>Сневлит</a:t>
            </a:r>
            <a:r>
              <a:rPr lang="ru-RU" sz="400" dirty="0"/>
              <a:t> был бесспорным лидером, написавшим почти все политические позиции Фронта. Рядом с ним Аб(</a:t>
            </a:r>
            <a:r>
              <a:rPr lang="ru-RU" sz="400" dirty="0" err="1"/>
              <a:t>рахам</a:t>
            </a:r>
            <a:r>
              <a:rPr lang="ru-RU" sz="400" dirty="0"/>
              <a:t>) </a:t>
            </a:r>
            <a:r>
              <a:rPr lang="ru-RU" sz="400" dirty="0" err="1"/>
              <a:t>Менист</a:t>
            </a:r>
            <a:r>
              <a:rPr lang="ru-RU" sz="400" dirty="0"/>
              <a:t> – еврей по происхождению – был прирожденным организатором; </a:t>
            </a:r>
            <a:r>
              <a:rPr lang="ru-RU" sz="400" dirty="0" err="1"/>
              <a:t>Доллеман</a:t>
            </a:r>
            <a:r>
              <a:rPr lang="ru-RU" sz="400" dirty="0"/>
              <a:t> был казначеем и отвечал за </a:t>
            </a:r>
            <a:r>
              <a:rPr lang="ru-RU" sz="400" dirty="0" err="1"/>
              <a:t>публикации.Под</a:t>
            </a:r>
            <a:r>
              <a:rPr lang="ru-RU" sz="400" dirty="0"/>
              <a:t> руководством этого центрального комитета регулярно издавался внешний бюллетень (</a:t>
            </a:r>
            <a:r>
              <a:rPr lang="ru-RU" sz="400" dirty="0" err="1"/>
              <a:t>Het</a:t>
            </a:r>
            <a:r>
              <a:rPr lang="ru-RU" sz="400" dirty="0"/>
              <a:t> </a:t>
            </a:r>
            <a:r>
              <a:rPr lang="ru-RU" sz="400" dirty="0" err="1"/>
              <a:t>mll</a:t>
            </a:r>
            <a:r>
              <a:rPr lang="ru-RU" sz="400" dirty="0"/>
              <a:t> </a:t>
            </a:r>
            <a:r>
              <a:rPr lang="ru-RU" sz="400" dirty="0" err="1"/>
              <a:t>Bulletin</a:t>
            </a:r>
            <a:r>
              <a:rPr lang="ru-RU" sz="400" dirty="0"/>
              <a:t>), а также внутренний орган (</a:t>
            </a:r>
            <a:r>
              <a:rPr lang="ru-RU" sz="400" dirty="0" err="1"/>
              <a:t>Richtlijnen</a:t>
            </a:r>
            <a:r>
              <a:rPr lang="ru-RU" sz="400" dirty="0"/>
              <a:t>; «Директивы»). Некоторое время мл-л-Фронт вел пропаганду, направленную на </a:t>
            </a:r>
            <a:r>
              <a:rPr lang="ru-RU" sz="400" dirty="0" err="1"/>
              <a:t>сдапбоевиков</a:t>
            </a:r>
            <a:r>
              <a:rPr lang="ru-RU" sz="400" dirty="0"/>
              <a:t> и опубликовал «Письма к социал-демократам» («</a:t>
            </a:r>
            <a:r>
              <a:rPr lang="ru-RU" sz="400" dirty="0" err="1"/>
              <a:t>Brieven</a:t>
            </a:r>
            <a:r>
              <a:rPr lang="ru-RU" sz="400" dirty="0"/>
              <a:t> </a:t>
            </a:r>
            <a:r>
              <a:rPr lang="ru-RU" sz="400" dirty="0" err="1"/>
              <a:t>aan</a:t>
            </a:r>
            <a:r>
              <a:rPr lang="ru-RU" sz="400" dirty="0"/>
              <a:t> </a:t>
            </a:r>
            <a:r>
              <a:rPr lang="ru-RU" sz="400" dirty="0" err="1"/>
              <a:t>Social-Democraten</a:t>
            </a:r>
            <a:r>
              <a:rPr lang="ru-RU" sz="400" dirty="0"/>
              <a:t>»). СДАП осудили как «Иуду рабочего движения» после того, как в июле 1940 года она приняла участие в голландском союзе, объединившем либералов, религиозные партии и социал-демократов.56 Этот союз заявил о своей приверженности</a:t>
            </a:r>
            <a:endParaRPr lang="ru-RU" sz="1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 </a:t>
            </a:r>
            <a:r>
              <a:rPr lang="ru-RU" sz="700" dirty="0"/>
              <a:t>(У него был выбор: принять </a:t>
            </a:r>
            <a:r>
              <a:rPr lang="ru-RU" sz="700" dirty="0" err="1"/>
              <a:t>троцкий</a:t>
            </a:r>
            <a:r>
              <a:rPr lang="ru-RU" sz="700" dirty="0"/>
              <a:t> анализ российского государства и призвать к защите «рабочего государства» или отвергнуть его и призвать к борьбе против обоих империализмов.)</a:t>
            </a:r>
            <a:endParaRPr lang="ru-RU" sz="1400" dirty="0"/>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04832" y="196592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 </a:t>
            </a:r>
            <a:r>
              <a:rPr lang="ru-RU" sz="600" dirty="0"/>
              <a:t>(</a:t>
            </a:r>
            <a:r>
              <a:rPr lang="ru-RU" sz="600" dirty="0" err="1"/>
              <a:t>Сневлит</a:t>
            </a:r>
            <a:r>
              <a:rPr lang="ru-RU" sz="600" dirty="0"/>
              <a:t> — при поддержке </a:t>
            </a:r>
            <a:r>
              <a:rPr lang="ru-RU" sz="600" dirty="0" err="1"/>
              <a:t>Стэна</a:t>
            </a:r>
            <a:r>
              <a:rPr lang="ru-RU" sz="600" dirty="0"/>
              <a:t> </a:t>
            </a:r>
            <a:r>
              <a:rPr lang="ru-RU" sz="600" dirty="0" err="1"/>
              <a:t>Поппе</a:t>
            </a:r>
            <a:r>
              <a:rPr lang="ru-RU" sz="600" dirty="0"/>
              <a:t> и Аба </a:t>
            </a:r>
            <a:r>
              <a:rPr lang="ru-RU" sz="600" dirty="0" err="1"/>
              <a:t>Мениста</a:t>
            </a:r>
            <a:r>
              <a:rPr lang="ru-RU" sz="600" dirty="0"/>
              <a:t> — запретил дискуссию о защите СССР75. Этот запрет был снят в конце год. Большинство вокруг </a:t>
            </a:r>
            <a:r>
              <a:rPr lang="ru-RU" sz="600" dirty="0" err="1"/>
              <a:t>Сневлита</a:t>
            </a:r>
            <a:r>
              <a:rPr lang="ru-RU" sz="600" dirty="0"/>
              <a:t> было усилено поддержкой группы </a:t>
            </a:r>
            <a:r>
              <a:rPr lang="ru-RU" sz="600" dirty="0" err="1"/>
              <a:t>Верикена</a:t>
            </a:r>
            <a:r>
              <a:rPr lang="ru-RU" sz="600" dirty="0"/>
              <a:t> «Против течения» (</a:t>
            </a:r>
            <a:r>
              <a:rPr lang="ru-RU" sz="600" dirty="0" err="1"/>
              <a:t>Contre</a:t>
            </a:r>
            <a:r>
              <a:rPr lang="ru-RU" sz="600" dirty="0"/>
              <a:t> </a:t>
            </a:r>
            <a:r>
              <a:rPr lang="ru-RU" sz="600" dirty="0" err="1"/>
              <a:t>le</a:t>
            </a:r>
            <a:r>
              <a:rPr lang="ru-RU" sz="600" dirty="0"/>
              <a:t> </a:t>
            </a:r>
            <a:r>
              <a:rPr lang="ru-RU" sz="600" dirty="0" err="1"/>
              <a:t>Courant</a:t>
            </a:r>
            <a:r>
              <a:rPr lang="ru-RU" sz="600" dirty="0"/>
              <a:t>) в Бельгии,¬¬)</a:t>
            </a:r>
            <a:endParaRPr lang="ru-RU" sz="1400" dirty="0"/>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1796" y="18118282"/>
            <a:ext cx="1852254" cy="122973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1702" y="18108113"/>
            <a:ext cx="1852254" cy="125007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28107" y="20344227"/>
            <a:ext cx="439635" cy="12297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1060" y="20331007"/>
            <a:ext cx="442578" cy="1259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74095" y="1235958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br>
              <a:rPr lang="ru-RU" sz="1400" dirty="0"/>
            </a:br>
            <a:r>
              <a:rPr lang="ru-RU" sz="500" dirty="0"/>
              <a:t>- профсоюзные организации должны были быть заменены фабрично-заводскими;- парламентаризм должен быть отвергнут и с ним нужно бороться79.Эта эволюция проявилась на практике в призыве со стороны </a:t>
            </a:r>
            <a:r>
              <a:rPr lang="ru-RU" sz="500" dirty="0" err="1"/>
              <a:t>Миллфронта</a:t>
            </a:r>
            <a:r>
              <a:rPr lang="ru-RU" sz="500" dirty="0"/>
              <a:t> отказаться от профсоюзов и образовать фабрично-заводские комитеты. Разрыв со старой профсоюзной политикой был разрывом со старой политикой РСАП. После «нормализации» Социалистического союза НВВ немецкими властями в июле 1940 г. М11-Фронт подстрекал своих членов к работе внутри него. NVV стал прикрытием для NSB </a:t>
            </a:r>
            <a:r>
              <a:rPr lang="ru-RU" sz="500" dirty="0" err="1"/>
              <a:t>Мюссерта</a:t>
            </a:r>
            <a:r>
              <a:rPr lang="ru-RU" sz="500" dirty="0"/>
              <a:t>. Пропаганда в июле 1941 г. в пользу выхода из профсоюзного движения завершила весь процесс развития. Вместо союза отстаивалась непостоянная форма «борцовских комитетов» на заводах.¬¬</a:t>
            </a:r>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flipV="1">
            <a:off x="13190013" y="12899585"/>
            <a:ext cx="55426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332" idx="0"/>
          </p:cNvCxnSpPr>
          <p:nvPr/>
        </p:nvCxnSpPr>
        <p:spPr>
          <a:xfrm rot="5400000">
            <a:off x="14422931" y="9649456"/>
            <a:ext cx="419252" cy="5001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332" idx="2"/>
            <a:endCxn id="188" idx="0"/>
          </p:cNvCxnSpPr>
          <p:nvPr/>
        </p:nvCxnSpPr>
        <p:spPr>
          <a:xfrm rot="16200000" flipH="1">
            <a:off x="12617077" y="12954562"/>
            <a:ext cx="326556" cy="12966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95" idx="2"/>
            <a:endCxn id="188" idx="0"/>
          </p:cNvCxnSpPr>
          <p:nvPr/>
        </p:nvCxnSpPr>
        <p:spPr>
          <a:xfrm rot="5400000">
            <a:off x="13952170" y="12916073"/>
            <a:ext cx="326555" cy="13735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7" name="Соединительная линия уступом 175">
            <a:extLst>
              <a:ext uri="{FF2B5EF4-FFF2-40B4-BE49-F238E27FC236}">
                <a16:creationId xmlns:a16="http://schemas.microsoft.com/office/drawing/2014/main" id="{D01429FC-CE80-4996-A684-B17824DAB48E}"/>
              </a:ext>
            </a:extLst>
          </p:cNvPr>
          <p:cNvCxnSpPr>
            <a:cxnSpLocks/>
            <a:stCxn id="332" idx="2"/>
            <a:endCxn id="201" idx="0"/>
          </p:cNvCxnSpPr>
          <p:nvPr/>
        </p:nvCxnSpPr>
        <p:spPr>
          <a:xfrm rot="16200000" flipH="1">
            <a:off x="12586155" y="12985483"/>
            <a:ext cx="1763210" cy="2671413"/>
          </a:xfrm>
          <a:prstGeom prst="bentConnector3">
            <a:avLst>
              <a:gd name="adj1" fmla="val 975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1" name="Соединительная линия уступом 175">
            <a:extLst>
              <a:ext uri="{FF2B5EF4-FFF2-40B4-BE49-F238E27FC236}">
                <a16:creationId xmlns:a16="http://schemas.microsoft.com/office/drawing/2014/main" id="{0E18121D-DF93-40C7-B0CE-8D64DCA1F4B4}"/>
              </a:ext>
            </a:extLst>
          </p:cNvPr>
          <p:cNvCxnSpPr>
            <a:cxnSpLocks/>
            <a:stCxn id="295" idx="2"/>
            <a:endCxn id="201" idx="0"/>
          </p:cNvCxnSpPr>
          <p:nvPr/>
        </p:nvCxnSpPr>
        <p:spPr>
          <a:xfrm rot="16200000" flipH="1">
            <a:off x="13921248" y="14320575"/>
            <a:ext cx="1763209" cy="12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6953526" y="15267490"/>
            <a:ext cx="434016"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528" y="15884297"/>
            <a:ext cx="434015" cy="12461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69134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02177" y="2269849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0136"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204" idx="2"/>
            <a:endCxn id="376" idx="0"/>
          </p:cNvCxnSpPr>
          <p:nvPr/>
        </p:nvCxnSpPr>
        <p:spPr>
          <a:xfrm rot="5400000">
            <a:off x="20547389" y="18106754"/>
            <a:ext cx="1861872" cy="1262411"/>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4" name="Прямоугольник 423">
            <a:extLst>
              <a:ext uri="{FF2B5EF4-FFF2-40B4-BE49-F238E27FC236}">
                <a16:creationId xmlns:a16="http://schemas.microsoft.com/office/drawing/2014/main" id="{F2D8BDB2-013B-48BE-83D8-8C6DF63CEA4C}"/>
              </a:ext>
            </a:extLst>
          </p:cNvPr>
          <p:cNvSpPr/>
          <p:nvPr/>
        </p:nvSpPr>
        <p:spPr>
          <a:xfrm>
            <a:off x="15034534" y="25716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err="1"/>
              <a:t>Стэн</a:t>
            </a:r>
            <a:r>
              <a:rPr lang="ru-RU" sz="500" dirty="0"/>
              <a:t> </a:t>
            </a:r>
            <a:r>
              <a:rPr lang="ru-RU" sz="500" dirty="0" err="1"/>
              <a:t>Поппе</a:t>
            </a:r>
            <a:r>
              <a:rPr lang="ru-RU" sz="500" dirty="0"/>
              <a:t> (1899-1991) сыграл важную роль в </a:t>
            </a:r>
            <a:r>
              <a:rPr lang="ru-RU" sz="500" dirty="0" err="1"/>
              <a:t>osp</a:t>
            </a:r>
            <a:r>
              <a:rPr lang="ru-RU" sz="500" dirty="0"/>
              <a:t>. Работал секретарем в партийном руководстве. Во время слияния с РСП он стал членом политбюро РСП. В 1936 году он был назначен партийным секретарем и казначеем, а в декабре был делегатом вместе с Аб </a:t>
            </a:r>
            <a:r>
              <a:rPr lang="ru-RU" sz="500" dirty="0" err="1"/>
              <a:t>Менистом</a:t>
            </a:r>
            <a:r>
              <a:rPr lang="ru-RU" sz="500" dirty="0"/>
              <a:t> на конференции Центра Четвертого Интернационала. Член руководящих органов </a:t>
            </a:r>
            <a:r>
              <a:rPr lang="ru-RU" sz="500" dirty="0" err="1"/>
              <a:t>рсап</a:t>
            </a:r>
            <a:r>
              <a:rPr lang="ru-RU" sz="500" dirty="0"/>
              <a:t> с 1938 г., он был в 1940 г. одним из руководителей мл-л-фронта. На фронте, а позже и в коммунистическом спартаковском союзе он был известен под псевдонимом </a:t>
            </a:r>
            <a:r>
              <a:rPr lang="ru-RU" sz="500" dirty="0" err="1"/>
              <a:t>Тджерд</a:t>
            </a:r>
            <a:r>
              <a:rPr lang="ru-RU" sz="500" dirty="0"/>
              <a:t> </a:t>
            </a:r>
            <a:r>
              <a:rPr lang="ru-RU" sz="500" dirty="0" err="1"/>
              <a:t>Вудстра</a:t>
            </a:r>
            <a:r>
              <a:rPr lang="ru-RU" sz="500" dirty="0"/>
              <a:t>. Особенно его интересовали экономические исследования, а его политическая ориентация оставалась смесью ленинизма и «советизма».¬</a:t>
            </a:r>
          </a:p>
        </p:txBody>
      </p:sp>
      <p:sp>
        <p:nvSpPr>
          <p:cNvPr id="428" name="Прямоугольник 427">
            <a:extLst>
              <a:ext uri="{FF2B5EF4-FFF2-40B4-BE49-F238E27FC236}">
                <a16:creationId xmlns:a16="http://schemas.microsoft.com/office/drawing/2014/main" id="{6DDECEB3-7003-4CEF-83C4-70E78E2443FB}"/>
              </a:ext>
            </a:extLst>
          </p:cNvPr>
          <p:cNvSpPr/>
          <p:nvPr/>
        </p:nvSpPr>
        <p:spPr>
          <a:xfrm>
            <a:off x="7698057" y="79370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23</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84941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58106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79534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58106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66980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34557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22056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46498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55213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17794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409920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36783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49004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34557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58212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45136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60758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531381" y="77591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109</a:t>
            </a:r>
          </a:p>
        </p:txBody>
      </p:sp>
      <p:sp>
        <p:nvSpPr>
          <p:cNvPr id="309" name="Прямоугольник 308">
            <a:extLst>
              <a:ext uri="{FF2B5EF4-FFF2-40B4-BE49-F238E27FC236}">
                <a16:creationId xmlns:a16="http://schemas.microsoft.com/office/drawing/2014/main" id="{48182F7E-1D91-4D5F-95EF-DBD6F3B7FEB9}"/>
              </a:ext>
            </a:extLst>
          </p:cNvPr>
          <p:cNvSpPr/>
          <p:nvPr/>
        </p:nvSpPr>
        <p:spPr>
          <a:xfrm>
            <a:off x="23409070" y="13044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отличие от предыдущих лет, CPH выступала за национальное единство, защиту парламентской демократии и прекращение борьбы с религией. Чтобы получить национальный имидж и укрепить новую политическую линию, партия во главе с новым секретарем партии Полем де </a:t>
            </a:r>
            <a:r>
              <a:rPr lang="ru-RU" sz="500" dirty="0" err="1"/>
              <a:t>Гроотом</a:t>
            </a:r>
            <a:r>
              <a:rPr lang="ru-RU" sz="500" dirty="0"/>
              <a:t> изменила название партии на «Коммунистическую партию Нидерландов» (КПН) во время партийного съезда 1935 года. Чтобы оправдать это решение, Де </a:t>
            </a:r>
            <a:r>
              <a:rPr lang="ru-RU" sz="500" dirty="0" err="1"/>
              <a:t>Гроот</a:t>
            </a:r>
            <a:r>
              <a:rPr lang="ru-RU" sz="500" dirty="0"/>
              <a:t> заявил на этом съезде: «Мы не хотим, чтобы наша партия стала врагом и изолировала себя в рабочем движении». Новая политика нашей партии, направленная на единство, требует, чтобы мы знали только одного врага: фашизм и капитализм, но чтобы наша партия была другом и союзником всех рабочих этой страны»</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63948" y="258871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 (не марксисты)</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28292" y="258841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 (не </a:t>
            </a:r>
            <a:r>
              <a:rPr lang="ru-RU" sz="1400" dirty="0" err="1"/>
              <a:t>комми</a:t>
            </a:r>
            <a:r>
              <a:rPr lang="ru-RU" sz="1400" dirty="0"/>
              <a:t>)</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312" idx="1"/>
            <a:endCxn id="311" idx="3"/>
          </p:cNvCxnSpPr>
          <p:nvPr/>
        </p:nvCxnSpPr>
        <p:spPr>
          <a:xfrm flipH="1">
            <a:off x="20679866" y="26424160"/>
            <a:ext cx="2848426"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74418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 ()</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10023"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 (Рустам </a:t>
            </a:r>
            <a:r>
              <a:rPr lang="ru-RU" sz="1400" dirty="0" err="1"/>
              <a:t>Эффенди</a:t>
            </a:r>
            <a:r>
              <a:rPr lang="ru-RU" sz="1400" dirty="0"/>
              <a:t> встанет во главе </a:t>
            </a:r>
            <a:r>
              <a:rPr lang="ru-RU" sz="1400" dirty="0" err="1"/>
              <a:t>индонезии</a:t>
            </a:r>
            <a:r>
              <a:rPr lang="ru-RU" sz="1400" dirty="0"/>
              <a:t>)</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491406"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Предоставить свободу (не </a:t>
            </a:r>
            <a:r>
              <a:rPr lang="ru-RU" sz="1400" dirty="0" err="1"/>
              <a:t>комми</a:t>
            </a:r>
            <a:r>
              <a:rPr lang="ru-RU" sz="1400" dirty="0"/>
              <a:t>)</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20670825" y="27981837"/>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25941" y="27984778"/>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380020" y="27199949"/>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06106" y="25982902"/>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846798" y="24742211"/>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327499" y="27186026"/>
            <a:ext cx="480618" cy="368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086808" y="25945335"/>
            <a:ext cx="480618" cy="25182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860721" y="24716306"/>
            <a:ext cx="477677" cy="49733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59060"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cxnSp>
        <p:nvCxnSpPr>
          <p:cNvPr id="331" name="Соединительная линия уступом 175">
            <a:extLst>
              <a:ext uri="{FF2B5EF4-FFF2-40B4-BE49-F238E27FC236}">
                <a16:creationId xmlns:a16="http://schemas.microsoft.com/office/drawing/2014/main" id="{7D3E2AC7-9562-4CCE-8A61-09D57122D7A4}"/>
              </a:ext>
            </a:extLst>
          </p:cNvPr>
          <p:cNvCxnSpPr>
            <a:cxnSpLocks/>
            <a:stCxn id="312" idx="2"/>
            <a:endCxn id="330" idx="0"/>
          </p:cNvCxnSpPr>
          <p:nvPr/>
        </p:nvCxnSpPr>
        <p:spPr>
          <a:xfrm rot="16200000" flipH="1">
            <a:off x="25622322" y="25928089"/>
            <a:ext cx="458627" cy="25307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0" name="Прямоугольник 339">
            <a:extLst>
              <a:ext uri="{FF2B5EF4-FFF2-40B4-BE49-F238E27FC236}">
                <a16:creationId xmlns:a16="http://schemas.microsoft.com/office/drawing/2014/main" id="{A0509AC1-5636-4CD0-ACAA-C2F71C714106}"/>
              </a:ext>
            </a:extLst>
          </p:cNvPr>
          <p:cNvSpPr/>
          <p:nvPr/>
        </p:nvSpPr>
        <p:spPr>
          <a:xfrm>
            <a:off x="16089647"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 (не марксисты)</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56915" y="25957794"/>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7" name="Прямоугольник 346">
            <a:extLst>
              <a:ext uri="{FF2B5EF4-FFF2-40B4-BE49-F238E27FC236}">
                <a16:creationId xmlns:a16="http://schemas.microsoft.com/office/drawing/2014/main" id="{6DA44530-CDCA-4A43-A104-0F8AA8953980}"/>
              </a:ext>
            </a:extLst>
          </p:cNvPr>
          <p:cNvSpPr/>
          <p:nvPr/>
        </p:nvSpPr>
        <p:spPr>
          <a:xfrm>
            <a:off x="26896624" y="276437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Во время кризиса партия предложила несколько планов экономических реформ. В 1935 г. СДАП опубликовала «План труда» (Plan </a:t>
            </a:r>
            <a:r>
              <a:rPr lang="ru-RU" sz="500" dirty="0" err="1"/>
              <a:t>van</a:t>
            </a:r>
            <a:r>
              <a:rPr lang="ru-RU" sz="500" dirty="0"/>
              <a:t> </a:t>
            </a:r>
            <a:r>
              <a:rPr lang="ru-RU" sz="500" dirty="0" err="1"/>
              <a:t>de</a:t>
            </a:r>
            <a:r>
              <a:rPr lang="ru-RU" sz="500" dirty="0"/>
              <a:t> </a:t>
            </a:r>
            <a:r>
              <a:rPr lang="ru-RU" sz="500" dirty="0" err="1"/>
              <a:t>Arbeid</a:t>
            </a:r>
            <a:r>
              <a:rPr lang="ru-RU" sz="500" dirty="0"/>
              <a:t>), который включал планы по увеличению занятости, национализации жизненно важных отраслей промышленности и внедрению системы пособий по безработице. Конфессионально-либеральное правительство отвергло социалистические предложения по экономической реформе. Однако после 1936 года он изменил свой курс, уступив социалистическим требованиям, девальвировав гульден и позволив государственному долгу расти, чтобы увеличить занятость.</a:t>
            </a:r>
          </a:p>
        </p:txBody>
      </p: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945225" y="3152637"/>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30941022" y="1672440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Сентона</a:t>
            </a:r>
            <a:r>
              <a:rPr lang="ru-RU" sz="1400" dirty="0"/>
              <a:t> </a:t>
            </a:r>
            <a:r>
              <a:rPr lang="ru-RU" sz="300" dirty="0"/>
              <a:t>(У Сетона также были откровенные образовательные идеи, о которых он всегда писал на протяжении всей своей политической деятельности. Сетон написал об этом в брошюре: «На, для вашей школы!» Он осуждал народную школу: она только приспосабливала бы рабочего к легким действиям, необходимым для промышленного труда. Сетон, с другой стороны, выступал за унитарную школу, которая должна воспитывать молодежь без различия пола, возраста, происхождения или способностей. «Мы требуем единства образования, которое включает в себя все существующие и надежные школьные учреждения». Такая школа включает в себя школу-попечительство, начальную школу, среднюю и высшую школу: это целое должно стать единым учебным заведением для всех. Каждый имеет право следовать за всей школой, в зависимости только от «естественной» границы, которая связана с одаренностью учеников.)</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21066674" y="137977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 </a:t>
            </a:r>
            <a:r>
              <a:rPr lang="ru-RU" sz="600" dirty="0"/>
              <a:t>(КПН выступала за сильную роль государства в экономике. Они считали, что государство должно обеспечить дешевое жилье, бесплатное и нейтральное образование и медицинское страхование.)</a:t>
            </a:r>
            <a:endParaRPr lang="ru-RU" sz="1400" dirty="0"/>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3522065" y="138012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 </a:t>
            </a:r>
            <a:r>
              <a:rPr lang="ru-RU" sz="600" dirty="0"/>
              <a:t>(о их мнению, важные отрасли промышленности должны быть национализированы в краткосрочной перспективе, а в долгосрочной перспективе должна быть запланирована вся экономика),.)</a:t>
            </a:r>
            <a:endParaRPr lang="ru-RU" sz="1400" dirty="0"/>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1010023" y="289203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 </a:t>
            </a:r>
            <a:r>
              <a:rPr lang="ru-RU" sz="500" dirty="0"/>
              <a:t>(Научной организацией партии был Институт политических и социальных исследований (</a:t>
            </a:r>
            <a:r>
              <a:rPr lang="ru-RU" sz="500" dirty="0" err="1"/>
              <a:t>Instituut</a:t>
            </a:r>
            <a:r>
              <a:rPr lang="ru-RU" sz="500" dirty="0"/>
              <a:t> </a:t>
            </a:r>
            <a:r>
              <a:rPr lang="ru-RU" sz="500" dirty="0" err="1"/>
              <a:t>voor</a:t>
            </a:r>
            <a:r>
              <a:rPr lang="ru-RU" sz="500" dirty="0"/>
              <a:t> </a:t>
            </a:r>
            <a:r>
              <a:rPr lang="ru-RU" sz="500" dirty="0" err="1"/>
              <a:t>Politiek</a:t>
            </a:r>
            <a:r>
              <a:rPr lang="ru-RU" sz="500" dirty="0"/>
              <a:t> </a:t>
            </a:r>
            <a:r>
              <a:rPr lang="ru-RU" sz="500" dirty="0" err="1"/>
              <a:t>en</a:t>
            </a:r>
            <a:r>
              <a:rPr lang="ru-RU" sz="500" dirty="0"/>
              <a:t> </a:t>
            </a:r>
            <a:r>
              <a:rPr lang="ru-RU" sz="500" dirty="0" err="1"/>
              <a:t>Sociaal</a:t>
            </a:r>
            <a:r>
              <a:rPr lang="ru-RU" sz="500" dirty="0"/>
              <a:t> </a:t>
            </a:r>
            <a:r>
              <a:rPr lang="ru-RU" sz="500" dirty="0" err="1"/>
              <a:t>Onderzoek</a:t>
            </a:r>
            <a:r>
              <a:rPr lang="ru-RU" sz="500" dirty="0"/>
              <a:t>), который издавал </a:t>
            </a:r>
            <a:r>
              <a:rPr lang="ru-RU" sz="500" dirty="0" err="1"/>
              <a:t>Politiek</a:t>
            </a:r>
            <a:r>
              <a:rPr lang="ru-RU" sz="500" dirty="0"/>
              <a:t> </a:t>
            </a:r>
            <a:r>
              <a:rPr lang="ru-RU" sz="500" dirty="0" err="1"/>
              <a:t>en</a:t>
            </a:r>
            <a:r>
              <a:rPr lang="ru-RU" sz="500" dirty="0"/>
              <a:t> </a:t>
            </a:r>
            <a:r>
              <a:rPr lang="ru-RU" sz="500" dirty="0" err="1"/>
              <a:t>Cultuur</a:t>
            </a:r>
            <a:r>
              <a:rPr lang="ru-RU" sz="500" dirty="0"/>
              <a:t> (Политика и культура).)</a:t>
            </a:r>
            <a:endParaRPr lang="ru-RU" sz="1400" dirty="0"/>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21005519" y="1235506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 </a:t>
            </a:r>
            <a:r>
              <a:rPr lang="ru-RU" sz="600" dirty="0"/>
              <a:t>Молодёжной организацией партии была формально независимая Всеобщая голландская молодёжная лига.</a:t>
            </a:r>
            <a:endParaRPr lang="ru-RU" sz="1400" dirty="0"/>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187" idx="2"/>
            <a:endCxn id="312" idx="0"/>
          </p:cNvCxnSpPr>
          <p:nvPr/>
        </p:nvCxnSpPr>
        <p:spPr>
          <a:xfrm rot="16200000" flipH="1">
            <a:off x="23130507" y="24428416"/>
            <a:ext cx="434766" cy="2476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20646865" y="24424437"/>
            <a:ext cx="437708" cy="24876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21900724" y="9644664"/>
            <a:ext cx="389859" cy="49811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9605054" y="13410192"/>
            <a:ext cx="11363"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3117501" y="10886311"/>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21897004" y="11118242"/>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3178764" y="12387211"/>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9853923" y="14579342"/>
            <a:ext cx="1845843" cy="2444273"/>
          </a:xfrm>
          <a:prstGeom prst="bentConnector3">
            <a:avLst>
              <a:gd name="adj1" fmla="val 975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2468962" y="13051864"/>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8551454" y="14408174"/>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9362250" y="13448166"/>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4383709" y="26187061"/>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9399002" y="26251391"/>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6384495" y="60836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24438</TotalTime>
  <Words>10037</Words>
  <Application>Microsoft Office PowerPoint</Application>
  <PresentationFormat>Произвольный</PresentationFormat>
  <Paragraphs>173</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 Unicode MS</vt: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1559</cp:revision>
  <dcterms:created xsi:type="dcterms:W3CDTF">2018-10-23T08:09:21Z</dcterms:created>
  <dcterms:modified xsi:type="dcterms:W3CDTF">2022-04-12T11:44:40Z</dcterms:modified>
</cp:coreProperties>
</file>