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58" r:id="rId3"/>
    <p:sldId id="272" r:id="rId4"/>
    <p:sldId id="276" r:id="rId5"/>
    <p:sldId id="270"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73567" autoAdjust="0"/>
  </p:normalViewPr>
  <p:slideViewPr>
    <p:cSldViewPr snapToGrid="0">
      <p:cViewPr varScale="1">
        <p:scale>
          <a:sx n="56" d="100"/>
          <a:sy n="56"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4500F-F19C-4327-B84A-A935B4C398F4}"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C6E33-3A31-45B9-A909-DB4FA2D852B9}" type="slidenum">
              <a:rPr lang="en-US" smtClean="0"/>
              <a:t>‹#›</a:t>
            </a:fld>
            <a:endParaRPr lang="en-US"/>
          </a:p>
        </p:txBody>
      </p:sp>
    </p:spTree>
    <p:extLst>
      <p:ext uri="{BB962C8B-B14F-4D97-AF65-F5344CB8AC3E}">
        <p14:creationId xmlns:p14="http://schemas.microsoft.com/office/powerpoint/2010/main" val="244642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torage.ning.com/topology/rest/1.0/file/get/1557629412?profile=origina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31F20"/>
              </a:solidFill>
              <a:effectLst/>
              <a:latin typeface="ffd"/>
            </a:endParaRPr>
          </a:p>
        </p:txBody>
      </p:sp>
      <p:sp>
        <p:nvSpPr>
          <p:cNvPr id="4" name="Slide Number Placeholder 3"/>
          <p:cNvSpPr>
            <a:spLocks noGrp="1"/>
          </p:cNvSpPr>
          <p:nvPr>
            <p:ph type="sldNum" sz="quarter" idx="5"/>
          </p:nvPr>
        </p:nvSpPr>
        <p:spPr/>
        <p:txBody>
          <a:bodyPr/>
          <a:lstStyle/>
          <a:p>
            <a:fld id="{7D3C6E33-3A31-45B9-A909-DB4FA2D852B9}" type="slidenum">
              <a:rPr lang="en-US" smtClean="0"/>
              <a:t>2</a:t>
            </a:fld>
            <a:endParaRPr lang="en-US"/>
          </a:p>
        </p:txBody>
      </p:sp>
    </p:spTree>
    <p:extLst>
      <p:ext uri="{BB962C8B-B14F-4D97-AF65-F5344CB8AC3E}">
        <p14:creationId xmlns:p14="http://schemas.microsoft.com/office/powerpoint/2010/main" val="125305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u="none" strike="noStrike" dirty="0">
                <a:solidFill>
                  <a:srgbClr val="245B7D"/>
                </a:solidFill>
                <a:effectLst/>
                <a:latin typeface="Arial" panose="020B0604020202020204" pitchFamily="34" charset="0"/>
                <a:hlinkClick r:id="rId3">
                  <a:extLst>
                    <a:ext uri="{A12FA001-AC4F-418D-AE19-62706E023703}">
                      <ahyp:hlinkClr xmlns:ahyp="http://schemas.microsoft.com/office/drawing/2018/hyperlinkcolor" val="tx"/>
                    </a:ext>
                  </a:extLst>
                </a:hlinkClick>
              </a:rPr>
            </a:br>
            <a:endParaRPr lang="en-US" dirty="0"/>
          </a:p>
        </p:txBody>
      </p:sp>
      <p:sp>
        <p:nvSpPr>
          <p:cNvPr id="4" name="Slide Number Placeholder 3"/>
          <p:cNvSpPr>
            <a:spLocks noGrp="1"/>
          </p:cNvSpPr>
          <p:nvPr>
            <p:ph type="sldNum" sz="quarter" idx="5"/>
          </p:nvPr>
        </p:nvSpPr>
        <p:spPr/>
        <p:txBody>
          <a:bodyPr/>
          <a:lstStyle/>
          <a:p>
            <a:fld id="{7D3C6E33-3A31-45B9-A909-DB4FA2D852B9}" type="slidenum">
              <a:rPr lang="en-US" smtClean="0"/>
              <a:t>5</a:t>
            </a:fld>
            <a:endParaRPr lang="en-US"/>
          </a:p>
        </p:txBody>
      </p:sp>
    </p:spTree>
    <p:extLst>
      <p:ext uri="{BB962C8B-B14F-4D97-AF65-F5344CB8AC3E}">
        <p14:creationId xmlns:p14="http://schemas.microsoft.com/office/powerpoint/2010/main" val="252724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C6E33-3A31-45B9-A909-DB4FA2D852B9}" type="slidenum">
              <a:rPr lang="en-US" smtClean="0"/>
              <a:t>6</a:t>
            </a:fld>
            <a:endParaRPr lang="en-US"/>
          </a:p>
        </p:txBody>
      </p:sp>
    </p:spTree>
    <p:extLst>
      <p:ext uri="{BB962C8B-B14F-4D97-AF65-F5344CB8AC3E}">
        <p14:creationId xmlns:p14="http://schemas.microsoft.com/office/powerpoint/2010/main" val="31264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Rubik"/>
              </a:rPr>
              <a:t> </a:t>
            </a:r>
            <a:endParaRPr lang="en-US" dirty="0"/>
          </a:p>
        </p:txBody>
      </p:sp>
      <p:sp>
        <p:nvSpPr>
          <p:cNvPr id="4" name="Slide Number Placeholder 3"/>
          <p:cNvSpPr>
            <a:spLocks noGrp="1"/>
          </p:cNvSpPr>
          <p:nvPr>
            <p:ph type="sldNum" sz="quarter" idx="5"/>
          </p:nvPr>
        </p:nvSpPr>
        <p:spPr/>
        <p:txBody>
          <a:bodyPr/>
          <a:lstStyle/>
          <a:p>
            <a:fld id="{7D3C6E33-3A31-45B9-A909-DB4FA2D852B9}" type="slidenum">
              <a:rPr lang="en-US" smtClean="0"/>
              <a:t>7</a:t>
            </a:fld>
            <a:endParaRPr lang="en-US"/>
          </a:p>
        </p:txBody>
      </p:sp>
    </p:spTree>
    <p:extLst>
      <p:ext uri="{BB962C8B-B14F-4D97-AF65-F5344CB8AC3E}">
        <p14:creationId xmlns:p14="http://schemas.microsoft.com/office/powerpoint/2010/main" val="259163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C6E33-3A31-45B9-A909-DB4FA2D852B9}" type="slidenum">
              <a:rPr lang="en-US" smtClean="0"/>
              <a:t>8</a:t>
            </a:fld>
            <a:endParaRPr lang="en-US"/>
          </a:p>
        </p:txBody>
      </p:sp>
    </p:spTree>
    <p:extLst>
      <p:ext uri="{BB962C8B-B14F-4D97-AF65-F5344CB8AC3E}">
        <p14:creationId xmlns:p14="http://schemas.microsoft.com/office/powerpoint/2010/main" val="412445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3C6E33-3A31-45B9-A909-DB4FA2D852B9}" type="slidenum">
              <a:rPr lang="en-US" smtClean="0"/>
              <a:t>9</a:t>
            </a:fld>
            <a:endParaRPr lang="en-US"/>
          </a:p>
        </p:txBody>
      </p:sp>
    </p:spTree>
    <p:extLst>
      <p:ext uri="{BB962C8B-B14F-4D97-AF65-F5344CB8AC3E}">
        <p14:creationId xmlns:p14="http://schemas.microsoft.com/office/powerpoint/2010/main" val="119151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20.04.2021</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600CBFCC-E1FF-473E-BF42-70E7405CF173}"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993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167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7236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815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20.04.2021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467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tr-TR" smtClean="0"/>
              <a:t>20.04.2021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719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810A5-1A13-4087-8DFA-155E6E5B5D73}" type="datetimeFigureOut">
              <a:rPr lang="tr-TR" smtClean="0"/>
              <a:t>20.04.2021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00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tr-TR" smtClean="0"/>
              <a:t>20.04.2021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4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810A5-1A13-4087-8DFA-155E6E5B5D73}" type="datetimeFigureOut">
              <a:rPr lang="tr-TR" smtClean="0"/>
              <a:t>20.04.2021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42733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20.04.2021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48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B7810A5-1A13-4087-8DFA-155E6E5B5D73}" type="datetimeFigureOut">
              <a:rPr lang="tr-TR" smtClean="0"/>
              <a:t>20.04.2021</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849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7810A5-1A13-4087-8DFA-155E6E5B5D73}" type="datetimeFigureOut">
              <a:rPr lang="tr-TR" smtClean="0"/>
              <a:t>20.04.2021</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00CBFCC-E1FF-473E-BF42-70E7405CF173}"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989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ategory:Suburbs_of_Annapolis,_Marylan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p:txBody>
          <a:bodyPr>
            <a:normAutofit fontScale="90000"/>
          </a:bodyPr>
          <a:lstStyle/>
          <a:p>
            <a:pPr algn="ctr"/>
            <a:r>
              <a:rPr lang="en-US" dirty="0"/>
              <a:t>Segmenting Annapolis Maryland neighborhoods</a:t>
            </a:r>
            <a:endParaRPr lang="tr-TR" dirty="0"/>
          </a:p>
        </p:txBody>
      </p:sp>
      <p:sp>
        <p:nvSpPr>
          <p:cNvPr id="3" name="TextBox 2">
            <a:extLst>
              <a:ext uri="{FF2B5EF4-FFF2-40B4-BE49-F238E27FC236}">
                <a16:creationId xmlns:a16="http://schemas.microsoft.com/office/drawing/2014/main" id="{1539A6EE-8166-468F-8D5C-4B53771B2577}"/>
              </a:ext>
            </a:extLst>
          </p:cNvPr>
          <p:cNvSpPr txBox="1"/>
          <p:nvPr/>
        </p:nvSpPr>
        <p:spPr>
          <a:xfrm>
            <a:off x="5405920" y="3883231"/>
            <a:ext cx="2241319" cy="923330"/>
          </a:xfrm>
          <a:prstGeom prst="rect">
            <a:avLst/>
          </a:prstGeom>
          <a:noFill/>
        </p:spPr>
        <p:txBody>
          <a:bodyPr wrap="none" rtlCol="0">
            <a:spAutoFit/>
          </a:bodyPr>
          <a:lstStyle/>
          <a:p>
            <a:pPr algn="ctr"/>
            <a:r>
              <a:rPr lang="en-US" dirty="0"/>
              <a:t>Garret B. Grimes</a:t>
            </a:r>
          </a:p>
          <a:p>
            <a:pPr algn="ctr"/>
            <a:r>
              <a:rPr lang="en-US" dirty="0"/>
              <a:t>IBM Capstone Project</a:t>
            </a:r>
          </a:p>
          <a:p>
            <a:pPr algn="ctr"/>
            <a:r>
              <a:rPr lang="en-US" dirty="0"/>
              <a:t>April 20, 2021</a:t>
            </a:r>
          </a:p>
        </p:txBody>
      </p:sp>
    </p:spTree>
    <p:extLst>
      <p:ext uri="{BB962C8B-B14F-4D97-AF65-F5344CB8AC3E}">
        <p14:creationId xmlns:p14="http://schemas.microsoft.com/office/powerpoint/2010/main" val="553726541"/>
      </p:ext>
    </p:extLst>
  </p:cSld>
  <p:clrMapOvr>
    <a:masterClrMapping/>
  </p:clrMapOvr>
  <mc:AlternateContent xmlns:mc="http://schemas.openxmlformats.org/markup-compatibility/2006" xmlns:p14="http://schemas.microsoft.com/office/powerpoint/2010/main">
    <mc:Choice Requires="p14">
      <p:transition spd="med" p14:dur="700" advTm="12360">
        <p:fade/>
      </p:transition>
    </mc:Choice>
    <mc:Fallback xmlns="">
      <p:transition spd="med" advTm="1236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3FB3-2D0C-426B-AB05-51F38BEE4667}"/>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FCA5747D-FA6A-4CD1-B576-688E96A0897E}"/>
              </a:ext>
            </a:extLst>
          </p:cNvPr>
          <p:cNvSpPr>
            <a:spLocks noGrp="1"/>
          </p:cNvSpPr>
          <p:nvPr>
            <p:ph idx="1"/>
          </p:nvPr>
        </p:nvSpPr>
        <p:spPr/>
        <p:txBody>
          <a:bodyPr>
            <a:normAutofit fontScale="92500"/>
          </a:bodyPr>
          <a:lstStyle/>
          <a:p>
            <a:r>
              <a:rPr lang="en-US" dirty="0"/>
              <a:t>XYZ Booze, Inc specializes in finding premier locations to maximize sales of alcohol at bars</a:t>
            </a:r>
          </a:p>
          <a:p>
            <a:r>
              <a:rPr lang="en-US" dirty="0"/>
              <a:t>We handle all aspects of the market research so you don’t have to!</a:t>
            </a:r>
          </a:p>
          <a:p>
            <a:r>
              <a:rPr lang="en-US" dirty="0"/>
              <a:t>XYZ Booze, Inc’s </a:t>
            </a:r>
          </a:p>
          <a:p>
            <a:r>
              <a:rPr lang="en-US" dirty="0"/>
              <a:t>Vision:</a:t>
            </a:r>
          </a:p>
          <a:p>
            <a:pPr lvl="1"/>
            <a:r>
              <a:rPr lang="en-US" dirty="0"/>
              <a:t>Together everyone achieves more</a:t>
            </a:r>
          </a:p>
          <a:p>
            <a:r>
              <a:rPr lang="en-US" dirty="0"/>
              <a:t>Mission:</a:t>
            </a:r>
          </a:p>
          <a:p>
            <a:pPr lvl="1"/>
            <a:r>
              <a:rPr lang="en-US" dirty="0"/>
              <a:t>To achieve our vision, we will be the best partner to our clients in order to locate the best area to position bars utilizing our highly skilled workforce and methodologies.</a:t>
            </a:r>
          </a:p>
        </p:txBody>
      </p:sp>
    </p:spTree>
    <p:extLst>
      <p:ext uri="{BB962C8B-B14F-4D97-AF65-F5344CB8AC3E}">
        <p14:creationId xmlns:p14="http://schemas.microsoft.com/office/powerpoint/2010/main" val="145033058"/>
      </p:ext>
    </p:extLst>
  </p:cSld>
  <p:clrMapOvr>
    <a:masterClrMapping/>
  </p:clrMapOvr>
  <mc:AlternateContent xmlns:mc="http://schemas.openxmlformats.org/markup-compatibility/2006" xmlns:p14="http://schemas.microsoft.com/office/powerpoint/2010/main">
    <mc:Choice Requires="p14">
      <p:transition spd="med" p14:dur="700" advTm="90694">
        <p:fade/>
      </p:transition>
    </mc:Choice>
    <mc:Fallback xmlns="">
      <p:transition spd="med" advTm="9069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FEF1-AB9A-4305-8C67-870A0E8120EB}"/>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549A0644-9923-4312-9E33-8F6D154B6FAF}"/>
              </a:ext>
            </a:extLst>
          </p:cNvPr>
          <p:cNvSpPr>
            <a:spLocks noGrp="1"/>
          </p:cNvSpPr>
          <p:nvPr>
            <p:ph idx="1"/>
          </p:nvPr>
        </p:nvSpPr>
        <p:spPr/>
        <p:txBody>
          <a:bodyPr>
            <a:normAutofit fontScale="77500" lnSpcReduction="20000"/>
          </a:bodyPr>
          <a:lstStyle/>
          <a:p>
            <a:r>
              <a:rPr lang="en-US" sz="3600" dirty="0"/>
              <a:t>Business Problem</a:t>
            </a:r>
          </a:p>
          <a:p>
            <a:r>
              <a:rPr lang="en-US" sz="3600" dirty="0"/>
              <a:t>Data to be used</a:t>
            </a:r>
          </a:p>
          <a:p>
            <a:r>
              <a:rPr lang="en-US" sz="3600" dirty="0"/>
              <a:t>Methodology</a:t>
            </a:r>
          </a:p>
          <a:p>
            <a:r>
              <a:rPr lang="en-US" sz="3600" dirty="0"/>
              <a:t>Results</a:t>
            </a:r>
          </a:p>
          <a:p>
            <a:r>
              <a:rPr lang="en-US" sz="3600" dirty="0"/>
              <a:t>Discussion Section</a:t>
            </a:r>
          </a:p>
          <a:p>
            <a:r>
              <a:rPr lang="en-US" sz="3600" dirty="0"/>
              <a:t>Conclusion</a:t>
            </a:r>
          </a:p>
          <a:p>
            <a:endParaRPr lang="en-US" sz="3600" dirty="0"/>
          </a:p>
        </p:txBody>
      </p:sp>
    </p:spTree>
    <p:extLst>
      <p:ext uri="{BB962C8B-B14F-4D97-AF65-F5344CB8AC3E}">
        <p14:creationId xmlns:p14="http://schemas.microsoft.com/office/powerpoint/2010/main" val="209897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99CF-2499-4F0C-9044-B6C73F9F10DC}"/>
              </a:ext>
            </a:extLst>
          </p:cNvPr>
          <p:cNvSpPr>
            <a:spLocks noGrp="1"/>
          </p:cNvSpPr>
          <p:nvPr>
            <p:ph type="title"/>
          </p:nvPr>
        </p:nvSpPr>
        <p:spPr/>
        <p:txBody>
          <a:bodyPr/>
          <a:lstStyle/>
          <a:p>
            <a:pPr algn="ctr"/>
            <a:r>
              <a:rPr lang="en-US" dirty="0"/>
              <a:t>Business Problem</a:t>
            </a:r>
          </a:p>
        </p:txBody>
      </p:sp>
      <p:sp>
        <p:nvSpPr>
          <p:cNvPr id="3" name="Content Placeholder 2">
            <a:extLst>
              <a:ext uri="{FF2B5EF4-FFF2-40B4-BE49-F238E27FC236}">
                <a16:creationId xmlns:a16="http://schemas.microsoft.com/office/drawing/2014/main" id="{3A5BD980-8FB2-45DF-8B8B-A8533ABA37F0}"/>
              </a:ext>
            </a:extLst>
          </p:cNvPr>
          <p:cNvSpPr>
            <a:spLocks noGrp="1"/>
          </p:cNvSpPr>
          <p:nvPr>
            <p:ph idx="1"/>
          </p:nvPr>
        </p:nvSpPr>
        <p:spPr/>
        <p:txBody>
          <a:bodyPr>
            <a:normAutofit/>
          </a:bodyPr>
          <a:lstStyle/>
          <a:p>
            <a:r>
              <a:rPr lang="en-US" sz="2400" dirty="0"/>
              <a:t>An individual wants to open a new bar with the overall intention of having a chain of bars in the Annapolis, Maryland area. </a:t>
            </a:r>
          </a:p>
          <a:p>
            <a:r>
              <a:rPr lang="en-US" sz="2400" dirty="0"/>
              <a:t>The one concern they have is that they want to be careful about where they choose to open the first bar. They already know the downtown area of Annapolis is overly saturated with bars. Additionally, the real estate in that area is very high in cost so they have already ruled that area out. </a:t>
            </a:r>
          </a:p>
        </p:txBody>
      </p:sp>
    </p:spTree>
    <p:extLst>
      <p:ext uri="{BB962C8B-B14F-4D97-AF65-F5344CB8AC3E}">
        <p14:creationId xmlns:p14="http://schemas.microsoft.com/office/powerpoint/2010/main" val="62763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5EA4-28BC-46E1-9E37-40BC12A585CB}"/>
              </a:ext>
            </a:extLst>
          </p:cNvPr>
          <p:cNvSpPr>
            <a:spLocks noGrp="1"/>
          </p:cNvSpPr>
          <p:nvPr>
            <p:ph type="title"/>
          </p:nvPr>
        </p:nvSpPr>
        <p:spPr/>
        <p:txBody>
          <a:bodyPr/>
          <a:lstStyle/>
          <a:p>
            <a:pPr algn="ctr"/>
            <a:r>
              <a:rPr lang="en-US" dirty="0"/>
              <a:t>Data to be used</a:t>
            </a:r>
          </a:p>
        </p:txBody>
      </p:sp>
      <p:sp>
        <p:nvSpPr>
          <p:cNvPr id="5" name="Content Placeholder 4">
            <a:extLst>
              <a:ext uri="{FF2B5EF4-FFF2-40B4-BE49-F238E27FC236}">
                <a16:creationId xmlns:a16="http://schemas.microsoft.com/office/drawing/2014/main" id="{117813E0-7531-4A5A-A697-8A80FC00F0E9}"/>
              </a:ext>
            </a:extLst>
          </p:cNvPr>
          <p:cNvSpPr>
            <a:spLocks noGrp="1"/>
          </p:cNvSpPr>
          <p:nvPr>
            <p:ph idx="1"/>
          </p:nvPr>
        </p:nvSpPr>
        <p:spPr/>
        <p:txBody>
          <a:bodyPr>
            <a:normAutofit/>
          </a:bodyPr>
          <a:lstStyle/>
          <a:p>
            <a:r>
              <a:rPr lang="en-US" dirty="0"/>
              <a:t>We will use Python and beautiful soup to scrape the contents of a Wikipedia page below in order to get the neighborhoods. </a:t>
            </a:r>
            <a:r>
              <a:rPr lang="en-US" dirty="0">
                <a:hlinkClick r:id="rId3"/>
              </a:rPr>
              <a:t>https://en.wikipedia.org/wiki/Category:Suburbs_of_Annapolis,_Maryland</a:t>
            </a:r>
            <a:endParaRPr lang="en-US" dirty="0"/>
          </a:p>
          <a:p>
            <a:r>
              <a:rPr lang="en-US" dirty="0"/>
              <a:t>We will also utilize the Python Geocoder packages in order to get the longitude and latitude of each neighborhood.</a:t>
            </a:r>
          </a:p>
          <a:p>
            <a:r>
              <a:rPr lang="en-US" dirty="0"/>
              <a:t>We also use data from </a:t>
            </a:r>
            <a:r>
              <a:rPr lang="en-US" dirty="0" err="1"/>
              <a:t>FourSquare</a:t>
            </a:r>
            <a:r>
              <a:rPr lang="en-US" dirty="0"/>
              <a:t> utilizing the API in order to get the venue data for nearby venues within the neighborhoods.</a:t>
            </a:r>
          </a:p>
          <a:p>
            <a:pPr lvl="1"/>
            <a:endParaRPr lang="en-US" dirty="0"/>
          </a:p>
        </p:txBody>
      </p:sp>
    </p:spTree>
    <p:extLst>
      <p:ext uri="{BB962C8B-B14F-4D97-AF65-F5344CB8AC3E}">
        <p14:creationId xmlns:p14="http://schemas.microsoft.com/office/powerpoint/2010/main" val="160056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2FFE-587F-424C-89D5-12FC7BC6B2D9}"/>
              </a:ext>
            </a:extLst>
          </p:cNvPr>
          <p:cNvSpPr>
            <a:spLocks noGrp="1"/>
          </p:cNvSpPr>
          <p:nvPr>
            <p:ph type="title"/>
          </p:nvPr>
        </p:nvSpPr>
        <p:spPr/>
        <p:txBody>
          <a:bodyPr/>
          <a:lstStyle/>
          <a:p>
            <a:pPr algn="ctr"/>
            <a:r>
              <a:rPr lang="en-US" dirty="0"/>
              <a:t>Methodology</a:t>
            </a:r>
          </a:p>
        </p:txBody>
      </p:sp>
      <p:sp>
        <p:nvSpPr>
          <p:cNvPr id="5" name="Content Placeholder 4">
            <a:extLst>
              <a:ext uri="{FF2B5EF4-FFF2-40B4-BE49-F238E27FC236}">
                <a16:creationId xmlns:a16="http://schemas.microsoft.com/office/drawing/2014/main" id="{F1BED1B0-2C34-45CE-A424-9FA8D8A5D614}"/>
              </a:ext>
            </a:extLst>
          </p:cNvPr>
          <p:cNvSpPr>
            <a:spLocks noGrp="1"/>
          </p:cNvSpPr>
          <p:nvPr>
            <p:ph idx="1"/>
          </p:nvPr>
        </p:nvSpPr>
        <p:spPr/>
        <p:txBody>
          <a:bodyPr>
            <a:normAutofit/>
          </a:bodyPr>
          <a:lstStyle/>
          <a:p>
            <a:r>
              <a:rPr lang="en-US" dirty="0"/>
              <a:t>The first thing we will need to retrieve is all of the neighborhoods (or towns) in the Annapolis, Maryland area. For this, we will use Wikipedia and we will use beautiful soup to help us scrape the html data from the webpage. After that, we will retrieve the geographical coordinates utilizing the Geocoder package.  Next, we will utilize the </a:t>
            </a:r>
            <a:r>
              <a:rPr lang="en-US" dirty="0" err="1"/>
              <a:t>FourSquare</a:t>
            </a:r>
            <a:r>
              <a:rPr lang="en-US" dirty="0"/>
              <a:t> API to get the top venues. We will then set up the One Hot encoding in order to analyze each neighborhood and the venues. After that we will need to write a loop to look at the frequency of the categories. Finally, we will utilize k-means clustering in order to cluster the data to the nearest centroid in order to see what neighborhoods have the highest saturation of bars.</a:t>
            </a:r>
          </a:p>
          <a:p>
            <a:pPr lvl="2"/>
            <a:endParaRPr lang="en-US" dirty="0"/>
          </a:p>
        </p:txBody>
      </p:sp>
      <p:pic>
        <p:nvPicPr>
          <p:cNvPr id="4" name="Picture 3">
            <a:extLst>
              <a:ext uri="{FF2B5EF4-FFF2-40B4-BE49-F238E27FC236}">
                <a16:creationId xmlns:a16="http://schemas.microsoft.com/office/drawing/2014/main" id="{EBDCEAEB-88D9-4B2E-9F56-486762C1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0733" y="0"/>
            <a:ext cx="2619375" cy="1752600"/>
          </a:xfrm>
          <a:prstGeom prst="rect">
            <a:avLst/>
          </a:prstGeom>
        </p:spPr>
      </p:pic>
    </p:spTree>
    <p:extLst>
      <p:ext uri="{BB962C8B-B14F-4D97-AF65-F5344CB8AC3E}">
        <p14:creationId xmlns:p14="http://schemas.microsoft.com/office/powerpoint/2010/main" val="713564516"/>
      </p:ext>
    </p:extLst>
  </p:cSld>
  <p:clrMapOvr>
    <a:masterClrMapping/>
  </p:clrMapOvr>
  <mc:AlternateContent xmlns:mc="http://schemas.openxmlformats.org/markup-compatibility/2006" xmlns:p14="http://schemas.microsoft.com/office/powerpoint/2010/main">
    <mc:Choice Requires="p14">
      <p:transition spd="med" p14:dur="700" advTm="119917">
        <p:fade/>
      </p:transition>
    </mc:Choice>
    <mc:Fallback xmlns="">
      <p:transition spd="med" advTm="11991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81CD-FFBD-41C3-A122-526E47719962}"/>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D1C434AB-87FF-4110-A9BB-A4842757325C}"/>
              </a:ext>
            </a:extLst>
          </p:cNvPr>
          <p:cNvSpPr>
            <a:spLocks noGrp="1"/>
          </p:cNvSpPr>
          <p:nvPr>
            <p:ph idx="1"/>
          </p:nvPr>
        </p:nvSpPr>
        <p:spPr/>
        <p:txBody>
          <a:bodyPr>
            <a:normAutofit lnSpcReduction="10000"/>
          </a:bodyPr>
          <a:lstStyle/>
          <a:p>
            <a:pPr marL="1828800" lvl="4" indent="0">
              <a:buNone/>
            </a:pPr>
            <a:endParaRPr lang="en-US" dirty="0"/>
          </a:p>
          <a:p>
            <a:r>
              <a:rPr lang="en-US" sz="3200" dirty="0"/>
              <a:t>The results that we found is that the Cluster labels of 1 have the highest concentration of bars which is the areas closest to the downtown areas of Annapolis.</a:t>
            </a:r>
          </a:p>
          <a:p>
            <a:r>
              <a:rPr lang="en-US" sz="3200" dirty="0"/>
              <a:t>Clusters 0, 2, 3, 4 did not have any bars in the 10 most common venues.</a:t>
            </a:r>
          </a:p>
          <a:p>
            <a:endParaRPr lang="en-US" sz="1800" dirty="0"/>
          </a:p>
        </p:txBody>
      </p:sp>
    </p:spTree>
    <p:extLst>
      <p:ext uri="{BB962C8B-B14F-4D97-AF65-F5344CB8AC3E}">
        <p14:creationId xmlns:p14="http://schemas.microsoft.com/office/powerpoint/2010/main" val="3007218095"/>
      </p:ext>
    </p:extLst>
  </p:cSld>
  <p:clrMapOvr>
    <a:masterClrMapping/>
  </p:clrMapOvr>
  <mc:AlternateContent xmlns:mc="http://schemas.openxmlformats.org/markup-compatibility/2006" xmlns:p14="http://schemas.microsoft.com/office/powerpoint/2010/main">
    <mc:Choice Requires="p14">
      <p:transition spd="med" p14:dur="700" advTm="129811">
        <p:fade/>
      </p:transition>
    </mc:Choice>
    <mc:Fallback xmlns="">
      <p:transition spd="med" advTm="12981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81AC-DEFD-458C-AF58-32582D3980DF}"/>
              </a:ext>
            </a:extLst>
          </p:cNvPr>
          <p:cNvSpPr>
            <a:spLocks noGrp="1"/>
          </p:cNvSpPr>
          <p:nvPr>
            <p:ph type="title"/>
          </p:nvPr>
        </p:nvSpPr>
        <p:spPr/>
        <p:txBody>
          <a:bodyPr/>
          <a:lstStyle/>
          <a:p>
            <a:pPr algn="ctr"/>
            <a:r>
              <a:rPr lang="en-US" dirty="0">
                <a:solidFill>
                  <a:prstClr val="black"/>
                </a:solidFill>
              </a:rPr>
              <a:t>Discussion Section</a:t>
            </a:r>
            <a:endParaRPr lang="en-US" dirty="0"/>
          </a:p>
        </p:txBody>
      </p:sp>
      <p:sp>
        <p:nvSpPr>
          <p:cNvPr id="3" name="Content Placeholder 2">
            <a:extLst>
              <a:ext uri="{FF2B5EF4-FFF2-40B4-BE49-F238E27FC236}">
                <a16:creationId xmlns:a16="http://schemas.microsoft.com/office/drawing/2014/main" id="{9B71AA17-EDC6-49A7-BF69-C459417E3B71}"/>
              </a:ext>
            </a:extLst>
          </p:cNvPr>
          <p:cNvSpPr>
            <a:spLocks noGrp="1"/>
          </p:cNvSpPr>
          <p:nvPr>
            <p:ph idx="1"/>
          </p:nvPr>
        </p:nvSpPr>
        <p:spPr/>
        <p:txBody>
          <a:bodyPr>
            <a:normAutofit/>
          </a:bodyPr>
          <a:lstStyle/>
          <a:p>
            <a:r>
              <a:rPr lang="en-US" sz="2400" dirty="0"/>
              <a:t>As noted in the results, the vast majority of the bars are closest to the downtown area of Annapolis which was Cluster label 1.</a:t>
            </a:r>
          </a:p>
          <a:p>
            <a:r>
              <a:rPr lang="en-US" sz="2400" dirty="0"/>
              <a:t>Clusters 2 and 0 both have Gastropubs which are pubs that sell high quality food which could be good for the first bar location.</a:t>
            </a:r>
          </a:p>
          <a:p>
            <a:r>
              <a:rPr lang="en-US" sz="2400" dirty="0"/>
              <a:t>Cluster 4 has nothing alcohol related in the top 10 venues which could point to a discussion of whether or not a bar would survive in this area.</a:t>
            </a:r>
          </a:p>
          <a:p>
            <a:endParaRPr lang="en-US" sz="3200" dirty="0"/>
          </a:p>
          <a:p>
            <a:endParaRPr lang="en-US" dirty="0"/>
          </a:p>
          <a:p>
            <a:pPr lvl="2"/>
            <a:endParaRPr lang="en-US" dirty="0"/>
          </a:p>
        </p:txBody>
      </p:sp>
    </p:spTree>
    <p:extLst>
      <p:ext uri="{BB962C8B-B14F-4D97-AF65-F5344CB8AC3E}">
        <p14:creationId xmlns:p14="http://schemas.microsoft.com/office/powerpoint/2010/main" val="394540099"/>
      </p:ext>
    </p:extLst>
  </p:cSld>
  <p:clrMapOvr>
    <a:masterClrMapping/>
  </p:clrMapOvr>
  <mc:AlternateContent xmlns:mc="http://schemas.openxmlformats.org/markup-compatibility/2006" xmlns:p14="http://schemas.microsoft.com/office/powerpoint/2010/main">
    <mc:Choice Requires="p14">
      <p:transition spd="med" p14:dur="700" advTm="52770">
        <p:fade/>
      </p:transition>
    </mc:Choice>
    <mc:Fallback xmlns="">
      <p:transition spd="med" advTm="5277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8CD8-9100-42CB-9296-BC4EA8652D04}"/>
              </a:ext>
            </a:extLst>
          </p:cNvPr>
          <p:cNvSpPr>
            <a:spLocks noGrp="1"/>
          </p:cNvSpPr>
          <p:nvPr>
            <p:ph type="title"/>
          </p:nvPr>
        </p:nvSpPr>
        <p:spPr/>
        <p:txBody>
          <a:bodyPr/>
          <a:lstStyle/>
          <a:p>
            <a:pPr algn="ctr"/>
            <a:r>
              <a:rPr lang="en-US" dirty="0">
                <a:solidFill>
                  <a:prstClr val="black"/>
                </a:solidFill>
              </a:rPr>
              <a:t>Conclusion</a:t>
            </a:r>
            <a:endParaRPr lang="en-US" dirty="0"/>
          </a:p>
        </p:txBody>
      </p:sp>
      <p:sp>
        <p:nvSpPr>
          <p:cNvPr id="3" name="Content Placeholder 2">
            <a:extLst>
              <a:ext uri="{FF2B5EF4-FFF2-40B4-BE49-F238E27FC236}">
                <a16:creationId xmlns:a16="http://schemas.microsoft.com/office/drawing/2014/main" id="{856950BE-04EA-4680-97B2-10B0678E711F}"/>
              </a:ext>
            </a:extLst>
          </p:cNvPr>
          <p:cNvSpPr>
            <a:spLocks noGrp="1"/>
          </p:cNvSpPr>
          <p:nvPr>
            <p:ph idx="1"/>
          </p:nvPr>
        </p:nvSpPr>
        <p:spPr/>
        <p:txBody>
          <a:bodyPr>
            <a:normAutofit fontScale="92500" lnSpcReduction="20000"/>
          </a:bodyPr>
          <a:lstStyle/>
          <a:p>
            <a:r>
              <a:rPr lang="en-US" sz="3200" dirty="0"/>
              <a:t>We recommend that the individual open a bar in Parole, Maryland. The reason behind this recommendation is that they have liquor stores as the 3</a:t>
            </a:r>
            <a:r>
              <a:rPr lang="en-US" sz="3200" baseline="30000" dirty="0"/>
              <a:t>rd</a:t>
            </a:r>
            <a:r>
              <a:rPr lang="en-US" sz="3200" dirty="0"/>
              <a:t> most common venue and gastropubs as the 7</a:t>
            </a:r>
            <a:r>
              <a:rPr lang="en-US" sz="3200" baseline="30000" dirty="0"/>
              <a:t>th</a:t>
            </a:r>
            <a:r>
              <a:rPr lang="en-US" sz="3200" dirty="0"/>
              <a:t> most common venue. This proves that the market is there and that individuals living in this area would likely patron a new bar establishment since there are not many there. </a:t>
            </a:r>
            <a:endParaRPr lang="en-US" sz="2600" dirty="0"/>
          </a:p>
        </p:txBody>
      </p:sp>
    </p:spTree>
    <p:extLst>
      <p:ext uri="{BB962C8B-B14F-4D97-AF65-F5344CB8AC3E}">
        <p14:creationId xmlns:p14="http://schemas.microsoft.com/office/powerpoint/2010/main" val="714207503"/>
      </p:ext>
    </p:extLst>
  </p:cSld>
  <p:clrMapOvr>
    <a:masterClrMapping/>
  </p:clrMapOvr>
  <mc:AlternateContent xmlns:mc="http://schemas.openxmlformats.org/markup-compatibility/2006" xmlns:p14="http://schemas.microsoft.com/office/powerpoint/2010/main">
    <mc:Choice Requires="p14">
      <p:transition spd="med" p14:dur="700" advTm="76840">
        <p:fade/>
      </p:transition>
    </mc:Choice>
    <mc:Fallback xmlns="">
      <p:transition spd="med" advTm="76840">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942</TotalTime>
  <Words>629</Words>
  <Application>Microsoft Office PowerPoint</Application>
  <PresentationFormat>Widescreen</PresentationFormat>
  <Paragraphs>47</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ffd</vt:lpstr>
      <vt:lpstr>Gill Sans MT</vt:lpstr>
      <vt:lpstr>Rubik</vt:lpstr>
      <vt:lpstr>Gallery</vt:lpstr>
      <vt:lpstr>Segmenting Annapolis Maryland neighborhoods</vt:lpstr>
      <vt:lpstr>Background</vt:lpstr>
      <vt:lpstr>Introduction</vt:lpstr>
      <vt:lpstr>Business Problem</vt:lpstr>
      <vt:lpstr>Data to be used</vt:lpstr>
      <vt:lpstr>Methodology</vt:lpstr>
      <vt:lpstr>Results</vt:lpstr>
      <vt:lpstr>Discussion Section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Supply Chains at Tehindo</dc:title>
  <dc:creator>Garret B. Grimes</dc:creator>
  <cp:lastModifiedBy>Garret B. Grimes</cp:lastModifiedBy>
  <cp:revision>91</cp:revision>
  <dcterms:created xsi:type="dcterms:W3CDTF">2020-05-31T13:22:37Z</dcterms:created>
  <dcterms:modified xsi:type="dcterms:W3CDTF">2021-04-20T16:17:54Z</dcterms:modified>
</cp:coreProperties>
</file>