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5dc857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5dc857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2f644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2f644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52daa7f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52daa7f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used to simulate the distribution of states in a system of molecules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52daa7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52daa7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taking large, random steps into unexplored space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52daa7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52daa7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52daa7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52daa7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52daa7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52daa7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52daa7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52daa7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52daa7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52daa7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Distribution fitting and parameter estimation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What is this distribution of a population, given the sample I have?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What if I have useful prior knowledge about that distribution?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Applications of parameter estimation: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Inference: What is typical or extreme value for this population?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Predictive Modeling: How can we model one variable using others?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How can we fit a distribution to our data?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Traditional (Frequentist) Methods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Bayesian Inference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Monte Carlo Simulation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Markov Chain Monte Carlo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Hamiltonian Monte Carlo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5dc857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5dc857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methods used to solve </a:t>
            </a:r>
            <a:r>
              <a:rPr lang="en"/>
              <a:t>largely</a:t>
            </a:r>
            <a:r>
              <a:rPr lang="en"/>
              <a:t> intractable combinatorial problems (probability of winning solitaire)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5dc857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5dc857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52daa7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52daa7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5dc857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5dc857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52daa7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52daa7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sensitive to step size (</a:t>
            </a:r>
            <a:r>
              <a:rPr lang="en" sz="1200">
                <a:solidFill>
                  <a:srgbClr val="333333"/>
                </a:solidFill>
                <a:highlight>
                  <a:srgbClr val="F3F3F3"/>
                </a:highlight>
              </a:rPr>
              <a:t>ε)</a:t>
            </a:r>
            <a:r>
              <a:rPr lang="en"/>
              <a:t> and number of steps (L)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 is too small, algo exhibits random walk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 is too large, algo wastes computation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52daa7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52daa7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Eliminates need to set 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automatically when ‘search’ starts to backtrack (if angle of approach is too steep)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Adaptively change </a:t>
            </a:r>
            <a:r>
              <a:rPr lang="en" sz="1200">
                <a:solidFill>
                  <a:srgbClr val="333333"/>
                </a:solidFill>
                <a:highlight>
                  <a:srgbClr val="F3F3F3"/>
                </a:highlight>
              </a:rPr>
              <a:t>ε on the fly</a:t>
            </a:r>
            <a:endParaRPr sz="1200">
              <a:solidFill>
                <a:srgbClr val="333333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rogozhnikov.github.io/2016/12/19/markov_chain_monte_carlo.html" TargetMode="External"/><Relationship Id="rId4" Type="http://schemas.openxmlformats.org/officeDocument/2006/relationships/hyperlink" Target="https://www.r-project.org" TargetMode="External"/><Relationship Id="rId5" Type="http://schemas.openxmlformats.org/officeDocument/2006/relationships/hyperlink" Target="http://mc-stan.org/users/interfaces/rsta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c-stan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No-U-Turn Sampler: Adaptively Setting Path Lengths in Hamiltonian Monte Carlo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Authors: </a:t>
            </a:r>
            <a:r>
              <a:rPr lang="en" sz="2400">
                <a:solidFill>
                  <a:srgbClr val="000000"/>
                </a:solidFill>
              </a:rPr>
              <a:t>Matthew D. Hoffman, Andrew Gelman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Presenters: Chris Benton, Robert Garrett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300"/>
            <a:ext cx="9144000" cy="2256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14675"/>
            <a:ext cx="85206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Larger Effective Sample Size with less computations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Translation: Better simulation in quicker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NUTS performs as well as, if not better than, selectively choosing L and epsilon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of MCMC methods generating independent samples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75" y="2326150"/>
            <a:ext cx="7745651" cy="27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 World Applications 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Physical simulations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Spatial statistics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Image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Integration of unknown parameters in Bayesian statistics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Simulating (approximating) high dimensional integrals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Problem:</a:t>
            </a:r>
            <a:r>
              <a:rPr lang="en">
                <a:solidFill>
                  <a:srgbClr val="000000"/>
                </a:solidFill>
              </a:rPr>
              <a:t> Simulating multi modal distributions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stage simulation, avoiding already explored areas?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Further transformations of the posterior density?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Problem: </a:t>
            </a:r>
            <a:r>
              <a:rPr lang="en">
                <a:solidFill>
                  <a:srgbClr val="000000"/>
                </a:solidFill>
              </a:rPr>
              <a:t>Leapfrog method may still have notable error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 upon the leapfrog method using higher order methods?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Problem: </a:t>
            </a:r>
            <a:r>
              <a:rPr lang="en">
                <a:solidFill>
                  <a:srgbClr val="000000"/>
                </a:solidFill>
              </a:rPr>
              <a:t>NUTS and HMC cannot sample discrete parameters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Interactive explanation and visualization of MCMC and HMC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http://arogozhnikov.github.io/2016/12/19/markov_chain_monte_carlo.html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 Programming language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https://www.r-project.org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RStan sampler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http://mc-stan.org/users/interfaces/rstan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</a:t>
            </a:r>
            <a:r>
              <a:rPr lang="en">
                <a:solidFill>
                  <a:srgbClr val="000000"/>
                </a:solidFill>
              </a:rPr>
              <a:t>offman, M. D., &amp; Gelman, A. (2014). The No-U-turn sampler: adaptively setting path lengths in Hamiltonian Monte Carlo. Journal of Machine Learning Research, 15(1), 1593-1623.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Stan Development Team (2018). RStan: the R interface to Stan. R package version 2.18.2.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http://mc-stan.org/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Robert, Christian; Casella, George. A Short History of Markov Chain Monte Carlo: Subjective Recollections from Incomplete Data. Statist. Sci. 26 (2011), no. 1, 102--115. doi:10.1214/10-STS351.</a:t>
            </a:r>
            <a:r>
              <a:rPr lang="en">
                <a:solidFill>
                  <a:srgbClr val="000000"/>
                </a:solidFill>
              </a:rPr>
              <a:t> https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1641750"/>
            <a:ext cx="85206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Questions?</a:t>
            </a:r>
            <a:endParaRPr b="1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Paper Background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Published 2014 in JMLR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Matthew D. Hoffman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PhD Princeton Computer Science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Post doc at Columbia working under Gelman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Currently Senior Research Scientist at Google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Andrew Gelman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PhD Harvard Statistics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Professor of Statistics at Columbia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U-Turn Sampler is abbreviated as NUTS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Implemented in Stan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of Interest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Fitting a statistical distribution to a 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Mathematical methods vs Simulation-based methods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Why do we care?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Mathematical methods are difficult for complex data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Mathematical Methods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Traditional (Frequentist) Methods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Bayesian Inference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Simulation-based Methods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Monte Carlo Simulation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Markov Chain Monte Carlo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Hamiltonian Monte Carlo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History of MCMC leading to NUTS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Monte Carlo methods (1946)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Metropolis algorithm (1953)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Metropolis-Hastings (1970)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Gelman and Smith (1990)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No-U-Turn Sampler (2014)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Hamiltonian Dynamics: Real World Physics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Position:</a:t>
            </a:r>
            <a:r>
              <a:rPr lang="en">
                <a:solidFill>
                  <a:srgbClr val="000000"/>
                </a:solidFill>
              </a:rPr>
              <a:t> (x,y) coordinates and height z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Potential energy: based on the height of given </a:t>
            </a:r>
            <a:r>
              <a:rPr b="1" lang="en">
                <a:solidFill>
                  <a:srgbClr val="000000"/>
                </a:solidFill>
              </a:rPr>
              <a:t>position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Momentum:</a:t>
            </a:r>
            <a:r>
              <a:rPr lang="en">
                <a:solidFill>
                  <a:srgbClr val="000000"/>
                </a:solidFill>
              </a:rPr>
              <a:t> Mass * Velocity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Kinetic energy: based on </a:t>
            </a:r>
            <a:r>
              <a:rPr b="1" lang="en">
                <a:solidFill>
                  <a:srgbClr val="000000"/>
                </a:solidFill>
              </a:rPr>
              <a:t>momentum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Level surface: Kinetic energy stays constant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Incline: Kinetic energy decreases; Potential energy increases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Decline: Kinetic energy increases at expense of Potential energy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 drop a marble into a bowl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Marble will settle at the bottom of the bowl! (Local minima)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Hamiltonian Monte Carlo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Simulate model parameters using Hamiltonian Dynamics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Position: </a:t>
            </a:r>
            <a:r>
              <a:rPr lang="en">
                <a:solidFill>
                  <a:srgbClr val="000000"/>
                </a:solidFill>
              </a:rPr>
              <a:t>Now a set of model parameters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Momentum: </a:t>
            </a:r>
            <a:r>
              <a:rPr lang="en">
                <a:solidFill>
                  <a:srgbClr val="000000"/>
                </a:solidFill>
              </a:rPr>
              <a:t>We randomly select velocity for each parameter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Now we can explore the parameter space by treating the joint density as a n-dimensional surface!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Explore the parameter space in full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Problem: our position will roll to a stop at a local minimum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5" y="2059000"/>
            <a:ext cx="2526500" cy="16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750" y="2059000"/>
            <a:ext cx="2526487" cy="16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150" y="2058992"/>
            <a:ext cx="2526500" cy="168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Hamiltonian Monte Carlo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our exploration of the parameter space to create a posterior sample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First, must discretize the system: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ε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step size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L:</a:t>
            </a:r>
            <a:r>
              <a:rPr lang="en" sz="1800">
                <a:solidFill>
                  <a:srgbClr val="000000"/>
                </a:solidFill>
              </a:rPr>
              <a:t> number of steps to take before stopping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Leapfrog method to approximate movement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L steps of size </a:t>
            </a:r>
            <a:r>
              <a:rPr lang="en">
                <a:solidFill>
                  <a:schemeClr val="dk1"/>
                </a:solidFill>
              </a:rPr>
              <a:t>ε</a:t>
            </a:r>
            <a:r>
              <a:rPr lang="en">
                <a:solidFill>
                  <a:srgbClr val="000000"/>
                </a:solidFill>
              </a:rPr>
              <a:t>, approximating the system using Leapfrog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Accept or Reject the new state: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If the new state has a </a:t>
            </a:r>
            <a:r>
              <a:rPr b="1" lang="en" sz="1800">
                <a:solidFill>
                  <a:srgbClr val="000000"/>
                </a:solidFill>
              </a:rPr>
              <a:t>higher</a:t>
            </a:r>
            <a:r>
              <a:rPr lang="en" sz="1800">
                <a:solidFill>
                  <a:srgbClr val="000000"/>
                </a:solidFill>
              </a:rPr>
              <a:t> probability, keep 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Otherwise, keep it with probability </a:t>
            </a:r>
            <a:r>
              <a:rPr b="1" lang="en" sz="1800">
                <a:solidFill>
                  <a:srgbClr val="000000"/>
                </a:solidFill>
              </a:rPr>
              <a:t>proportional to the decreased probability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 of HMC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1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Highly sensitive to step size, ε, and number of steps, 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L is too small, the simulation exhibits random walk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L is too large, the simulation wastes computation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Computing an appropriate ε is expensive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125" y="2571750"/>
            <a:ext cx="4563751" cy="25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U-Turn Sampler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NUTS was specifically designed to fix these limitations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Step Size: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NUTS </a:t>
            </a:r>
            <a:r>
              <a:rPr lang="en">
                <a:solidFill>
                  <a:srgbClr val="000000"/>
                </a:solidFill>
              </a:rPr>
              <a:t>adaptively</a:t>
            </a:r>
            <a:r>
              <a:rPr lang="en">
                <a:solidFill>
                  <a:srgbClr val="000000"/>
                </a:solidFill>
              </a:rPr>
              <a:t> sets the step size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Eliminates</a:t>
            </a:r>
            <a:r>
              <a:rPr lang="en">
                <a:solidFill>
                  <a:srgbClr val="000000"/>
                </a:solidFill>
              </a:rPr>
              <a:t> the need for costly model tuning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U Turn: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Steps will terminate when leapfrog leads to backtracking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Eliminates wasted computations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Acceptance Criteria: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 single step to accept/reject; NUTS uses an alternative statistic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verage acceptance probability of each state’s position/momentum in HMC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