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59" r:id="rId6"/>
    <p:sldId id="284" r:id="rId7"/>
    <p:sldId id="282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70" r:id="rId18"/>
    <p:sldId id="272" r:id="rId19"/>
    <p:sldId id="281" r:id="rId20"/>
    <p:sldId id="273" r:id="rId21"/>
    <p:sldId id="274" r:id="rId22"/>
    <p:sldId id="280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 snapToGrid="0" snapToObjects="1">
      <p:cViewPr varScale="1">
        <p:scale>
          <a:sx n="74" d="100"/>
          <a:sy n="74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F6056-5AD3-F541-9E7D-A44F21602A1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ED4A-8B58-2C45-8080-E1C4EB0B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LC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agr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. suggest we need </a:t>
            </a:r>
            <a:r>
              <a:rPr lang="en-US" baseline="0" dirty="0" err="1" smtClean="0"/>
              <a:t>ungramm</a:t>
            </a:r>
            <a:r>
              <a:rPr lang="en-US" baseline="0" dirty="0" smtClean="0"/>
              <a:t>. in reps.</a:t>
            </a:r>
          </a:p>
          <a:p>
            <a:r>
              <a:rPr lang="en-US" baseline="0" dirty="0" smtClean="0"/>
              <a:t>SOSP-TH provides theory of those states and embeds them in a math. framework that affords </a:t>
            </a:r>
            <a:r>
              <a:rPr lang="en-US" baseline="0" dirty="0" err="1" smtClean="0"/>
              <a:t>preds</a:t>
            </a:r>
            <a:r>
              <a:rPr lang="en-US" baseline="0" dirty="0" smtClean="0"/>
              <a:t> about proc. times and rates of building different types of structures</a:t>
            </a:r>
          </a:p>
          <a:p>
            <a:r>
              <a:rPr lang="en-US" baseline="0" dirty="0" smtClean="0"/>
              <a:t>Stick w/ dependency formalism.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Visually step through parsing process under grammar-controlled theory, e.g., </a:t>
            </a:r>
            <a:r>
              <a:rPr lang="en-US" dirty="0" err="1" smtClean="0"/>
              <a:t>surprisal</a:t>
            </a:r>
            <a:r>
              <a:rPr lang="en-US" dirty="0" smtClean="0"/>
              <a:t> but with dep. grammar</a:t>
            </a:r>
          </a:p>
          <a:p>
            <a:r>
              <a:rPr lang="en-US" dirty="0" smtClean="0"/>
              <a:t>Show how it works for simple sentence</a:t>
            </a:r>
          </a:p>
          <a:p>
            <a:r>
              <a:rPr lang="en-US" dirty="0" smtClean="0"/>
              <a:t>Explain that proc. cost comes from having to make big changes to your beliefs about sent.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w/ materials</a:t>
            </a:r>
          </a:p>
          <a:p>
            <a:r>
              <a:rPr lang="en-US" dirty="0" smtClean="0"/>
              <a:t>Show how grammar-controlled would proc. LC: it fails to predict a difference between </a:t>
            </a:r>
            <a:r>
              <a:rPr lang="en-US" i="1" dirty="0" smtClean="0"/>
              <a:t>tossed/thrown</a:t>
            </a:r>
            <a:endParaRPr lang="en-US" dirty="0" smtClean="0"/>
          </a:p>
          <a:p>
            <a:r>
              <a:rPr lang="en-US" dirty="0" smtClean="0"/>
              <a:t>Show Tabor et al. (2004) results</a:t>
            </a:r>
          </a:p>
          <a:p>
            <a:r>
              <a:rPr lang="en-US" dirty="0" smtClean="0"/>
              <a:t>Seems to require entertaining </a:t>
            </a:r>
            <a:r>
              <a:rPr lang="en-US" dirty="0" err="1" smtClean="0"/>
              <a:t>ungramm</a:t>
            </a:r>
            <a:r>
              <a:rPr lang="en-US" dirty="0" smtClean="0"/>
              <a:t>. structures (</a:t>
            </a:r>
            <a:r>
              <a:rPr lang="en-US" dirty="0" err="1" smtClean="0"/>
              <a:t>Konieczny</a:t>
            </a:r>
            <a:r>
              <a:rPr lang="en-US" dirty="0" smtClean="0"/>
              <a:t> 2005)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Visually step through parsing process under grammar-controlled theory, e.g., </a:t>
            </a:r>
            <a:r>
              <a:rPr lang="en-US" dirty="0" err="1" smtClean="0"/>
              <a:t>surprisal</a:t>
            </a:r>
            <a:r>
              <a:rPr lang="en-US" dirty="0" smtClean="0"/>
              <a:t> but with dep. grammar</a:t>
            </a:r>
          </a:p>
          <a:p>
            <a:r>
              <a:rPr lang="en-US" dirty="0" smtClean="0"/>
              <a:t>Show how it works for simple sentence</a:t>
            </a:r>
          </a:p>
          <a:p>
            <a:r>
              <a:rPr lang="en-US" dirty="0" smtClean="0"/>
              <a:t>Explain that proc. cost comes from having to make big changes to your beliefs about sent.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Visually step through parsing process under grammar-controlled theory, e.g., </a:t>
            </a:r>
            <a:r>
              <a:rPr lang="en-US" dirty="0" err="1" smtClean="0"/>
              <a:t>surprisal</a:t>
            </a:r>
            <a:r>
              <a:rPr lang="en-US" dirty="0" smtClean="0"/>
              <a:t> but with dep. grammar</a:t>
            </a:r>
          </a:p>
          <a:p>
            <a:r>
              <a:rPr lang="en-US" dirty="0" smtClean="0"/>
              <a:t>Show how it works for simple sentence</a:t>
            </a:r>
          </a:p>
          <a:p>
            <a:r>
              <a:rPr lang="en-US" dirty="0" smtClean="0"/>
              <a:t>Explain that proc. cost comes from having to make big changes to your beliefs about sent.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Highlight: feature vectors, fact that all possible interactions are entertained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or producing a word turns on its features at a particular point in the sentence</a:t>
            </a:r>
          </a:p>
          <a:p>
            <a:r>
              <a:rPr lang="en-US" dirty="0" smtClean="0"/>
              <a:t>This initial condition is not within </a:t>
            </a:r>
            <a:r>
              <a:rPr lang="en-US" i="1" dirty="0" err="1" smtClean="0"/>
              <a:t>tol</a:t>
            </a:r>
            <a:r>
              <a:rPr lang="en-US" dirty="0" smtClean="0"/>
              <a:t> to an attractor, so the harmony is low</a:t>
            </a:r>
          </a:p>
          <a:p>
            <a:r>
              <a:rPr lang="en-US" dirty="0" smtClean="0"/>
              <a:t>The noisy dynamics push the system uphill to make a more well-formed structure</a:t>
            </a:r>
          </a:p>
          <a:p>
            <a:r>
              <a:rPr lang="en-US" dirty="0" smtClean="0"/>
              <a:t>Once the system is within </a:t>
            </a:r>
            <a:r>
              <a:rPr lang="en-US" i="1" dirty="0" err="1" smtClean="0"/>
              <a:t>tol</a:t>
            </a:r>
            <a:r>
              <a:rPr lang="en-US" dirty="0" smtClean="0"/>
              <a:t> of an attractor, the next word is produced or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Dotlacil</a:t>
            </a:r>
            <a:r>
              <a:rPr lang="en-US" dirty="0" smtClean="0"/>
              <a:t>, 2018; </a:t>
            </a:r>
            <a:r>
              <a:rPr lang="en-US" dirty="0" err="1" smtClean="0"/>
              <a:t>Brasoveanu</a:t>
            </a:r>
            <a:r>
              <a:rPr lang="en-US" dirty="0" smtClean="0"/>
              <a:t> &amp; </a:t>
            </a:r>
            <a:r>
              <a:rPr lang="en-US" dirty="0" err="1" smtClean="0"/>
              <a:t>Dotlacil</a:t>
            </a:r>
            <a:r>
              <a:rPr lang="en-US" dirty="0" smtClean="0"/>
              <a:t>, 2018)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undesireable</a:t>
            </a:r>
            <a:endParaRPr lang="en-US" dirty="0" smtClean="0"/>
          </a:p>
          <a:p>
            <a:r>
              <a:rPr lang="en-US" dirty="0" smtClean="0"/>
              <a:t>First published model of local coherence</a:t>
            </a:r>
            <a:r>
              <a:rPr lang="en-US" baseline="0" dirty="0" smtClean="0"/>
              <a:t> effects</a:t>
            </a:r>
            <a:endParaRPr lang="en-US" dirty="0" smtClean="0"/>
          </a:p>
          <a:p>
            <a:r>
              <a:rPr lang="en-US" dirty="0" smtClean="0"/>
              <a:t>Somehow quickly discuss</a:t>
            </a:r>
            <a:r>
              <a:rPr lang="en-US" baseline="0" dirty="0" smtClean="0"/>
              <a:t> how we might account for the interaction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Plotted are means from 100 runs/point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4C71-8196-AD4A-B70F-4CE43ADEB0E6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a theory of timing effects in self-organizing sentence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Garrett Smith &amp; Whitney Tabor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Uconn</a:t>
            </a:r>
            <a:r>
              <a:rPr lang="en-US" dirty="0" smtClean="0"/>
              <a:t> &amp; Haskins logos&gt;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Harmony landscape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Each structure becomes the center </a:t>
                </a:r>
                <a:r>
                  <a:rPr lang="en-US" b="1" i="1" dirty="0" smtClean="0">
                    <a:latin typeface="Cambria Math" charset="0"/>
                  </a:rPr>
                  <a:t>c</a:t>
                </a:r>
                <a:r>
                  <a:rPr lang="en-US" i="1" baseline="-25000" dirty="0" smtClean="0">
                    <a:latin typeface="Cambria Math" charset="0"/>
                  </a:rPr>
                  <a:t>i</a:t>
                </a:r>
                <a:r>
                  <a:rPr lang="en-US" i="1" dirty="0" smtClean="0">
                    <a:latin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</a:rPr>
                  <a:t>of a radial basis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(</a:t>
                </a:r>
                <a:r>
                  <a:rPr lang="en-US" dirty="0" err="1" smtClean="0">
                    <a:latin typeface="Cambria Math" charset="0"/>
                  </a:rPr>
                  <a:t>Muezzinoglu</a:t>
                </a:r>
                <a:r>
                  <a:rPr lang="en-US" dirty="0" smtClean="0">
                    <a:latin typeface="Cambria Math" charset="0"/>
                  </a:rPr>
                  <a:t> &amp; </a:t>
                </a:r>
                <a:r>
                  <a:rPr lang="en-US" dirty="0" err="1" smtClean="0">
                    <a:latin typeface="Cambria Math" charset="0"/>
                  </a:rPr>
                  <a:t>Zurada</a:t>
                </a:r>
                <a:r>
                  <a:rPr lang="en-US" dirty="0" smtClean="0">
                    <a:latin typeface="Cambria Math" charset="0"/>
                  </a:rPr>
                  <a:t>, 2006):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exp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r>
                  <a:rPr lang="en-US" b="0" dirty="0" smtClean="0">
                    <a:latin typeface="Cambria Math" charset="0"/>
                  </a:rPr>
                  <a:t>Global harmony landscape with all centers: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Sentence processing works by locally maximizing the harmony given some words</a:t>
                </a:r>
              </a:p>
              <a:p>
                <a:r>
                  <a:rPr lang="en-US" dirty="0" smtClean="0"/>
                  <a:t>System changes state by following the gradient (vector derivative) of global harmony function uphill: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𝛁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ra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𝑑𝑊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D</a:t>
                </a:r>
                <a:r>
                  <a:rPr lang="en-US" dirty="0" smtClean="0"/>
                  <a:t> is variance of the Gaussian noise process </a:t>
                </a:r>
                <a:r>
                  <a:rPr lang="en-US" i="1" dirty="0" smtClean="0"/>
                  <a:t>W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Harmony maxima of </a:t>
            </a:r>
            <a:r>
              <a:rPr lang="en-US" i="1" dirty="0" smtClean="0"/>
              <a:t>H</a:t>
            </a:r>
            <a:r>
              <a:rPr lang="en-US" dirty="0" smtClean="0"/>
              <a:t> are attractors of the dynamics, points to which the system returns after a small perturbation (</a:t>
            </a:r>
            <a:r>
              <a:rPr lang="en-US" dirty="0" err="1" smtClean="0"/>
              <a:t>Strogatz</a:t>
            </a:r>
            <a:r>
              <a:rPr lang="en-US" dirty="0" smtClean="0"/>
              <a:t>, 1994; Smith, 2018)</a:t>
            </a:r>
          </a:p>
          <a:p>
            <a:r>
              <a:rPr lang="en-US" dirty="0" smtClean="0"/>
              <a:t>Given some initial condition, the system will settle toward a harmony maximum (modulo the effects of the noise)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the implementation, </a:t>
            </a:r>
            <a:r>
              <a:rPr lang="en-US" dirty="0" smtClean="0"/>
              <a:t>the system settles until it is within some distance </a:t>
            </a:r>
            <a:r>
              <a:rPr lang="en-US" i="1" dirty="0" err="1" smtClean="0"/>
              <a:t>tol</a:t>
            </a:r>
            <a:r>
              <a:rPr lang="en-US" dirty="0" smtClean="0"/>
              <a:t> of an attractor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en-US" dirty="0" smtClean="0"/>
              <a:t>Reading/producing a word turns on its features, displacing the system away from an attractor</a:t>
            </a:r>
          </a:p>
          <a:p>
            <a:r>
              <a:rPr lang="en-US" dirty="0" smtClean="0"/>
              <a:t>Noisy dynamics drive uphill until close enough to an attractor</a:t>
            </a:r>
          </a:p>
          <a:p>
            <a:r>
              <a:rPr lang="en-US" dirty="0" smtClean="0"/>
              <a:t>Then, next word is processed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83632"/>
            <a:ext cx="6477000" cy="4593331"/>
          </a:xfrm>
        </p:spPr>
      </p:pic>
    </p:spTree>
    <p:extLst>
      <p:ext uri="{BB962C8B-B14F-4D97-AF65-F5344CB8AC3E}">
        <p14:creationId xmlns:p14="http://schemas.microsoft.com/office/powerpoint/2010/main" val="19210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times: Individual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Near the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(partial) structure, the pull of other structures is small</a:t>
                </a:r>
              </a:p>
              <a:p>
                <a:r>
                  <a:rPr lang="en-US" dirty="0" smtClean="0"/>
                  <a:t>Thus, the dynamics are approximately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≈−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time it takes to approach an attractor are therefore proportional to that attractor’s local harmony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times: Many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many trials, the system will choose different attractors due to the noise</a:t>
            </a:r>
          </a:p>
          <a:p>
            <a:r>
              <a:rPr lang="en-US" dirty="0" smtClean="0"/>
              <a:t>In general, the attractors will have different harmonies, so the average processing time will be the average of processing times to each attractor weighted by how often that attractor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6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times: the whole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to build a structure is proportional to its harmony</a:t>
            </a:r>
          </a:p>
          <a:p>
            <a:r>
              <a:rPr lang="en-US" dirty="0" smtClean="0"/>
              <a:t>Average processing time is weighted average of settling times to different attractors</a:t>
            </a:r>
          </a:p>
          <a:p>
            <a:r>
              <a:rPr lang="en-US" dirty="0" smtClean="0"/>
              <a:t>Final effect on times: </a:t>
            </a:r>
            <a:r>
              <a:rPr lang="en-US" i="1" dirty="0" smtClean="0"/>
              <a:t>soft deflection</a:t>
            </a:r>
            <a:endParaRPr lang="en-US" dirty="0" smtClean="0"/>
          </a:p>
          <a:p>
            <a:pPr lvl="1"/>
            <a:r>
              <a:rPr lang="en-US" dirty="0" smtClean="0"/>
              <a:t>Trajectories get bowed toward high-harmony structures, even if the system eventually settles on some other attractor</a:t>
            </a:r>
          </a:p>
          <a:p>
            <a:pPr lvl="1"/>
            <a:r>
              <a:rPr lang="en-US" b="1" dirty="0" smtClean="0"/>
              <a:t>&lt;FIGURE&gt;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66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 to local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assumptions:</a:t>
            </a:r>
          </a:p>
          <a:p>
            <a:pPr lvl="1"/>
            <a:r>
              <a:rPr lang="en-US" dirty="0" smtClean="0"/>
              <a:t>System has already read </a:t>
            </a:r>
            <a:r>
              <a:rPr lang="en-US" i="1" dirty="0" smtClean="0"/>
              <a:t>The coach smiled at the player tossed/thrown</a:t>
            </a:r>
            <a:endParaRPr lang="en-US" dirty="0"/>
          </a:p>
          <a:p>
            <a:pPr lvl="1"/>
            <a:r>
              <a:rPr lang="en-US" dirty="0" smtClean="0"/>
              <a:t>Now it has to settle on a structure (which link forms)</a:t>
            </a:r>
          </a:p>
          <a:p>
            <a:pPr lvl="1"/>
            <a:r>
              <a:rPr lang="en-US" dirty="0" smtClean="0"/>
              <a:t>Most relevant structures (and the only two attractors): attach </a:t>
            </a:r>
            <a:r>
              <a:rPr lang="en-US" i="1" dirty="0" smtClean="0"/>
              <a:t>player </a:t>
            </a:r>
            <a:r>
              <a:rPr lang="en-US" dirty="0" smtClean="0"/>
              <a:t>as subject of </a:t>
            </a:r>
            <a:r>
              <a:rPr lang="en-US" i="1" dirty="0" smtClean="0"/>
              <a:t>tossed/thrown</a:t>
            </a:r>
            <a:r>
              <a:rPr lang="en-US" dirty="0" smtClean="0"/>
              <a:t> or attach </a:t>
            </a:r>
            <a:r>
              <a:rPr lang="en-US" i="1" dirty="0" smtClean="0"/>
              <a:t>tossed/thrown</a:t>
            </a:r>
            <a:r>
              <a:rPr lang="en-US" dirty="0" smtClean="0"/>
              <a:t> as modifier of </a:t>
            </a:r>
            <a:r>
              <a:rPr lang="en-US" i="1" dirty="0" smtClean="0"/>
              <a:t>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7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Processing times</a:t>
            </a:r>
          </a:p>
          <a:p>
            <a:pPr lvl="1"/>
            <a:r>
              <a:rPr lang="en-US" i="1" dirty="0" smtClean="0"/>
              <a:t>Tossed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159.073, </a:t>
            </a:r>
            <a:r>
              <a:rPr lang="en-US" i="1" dirty="0" smtClean="0"/>
              <a:t>SD</a:t>
            </a:r>
            <a:r>
              <a:rPr lang="en-US" dirty="0" smtClean="0"/>
              <a:t> = 27.692</a:t>
            </a:r>
          </a:p>
          <a:p>
            <a:pPr lvl="1"/>
            <a:r>
              <a:rPr lang="en-US" i="1" dirty="0" smtClean="0"/>
              <a:t>Thrown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149.794, </a:t>
            </a:r>
            <a:r>
              <a:rPr lang="en-US" i="1" dirty="0" smtClean="0"/>
              <a:t>SD</a:t>
            </a:r>
            <a:r>
              <a:rPr lang="en-US" dirty="0" smtClean="0"/>
              <a:t> = 24.698</a:t>
            </a:r>
          </a:p>
          <a:p>
            <a:r>
              <a:rPr lang="en-US" dirty="0" smtClean="0"/>
              <a:t>Parse distributions</a:t>
            </a:r>
          </a:p>
          <a:p>
            <a:pPr lvl="1"/>
            <a:r>
              <a:rPr lang="en-US" i="1" dirty="0" smtClean="0"/>
              <a:t>Tossed</a:t>
            </a:r>
            <a:r>
              <a:rPr lang="en-US" dirty="0" smtClean="0"/>
              <a:t> condition: 14% of runs </a:t>
            </a:r>
            <a:r>
              <a:rPr lang="en-US" dirty="0" smtClean="0">
                <a:sym typeface="Wingdings"/>
              </a:rPr>
              <a:t> locally coherent parse</a:t>
            </a:r>
          </a:p>
          <a:p>
            <a:pPr lvl="1"/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 condition: &lt; 1% of runs  locally coherent parse</a:t>
            </a:r>
          </a:p>
          <a:p>
            <a:r>
              <a:rPr lang="en-US" dirty="0" smtClean="0"/>
              <a:t>Parameter settings </a:t>
            </a:r>
            <a:r>
              <a:rPr lang="en-US" dirty="0"/>
              <a:t>chosen by </a:t>
            </a:r>
            <a:r>
              <a:rPr lang="en-US" dirty="0" smtClean="0"/>
              <a:t>hand (extra slides)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1" y="38290"/>
            <a:ext cx="3708400" cy="6781610"/>
          </a:xfrm>
        </p:spPr>
      </p:pic>
    </p:spTree>
    <p:extLst>
      <p:ext uri="{BB962C8B-B14F-4D97-AF65-F5344CB8AC3E}">
        <p14:creationId xmlns:p14="http://schemas.microsoft.com/office/powerpoint/2010/main" val="79664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SOSP-TH, local coherence effects arise because a relatively good but still ill-formed competitor slows processing more than a very bad competitor (the former is built more often, driving average processing times up)</a:t>
            </a:r>
          </a:p>
          <a:p>
            <a:r>
              <a:rPr lang="en-US" dirty="0" smtClean="0"/>
              <a:t>Grammar-supervised theories (e.g., Levy et al. 2009) can explain the Tabor et al. (2004) effects by assuming the input is noisy (</a:t>
            </a:r>
            <a:r>
              <a:rPr lang="en-US" i="1" dirty="0" smtClean="0"/>
              <a:t>the coach smiled at the player tossed</a:t>
            </a:r>
            <a:r>
              <a:rPr lang="mr-IN" i="1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the coach smiled</a:t>
            </a:r>
            <a:r>
              <a:rPr lang="en-US" i="1" dirty="0">
                <a:sym typeface="Wingdings"/>
              </a:rPr>
              <a:t> </a:t>
            </a:r>
            <a:r>
              <a:rPr lang="en-US" b="1" i="1" dirty="0" smtClean="0">
                <a:sym typeface="Wingdings"/>
              </a:rPr>
              <a:t>and</a:t>
            </a:r>
            <a:r>
              <a:rPr lang="en-US" i="1" dirty="0" smtClean="0">
                <a:sym typeface="Wingdings"/>
              </a:rPr>
              <a:t> the player tossed</a:t>
            </a:r>
            <a:r>
              <a:rPr lang="mr-IN" i="1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), however this fails for other cases of local coherence (</a:t>
            </a:r>
            <a:r>
              <a:rPr lang="en-US" dirty="0" err="1" smtClean="0">
                <a:sym typeface="Wingdings"/>
              </a:rPr>
              <a:t>Paape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2015; see discussion in </a:t>
            </a:r>
            <a:r>
              <a:rPr lang="en-US" dirty="0" err="1">
                <a:sym typeface="Wingdings"/>
              </a:rPr>
              <a:t>Kukona</a:t>
            </a:r>
            <a:r>
              <a:rPr lang="en-US" dirty="0">
                <a:sym typeface="Wingdings"/>
              </a:rPr>
              <a:t> et al., 2014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990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466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coach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9620" y="2844800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smiled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6618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094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570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28850" y="2035226"/>
            <a:ext cx="1419860" cy="815924"/>
            <a:chOff x="2228850" y="2035226"/>
            <a:chExt cx="1419860" cy="815924"/>
          </a:xfrm>
        </p:grpSpPr>
        <p:cxnSp>
          <p:nvCxnSpPr>
            <p:cNvPr id="15" name="Curved Connector 14"/>
            <p:cNvCxnSpPr>
              <a:stCxn id="8" idx="0"/>
              <a:endCxn id="7" idx="0"/>
            </p:cNvCxnSpPr>
            <p:nvPr/>
          </p:nvCxnSpPr>
          <p:spPr>
            <a:xfrm rot="16200000" flipV="1">
              <a:off x="292506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65730" y="203522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48710" y="2035226"/>
            <a:ext cx="1635760" cy="815924"/>
            <a:chOff x="3648710" y="2035226"/>
            <a:chExt cx="1635760" cy="815924"/>
          </a:xfrm>
        </p:grpSpPr>
        <p:cxnSp>
          <p:nvCxnSpPr>
            <p:cNvPr id="17" name="Curved Connector 16"/>
            <p:cNvCxnSpPr>
              <a:stCxn id="9" idx="0"/>
              <a:endCxn id="8" idx="0"/>
            </p:cNvCxnSpPr>
            <p:nvPr/>
          </p:nvCxnSpPr>
          <p:spPr>
            <a:xfrm rot="16200000" flipV="1">
              <a:off x="4452874" y="2019554"/>
              <a:ext cx="27432" cy="16357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23690" y="203522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84470" y="2035226"/>
            <a:ext cx="1470660" cy="830656"/>
            <a:chOff x="5284470" y="2035226"/>
            <a:chExt cx="1470660" cy="830656"/>
          </a:xfrm>
        </p:grpSpPr>
        <p:cxnSp>
          <p:nvCxnSpPr>
            <p:cNvPr id="19" name="Curved Connector 18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6006084" y="2116836"/>
              <a:ext cx="27432" cy="14706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64200" y="203522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09890" y="2035226"/>
            <a:ext cx="1419860" cy="815924"/>
            <a:chOff x="8009890" y="2035226"/>
            <a:chExt cx="1419860" cy="815924"/>
          </a:xfrm>
        </p:grpSpPr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16200000" flipV="1">
              <a:off x="870610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49310" y="2035226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5130" y="1282700"/>
            <a:ext cx="2674620" cy="1601470"/>
            <a:chOff x="6755130" y="1246734"/>
            <a:chExt cx="2674620" cy="1637436"/>
          </a:xfrm>
        </p:grpSpPr>
        <p:cxnSp>
          <p:nvCxnSpPr>
            <p:cNvPr id="21" name="Curved Connector 2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8069580" y="1524000"/>
              <a:ext cx="45720" cy="2674620"/>
            </a:xfrm>
            <a:prstGeom prst="curvedConnector3">
              <a:avLst>
                <a:gd name="adj1" fmla="val 291111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03490" y="1246734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NComp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 smtClean="0"/>
              <a:t>parameter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low- and very high-harmony competitors, processing times are fast</a:t>
            </a:r>
          </a:p>
          <a:p>
            <a:r>
              <a:rPr lang="en-US" dirty="0" smtClean="0"/>
              <a:t>Determined by proportion of runs settling to the lower-harmony parse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1600"/>
            <a:ext cx="4267200" cy="6633728"/>
          </a:xfrm>
        </p:spPr>
      </p:pic>
    </p:spTree>
    <p:extLst>
      <p:ext uri="{BB962C8B-B14F-4D97-AF65-F5344CB8AC3E}">
        <p14:creationId xmlns:p14="http://schemas.microsoft.com/office/powerpoint/2010/main" val="178606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the ambiguity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son of the driver with the mustache was pretty cool</a:t>
            </a:r>
            <a:r>
              <a:rPr lang="en-US" dirty="0" smtClean="0"/>
              <a:t> read faster than </a:t>
            </a:r>
            <a:r>
              <a:rPr lang="en-US" i="1" dirty="0" smtClean="0"/>
              <a:t>the car of the driver with the mustache</a:t>
            </a:r>
            <a:r>
              <a:rPr lang="en-US" dirty="0" smtClean="0"/>
              <a:t> and </a:t>
            </a:r>
            <a:r>
              <a:rPr lang="en-US" i="1" dirty="0" smtClean="0"/>
              <a:t>the driver of the car</a:t>
            </a:r>
            <a:r>
              <a:rPr lang="en-US" i="1" dirty="0"/>
              <a:t> </a:t>
            </a:r>
            <a:r>
              <a:rPr lang="en-US" i="1" dirty="0" smtClean="0"/>
              <a:t>with the mustache</a:t>
            </a:r>
            <a:r>
              <a:rPr lang="en-US" dirty="0" smtClean="0"/>
              <a:t> (</a:t>
            </a:r>
            <a:r>
              <a:rPr lang="en-US" dirty="0" err="1" smtClean="0"/>
              <a:t>Traxler</a:t>
            </a:r>
            <a:r>
              <a:rPr lang="en-US" dirty="0"/>
              <a:t> </a:t>
            </a:r>
            <a:r>
              <a:rPr lang="en-US" dirty="0" smtClean="0"/>
              <a:t>et al., 1998)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Ambiguous sometimes faster than unambiguous</a:t>
            </a:r>
          </a:p>
          <a:p>
            <a:r>
              <a:rPr lang="en-US" dirty="0" smtClean="0"/>
              <a:t>A challenge for competition-based models like SOSP-TH</a:t>
            </a:r>
          </a:p>
          <a:p>
            <a:r>
              <a:rPr lang="en-US" dirty="0" smtClean="0"/>
              <a:t>But SOSP-TH’s nonlinear relationship between processing times and competitor strength might offer an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SOSP-TH offers a transparent relationship between parse harmony and processing times (in contrast to previous self-organizing models)</a:t>
            </a:r>
          </a:p>
          <a:p>
            <a:r>
              <a:rPr lang="en-US" dirty="0" smtClean="0"/>
              <a:t>It makes ungrammatical structures attractors, allowing them to handle phenomena that grammar-controlled theories struggle with (local coherence, agreement attraction, and encoding interference effects; see extra slides)</a:t>
            </a:r>
          </a:p>
          <a:p>
            <a:r>
              <a:rPr lang="en-US" dirty="0" smtClean="0"/>
              <a:t>This work provides a flexible framework for further theoretical (e.g., mean first passage time analyses; Gardiner, 1985) and empirical (ambiguity advantage, garden path effects)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6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for local coherence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Discretization time step = 0.01</a:t>
            </a:r>
          </a:p>
          <a:p>
            <a:r>
              <a:rPr lang="en-US" dirty="0" smtClean="0"/>
              <a:t>Noise magnitude </a:t>
            </a:r>
            <a:r>
              <a:rPr lang="en-US" i="1" dirty="0" smtClean="0"/>
              <a:t>D</a:t>
            </a:r>
            <a:r>
              <a:rPr lang="en-US" dirty="0" smtClean="0"/>
              <a:t> = 0.001</a:t>
            </a:r>
          </a:p>
          <a:p>
            <a:r>
              <a:rPr lang="en-US" dirty="0" smtClean="0"/>
              <a:t>Gamma = 0.25</a:t>
            </a:r>
          </a:p>
          <a:p>
            <a:r>
              <a:rPr lang="en-US" dirty="0"/>
              <a:t>Local harmony of </a:t>
            </a:r>
            <a:r>
              <a:rPr lang="en-US" dirty="0" smtClean="0"/>
              <a:t>grammatical structure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Local harmony of locally coherent structure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= 0.8 (</a:t>
            </a:r>
            <a:r>
              <a:rPr lang="en-US" i="1" dirty="0" smtClean="0"/>
              <a:t>tossed</a:t>
            </a:r>
            <a:r>
              <a:rPr lang="en-US" dirty="0" smtClean="0"/>
              <a:t>),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= 0.5</a:t>
            </a:r>
          </a:p>
          <a:p>
            <a:r>
              <a:rPr lang="en-US" dirty="0" smtClean="0"/>
              <a:t>2000 runs initiated from (0, 0)</a:t>
            </a:r>
          </a:p>
        </p:txBody>
      </p:sp>
    </p:spTree>
    <p:extLst>
      <p:ext uri="{BB962C8B-B14F-4D97-AF65-F5344CB8AC3E}">
        <p14:creationId xmlns:p14="http://schemas.microsoft.com/office/powerpoint/2010/main" val="176770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agreement attraction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from dissertation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agreement with </a:t>
            </a:r>
            <a:r>
              <a:rPr lang="en-US" dirty="0" err="1" smtClean="0"/>
              <a:t>pseudopartitives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from </a:t>
            </a:r>
            <a:r>
              <a:rPr lang="en-US" dirty="0" smtClean="0"/>
              <a:t>dissertation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 under encoding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Fill in </a:t>
            </a:r>
            <a:r>
              <a:rPr lang="en-US"/>
              <a:t>from </a:t>
            </a:r>
            <a:r>
              <a:rPr lang="en-US" smtClean="0"/>
              <a:t>dissertation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 for grammar-supervised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coach smiled at the player (who was) tossed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en-US" i="1" dirty="0"/>
              <a:t>The coach smiled at the player (who was) </a:t>
            </a:r>
            <a:r>
              <a:rPr lang="en-US" i="1" dirty="0" smtClean="0"/>
              <a:t>thrown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mr-IN" i="1" dirty="0" smtClean="0"/>
              <a:t>…</a:t>
            </a:r>
            <a:r>
              <a:rPr lang="en-US" i="1" dirty="0" smtClean="0"/>
              <a:t>the player tossed</a:t>
            </a:r>
            <a:r>
              <a:rPr lang="mr-IN" i="1" dirty="0" smtClean="0"/>
              <a:t>…</a:t>
            </a:r>
            <a:r>
              <a:rPr lang="en-US" dirty="0" smtClean="0"/>
              <a:t> is locally coherent, but should be ruled out in this context because prepositions can’t take whole clauses as complements</a:t>
            </a:r>
          </a:p>
          <a:p>
            <a:r>
              <a:rPr lang="en-US" dirty="0" smtClean="0"/>
              <a:t>Tabor et al. (2004) observed slowed processing at </a:t>
            </a:r>
            <a:r>
              <a:rPr lang="en-US" i="1" dirty="0" smtClean="0"/>
              <a:t>tossed</a:t>
            </a:r>
            <a:r>
              <a:rPr lang="en-US" dirty="0" smtClean="0"/>
              <a:t> but not at thrown, suggesting people are entertaining the ungrammatical parse</a:t>
            </a:r>
          </a:p>
          <a:p>
            <a:r>
              <a:rPr lang="en-US" dirty="0" smtClean="0"/>
              <a:t>Grammar-supervised theories struggle because they cannot entertain ungrammatical structures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Self-organized sentence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frameworks, but unified by basic assumption: sentence structures form via local interactions between small pieces of syntactic </a:t>
            </a:r>
            <a:r>
              <a:rPr lang="en-US" dirty="0" smtClean="0"/>
              <a:t>structure (e.g., </a:t>
            </a:r>
            <a:r>
              <a:rPr lang="en-US" dirty="0" err="1" smtClean="0"/>
              <a:t>Kempen</a:t>
            </a:r>
            <a:r>
              <a:rPr lang="en-US" dirty="0" smtClean="0"/>
              <a:t> &amp; </a:t>
            </a:r>
            <a:r>
              <a:rPr lang="en-US" dirty="0" err="1" smtClean="0"/>
              <a:t>Vosse</a:t>
            </a:r>
            <a:r>
              <a:rPr lang="en-US" dirty="0" smtClean="0"/>
              <a:t>, 1989; Stevenson, 1994; Tabor &amp; Hutchins, 2004; van der </a:t>
            </a:r>
            <a:r>
              <a:rPr lang="en-US" dirty="0" err="1" smtClean="0"/>
              <a:t>Velde</a:t>
            </a:r>
            <a:r>
              <a:rPr lang="en-US" dirty="0" smtClean="0"/>
              <a:t> &amp; de </a:t>
            </a:r>
            <a:r>
              <a:rPr lang="en-US" dirty="0" err="1" smtClean="0"/>
              <a:t>Kamps</a:t>
            </a:r>
            <a:r>
              <a:rPr lang="en-US" dirty="0" smtClean="0"/>
              <a:t>, 2006)</a:t>
            </a:r>
            <a:endParaRPr lang="en-US" dirty="0" smtClean="0"/>
          </a:p>
          <a:p>
            <a:r>
              <a:rPr lang="en-US" dirty="0" err="1" smtClean="0"/>
              <a:t>Treelets</a:t>
            </a:r>
            <a:r>
              <a:rPr lang="en-US" dirty="0" smtClean="0"/>
              <a:t> compete </a:t>
            </a:r>
            <a:r>
              <a:rPr lang="en-US" dirty="0" smtClean="0"/>
              <a:t>with each other based on how well their features mesh</a:t>
            </a:r>
          </a:p>
          <a:p>
            <a:r>
              <a:rPr lang="en-US" dirty="0" smtClean="0"/>
              <a:t>SOSP-TH: lexically anchored dependency </a:t>
            </a:r>
            <a:r>
              <a:rPr lang="en-US" dirty="0" err="1" smtClean="0"/>
              <a:t>treelets</a:t>
            </a:r>
            <a:r>
              <a:rPr lang="en-US" dirty="0" smtClean="0"/>
              <a:t> with feature vectors specifying head and dependent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dirty="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  <p:cxnSp>
        <p:nvCxnSpPr>
          <p:cNvPr id="7" name="Curved Connector 6"/>
          <p:cNvCxnSpPr>
            <a:stCxn id="18" idx="0"/>
            <a:endCxn id="12" idx="0"/>
          </p:cNvCxnSpPr>
          <p:nvPr/>
        </p:nvCxnSpPr>
        <p:spPr>
          <a:xfrm rot="16200000" flipV="1">
            <a:off x="8399965" y="1270086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80" y="949156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8399963" y="4354259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65178" y="4033329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</p:spTree>
    <p:extLst>
      <p:ext uri="{BB962C8B-B14F-4D97-AF65-F5344CB8AC3E}">
        <p14:creationId xmlns:p14="http://schemas.microsoft.com/office/powerpoint/2010/main" val="14073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  <p:bldP spid="1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77" y="775097"/>
            <a:ext cx="7511046" cy="5307806"/>
          </a:xfrm>
        </p:spPr>
      </p:pic>
    </p:spTree>
    <p:extLst>
      <p:ext uri="{BB962C8B-B14F-4D97-AF65-F5344CB8AC3E}">
        <p14:creationId xmlns:p14="http://schemas.microsoft.com/office/powerpoint/2010/main" val="10670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Self-organizing theories can account for local coherence effects by allowing the system to entertain the ungrammatical parse</a:t>
            </a:r>
          </a:p>
          <a:p>
            <a:r>
              <a:rPr lang="en-US" dirty="0" smtClean="0"/>
              <a:t>Prev</a:t>
            </a:r>
            <a:r>
              <a:rPr lang="en-US" dirty="0" smtClean="0"/>
              <a:t>. SOSP models acct. for lots of important </a:t>
            </a:r>
            <a:r>
              <a:rPr lang="en-US" i="1" dirty="0" smtClean="0"/>
              <a:t>parse-formation</a:t>
            </a:r>
            <a:r>
              <a:rPr lang="en-US" dirty="0" smtClean="0"/>
              <a:t> phenomena, but few results on timing</a:t>
            </a:r>
          </a:p>
          <a:p>
            <a:r>
              <a:rPr lang="en-US" dirty="0" smtClean="0"/>
              <a:t>Our goal: sent. proc. framework that incorporates ungrammatical states (integrated w/ well-motivated theory of ungrammaticality) and from which we can derive both parse-formation rates and timing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local harmony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Well-formedness (harmony) of a particular link between two attachment sites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𝑙𝑖𝑛𝑘𝑠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(1  − 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h𝑒𝑎𝑑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𝑑𝑒𝑝𝑒𝑛𝑑𝑒𝑛𝑡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𝑛𝑓𝑒𝑎𝑡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i="1" dirty="0" err="1" smtClean="0"/>
                  <a:t>dist</a:t>
                </a:r>
                <a:r>
                  <a:rPr lang="en-US" i="1" baseline="-25000" dirty="0" err="1" smtClean="0"/>
                  <a:t>H</a:t>
                </a:r>
                <a:r>
                  <a:rPr lang="en-US" dirty="0" smtClean="0"/>
                  <a:t> = Hamming distance between the features on the head attachment site (</a:t>
                </a:r>
                <a:r>
                  <a:rPr lang="en-US" b="1" i="1" dirty="0" err="1" smtClean="0"/>
                  <a:t>f</a:t>
                </a:r>
                <a:r>
                  <a:rPr lang="en-US" i="1" baseline="-25000" dirty="0" err="1" smtClean="0"/>
                  <a:t>l,head</a:t>
                </a:r>
                <a:r>
                  <a:rPr lang="en-US" dirty="0" smtClean="0"/>
                  <a:t>) and the dependent attachment site (</a:t>
                </a:r>
                <a:r>
                  <a:rPr lang="en-US" b="1" i="1" dirty="0" err="1" smtClean="0"/>
                  <a:t>f</a:t>
                </a:r>
                <a:r>
                  <a:rPr lang="en-US" i="1" baseline="-25000" dirty="0" err="1" smtClean="0"/>
                  <a:t>l,dependent</a:t>
                </a:r>
                <a:r>
                  <a:rPr lang="en-US" dirty="0" smtClean="0"/>
                  <a:t>)</a:t>
                </a:r>
                <a:endParaRPr lang="en-US" b="1" i="1" dirty="0" smtClean="0"/>
              </a:p>
              <a:p>
                <a:r>
                  <a:rPr lang="en-US" dirty="0" smtClean="0"/>
                  <a:t>Required links that are missing incur a missing link cost </a:t>
                </a:r>
                <a:r>
                  <a:rPr lang="en-US" i="1" dirty="0" smtClean="0"/>
                  <a:t>p</a:t>
                </a:r>
              </a:p>
              <a:p>
                <a:r>
                  <a:rPr lang="en-US" dirty="0" smtClean="0"/>
                  <a:t>Gives harmony of (partial) structures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1664</Words>
  <Application>Microsoft Macintosh PowerPoint</Application>
  <PresentationFormat>Widescreen</PresentationFormat>
  <Paragraphs>179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Mangal</vt:lpstr>
      <vt:lpstr>Wingdings</vt:lpstr>
      <vt:lpstr>Arial</vt:lpstr>
      <vt:lpstr>Office Theme</vt:lpstr>
      <vt:lpstr>Toward a theory of timing effects in self-organizing sentence processing</vt:lpstr>
      <vt:lpstr>PowerPoint Presentation</vt:lpstr>
      <vt:lpstr>A challenge for grammar-supervised theories</vt:lpstr>
      <vt:lpstr>PowerPoint Presentation</vt:lpstr>
      <vt:lpstr>Self-organized sentence processing</vt:lpstr>
      <vt:lpstr>PowerPoint Presentation</vt:lpstr>
      <vt:lpstr>PowerPoint Presentation</vt:lpstr>
      <vt:lpstr>Goal</vt:lpstr>
      <vt:lpstr>Determining local harmony</vt:lpstr>
      <vt:lpstr>Harmony landscape</vt:lpstr>
      <vt:lpstr>Dynamics I</vt:lpstr>
      <vt:lpstr>Dynamics II</vt:lpstr>
      <vt:lpstr>Processing</vt:lpstr>
      <vt:lpstr>Processing times: Individual trials</vt:lpstr>
      <vt:lpstr>Processing times: Many trials</vt:lpstr>
      <vt:lpstr>Processing times: the whole picture</vt:lpstr>
      <vt:lpstr>Applying the model to local coherence</vt:lpstr>
      <vt:lpstr>Results</vt:lpstr>
      <vt:lpstr>Discussion</vt:lpstr>
      <vt:lpstr>Exploring parameter space</vt:lpstr>
      <vt:lpstr>An application: the ambiguity advantage</vt:lpstr>
      <vt:lpstr>Conclusion</vt:lpstr>
      <vt:lpstr>Extra slides</vt:lpstr>
      <vt:lpstr>Params for local coherence simulations</vt:lpstr>
      <vt:lpstr>Simple agreement attraction in production</vt:lpstr>
      <vt:lpstr>Number agreement with pseudopartitives</vt:lpstr>
      <vt:lpstr>Processing times under encoding interference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theory of timing effects in self-organizing sentence processing</dc:title>
  <dc:creator>Garrett Smith</dc:creator>
  <cp:lastModifiedBy>Garrett Smith</cp:lastModifiedBy>
  <cp:revision>75</cp:revision>
  <dcterms:created xsi:type="dcterms:W3CDTF">2018-07-10T17:49:02Z</dcterms:created>
  <dcterms:modified xsi:type="dcterms:W3CDTF">2018-07-11T20:45:59Z</dcterms:modified>
</cp:coreProperties>
</file>