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6" r:id="rId4"/>
    <p:sldId id="258" r:id="rId5"/>
    <p:sldId id="290" r:id="rId6"/>
    <p:sldId id="287" r:id="rId7"/>
    <p:sldId id="288" r:id="rId8"/>
    <p:sldId id="282" r:id="rId9"/>
    <p:sldId id="260" r:id="rId10"/>
    <p:sldId id="261" r:id="rId11"/>
    <p:sldId id="262" r:id="rId12"/>
    <p:sldId id="263" r:id="rId13"/>
    <p:sldId id="265" r:id="rId14"/>
    <p:sldId id="289" r:id="rId15"/>
    <p:sldId id="266" r:id="rId16"/>
    <p:sldId id="267" r:id="rId17"/>
    <p:sldId id="268" r:id="rId18"/>
    <p:sldId id="270" r:id="rId19"/>
    <p:sldId id="284" r:id="rId20"/>
    <p:sldId id="272" r:id="rId21"/>
    <p:sldId id="281" r:id="rId22"/>
    <p:sldId id="273" r:id="rId23"/>
    <p:sldId id="274" r:id="rId24"/>
    <p:sldId id="280" r:id="rId25"/>
    <p:sldId id="275" r:id="rId26"/>
    <p:sldId id="276" r:id="rId27"/>
    <p:sldId id="277" r:id="rId28"/>
    <p:sldId id="278" r:id="rId29"/>
    <p:sldId id="279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/>
    <p:restoredTop sz="79366"/>
  </p:normalViewPr>
  <p:slideViewPr>
    <p:cSldViewPr snapToGrid="0" snapToObjects="1">
      <p:cViewPr varScale="1">
        <p:scale>
          <a:sx n="83" d="100"/>
          <a:sy n="83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F6056-5AD3-F541-9E7D-A44F21602A1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0ED4A-8B58-2C45-8080-E1C4EB0B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Today, talk about a new self-organizing</a:t>
            </a:r>
            <a:r>
              <a:rPr lang="en-US" baseline="0" dirty="0" smtClean="0"/>
              <a:t> </a:t>
            </a:r>
            <a:r>
              <a:rPr lang="en-US" dirty="0" smtClean="0"/>
              <a:t>framework for human sentence processing from which we can derive </a:t>
            </a:r>
            <a:r>
              <a:rPr lang="en-US" dirty="0" smtClean="0"/>
              <a:t>predictions about</a:t>
            </a:r>
            <a:r>
              <a:rPr lang="en-US" baseline="0" dirty="0" smtClean="0"/>
              <a:t> processing times</a:t>
            </a:r>
            <a:r>
              <a:rPr lang="en-US" dirty="0" smtClean="0"/>
              <a:t> </a:t>
            </a:r>
            <a:r>
              <a:rPr lang="en-US" dirty="0" smtClean="0"/>
              <a:t>for comp. and </a:t>
            </a:r>
            <a:r>
              <a:rPr lang="en-US" dirty="0" smtClean="0"/>
              <a:t>prod.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Transition: The</a:t>
            </a:r>
            <a:r>
              <a:rPr lang="en-US" baseline="0" dirty="0" smtClean="0"/>
              <a:t> traditional approach to sentence processing is that the mind takes a string of words and tries to provide a structural/syntactic analysis that affords semantic interpretation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7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superficial similarity to multivariate normal distribution: we could have chosen other equations; these are just convenient.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Reading or producing a word turns on its features at a particular point in the sentence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initial condition is not close to an attractor, so the harmony is low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noisy dynamics push the system uphill to make a more well-formed structure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Once the system is within </a:t>
            </a:r>
            <a:r>
              <a:rPr lang="en-US" i="1" dirty="0" err="1" smtClean="0"/>
              <a:t>tol</a:t>
            </a:r>
            <a:r>
              <a:rPr lang="en-US" dirty="0" smtClean="0"/>
              <a:t> of an attractor, the next word is produced or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in blurb about first published model of LC? Prob. in conclusion/discussion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Simplifying</a:t>
            </a:r>
            <a:r>
              <a:rPr lang="en-US" baseline="0" dirty="0" smtClean="0"/>
              <a:t> assumptions in model: already ready up to </a:t>
            </a:r>
            <a:r>
              <a:rPr lang="en-US" i="1" baseline="0" dirty="0" smtClean="0"/>
              <a:t>player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Just need to decide on structure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Two options: either </a:t>
            </a:r>
            <a:r>
              <a:rPr lang="en-US" i="1" baseline="0" dirty="0" smtClean="0"/>
              <a:t>player</a:t>
            </a:r>
            <a:r>
              <a:rPr lang="en-US" i="0" baseline="0" dirty="0" smtClean="0"/>
              <a:t> </a:t>
            </a:r>
            <a:r>
              <a:rPr lang="en-US" i="0" baseline="0" dirty="0" smtClean="0">
                <a:sym typeface="Wingdings"/>
              </a:rPr>
              <a:t> participle or participle  </a:t>
            </a:r>
            <a:r>
              <a:rPr lang="en-US" i="1" baseline="0" dirty="0" smtClean="0">
                <a:sym typeface="Wingdings"/>
              </a:rPr>
              <a:t>player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Fig.</a:t>
            </a:r>
            <a:r>
              <a:rPr lang="en-US" baseline="0" dirty="0" smtClean="0"/>
              <a:t> shows state space w/ noiseless </a:t>
            </a:r>
            <a:r>
              <a:rPr lang="en-US" baseline="0" dirty="0" err="1" smtClean="0"/>
              <a:t>traj</a:t>
            </a:r>
            <a:r>
              <a:rPr lang="en-US" baseline="0" dirty="0" smtClean="0"/>
              <a:t>.; note soft deflection for </a:t>
            </a:r>
            <a:r>
              <a:rPr lang="en-US" i="1" baseline="0" dirty="0" smtClean="0"/>
              <a:t>tossed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First published model of local coherence</a:t>
            </a:r>
            <a:r>
              <a:rPr lang="en-US" baseline="0" dirty="0" smtClean="0"/>
              <a:t> effects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Somehow quickly discuss</a:t>
            </a:r>
            <a:r>
              <a:rPr lang="en-US" baseline="0" dirty="0" smtClean="0"/>
              <a:t> how we might account for the interaction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4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Results</a:t>
            </a:r>
            <a:r>
              <a:rPr lang="en-US" baseline="0" dirty="0" smtClean="0"/>
              <a:t> from a single set of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; what does the rest of para. space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Plotted are means from 100 runs/point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Similar pattern holds</a:t>
            </a:r>
            <a:r>
              <a:rPr lang="en-US" baseline="0" dirty="0" smtClean="0"/>
              <a:t> while simultaneously manipulating gamma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Transistion</a:t>
            </a:r>
            <a:r>
              <a:rPr lang="en-US" dirty="0" smtClean="0"/>
              <a:t>:</a:t>
            </a:r>
            <a:r>
              <a:rPr lang="en-US" baseline="0" dirty="0" smtClean="0"/>
              <a:t> but what if </a:t>
            </a:r>
            <a:r>
              <a:rPr lang="en-US" i="1" baseline="0" dirty="0" smtClean="0"/>
              <a:t>h</a:t>
            </a:r>
            <a:r>
              <a:rPr lang="en-US" i="1" baseline="-25000" dirty="0" smtClean="0"/>
              <a:t>1</a:t>
            </a:r>
            <a:r>
              <a:rPr lang="en-US" i="0" baseline="0" dirty="0" smtClean="0"/>
              <a:t> is &gt; 0.8? We argue that this is relevant to another tricky sent. proc. effect, the ambiguity advantage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examples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9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many theories,</a:t>
            </a:r>
            <a:r>
              <a:rPr lang="en-US" baseline="0" dirty="0" smtClean="0"/>
              <a:t> it is assumed symbolic grammar supervises parsing process (start </a:t>
            </a:r>
            <a:r>
              <a:rPr lang="en-US" baseline="0" dirty="0" err="1" smtClean="0"/>
              <a:t>intro’ing</a:t>
            </a:r>
            <a:r>
              <a:rPr lang="en-US" baseline="0" dirty="0" smtClean="0"/>
              <a:t> words)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As go along, new dependencies/structures are </a:t>
            </a:r>
            <a:r>
              <a:rPr lang="en-US" baseline="0" dirty="0" err="1" smtClean="0"/>
              <a:t>intro'd</a:t>
            </a:r>
            <a:r>
              <a:rPr lang="en-US" baseline="0" dirty="0" smtClean="0"/>
              <a:t> according to what is possible given the </a:t>
            </a:r>
            <a:r>
              <a:rPr lang="en-US" baseline="0" dirty="0" err="1" smtClean="0"/>
              <a:t>symb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gramm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Parser posits only </a:t>
            </a:r>
            <a:r>
              <a:rPr lang="en-US" baseline="0" dirty="0" err="1" smtClean="0"/>
              <a:t>gramm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</a:t>
            </a:r>
            <a:r>
              <a:rPr lang="en-US" baseline="0" dirty="0" smtClean="0"/>
              <a:t>is plausible </a:t>
            </a:r>
            <a:r>
              <a:rPr lang="en-US" baseline="0" dirty="0" smtClean="0"/>
              <a:t>for simple, grammatical sentences this </a:t>
            </a:r>
            <a:r>
              <a:rPr lang="en-US" baseline="0" dirty="0" smtClean="0"/>
              <a:t>sentence, but </a:t>
            </a:r>
            <a:r>
              <a:rPr lang="en-US" baseline="0" dirty="0" smtClean="0"/>
              <a:t>not all sentences are as simple and easy-to-process as this one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(for tricky-to-process or less-than-perfectly grammatical ones, </a:t>
            </a:r>
            <a:r>
              <a:rPr lang="en-US" baseline="0" dirty="0" smtClean="0"/>
              <a:t>there is evidence that people sometimes entertain </a:t>
            </a:r>
            <a:r>
              <a:rPr lang="en-US" baseline="0" dirty="0" err="1" smtClean="0"/>
              <a:t>ungramm</a:t>
            </a:r>
            <a:r>
              <a:rPr lang="en-US" baseline="0" dirty="0" smtClean="0"/>
              <a:t>.)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Word sequences with a clear grammatical structure are not the only ones we encounter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(Next bullet): and others ungrammatical (next) and some interpretable but not so great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Others are grammatical but hard to process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Transition</a:t>
            </a:r>
            <a:r>
              <a:rPr lang="en-US" dirty="0" smtClean="0"/>
              <a:t>: traditional approaches to language processing</a:t>
            </a:r>
            <a:r>
              <a:rPr lang="en-US" baseline="0" dirty="0" smtClean="0"/>
              <a:t> assume the mind has to find a grammatical structure that fits with the words it encounters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Seems </a:t>
            </a:r>
            <a:r>
              <a:rPr lang="en-US" dirty="0" smtClean="0"/>
              <a:t>to require entertaining </a:t>
            </a:r>
            <a:r>
              <a:rPr lang="en-US" dirty="0" err="1" smtClean="0"/>
              <a:t>ungramm</a:t>
            </a:r>
            <a:r>
              <a:rPr lang="en-US" dirty="0" smtClean="0"/>
              <a:t>. structures (</a:t>
            </a:r>
            <a:r>
              <a:rPr lang="en-US" dirty="0" err="1" smtClean="0"/>
              <a:t>Konieczny</a:t>
            </a:r>
            <a:r>
              <a:rPr lang="en-US" dirty="0" smtClean="0"/>
              <a:t> 2005)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Visually step through parsing process under grammar-controlled theory, e.g., </a:t>
            </a:r>
            <a:r>
              <a:rPr lang="en-US" dirty="0" err="1" smtClean="0"/>
              <a:t>surprisal</a:t>
            </a:r>
            <a:r>
              <a:rPr lang="en-US" dirty="0" smtClean="0"/>
              <a:t> but with dep. grammar</a:t>
            </a:r>
          </a:p>
          <a:p>
            <a:r>
              <a:rPr lang="en-US" dirty="0" smtClean="0"/>
              <a:t>Show how it works for simple sentence</a:t>
            </a:r>
          </a:p>
          <a:p>
            <a:r>
              <a:rPr lang="en-US" dirty="0" smtClean="0"/>
              <a:t>Explain that proc. cost comes from having to make big changes to your beliefs about sent.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So,</a:t>
            </a:r>
            <a:r>
              <a:rPr lang="en-US" baseline="0" dirty="0" smtClean="0"/>
              <a:t> what does this look like?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build a high-dimensional landscape where the peaks correspond to</a:t>
            </a:r>
            <a:r>
              <a:rPr lang="en-US" baseline="0" dirty="0" smtClean="0"/>
              <a:t> well-formed and ill-formed structures (blue dots).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height of a peak corresponds to how well-formed it is, i.e., how well all of the features in the structure mesh.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Processing consists of turning</a:t>
            </a:r>
            <a:r>
              <a:rPr lang="en-US" baseline="0" dirty="0" smtClean="0"/>
              <a:t> lexical features, placing the system away from a structure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system’s dynamics then drive up, trying to maximize the harmony of the structure it builds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Transition: local constraints between what?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5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Highlight: feature vectors, fact that all possible interactions are entertained</a:t>
            </a:r>
          </a:p>
          <a:p>
            <a:r>
              <a:rPr lang="en-US" dirty="0" smtClean="0"/>
              <a:t>Only rule out links within a </a:t>
            </a:r>
            <a:r>
              <a:rPr lang="en-US" dirty="0" err="1" smtClean="0"/>
              <a:t>treelet</a:t>
            </a:r>
            <a:r>
              <a:rPr lang="en-US" dirty="0" smtClean="0"/>
              <a:t> and circular</a:t>
            </a:r>
            <a:r>
              <a:rPr lang="en-US" baseline="0" dirty="0" smtClean="0"/>
              <a:t> link patterns</a:t>
            </a:r>
          </a:p>
          <a:p>
            <a:r>
              <a:rPr lang="en-US" baseline="0" dirty="0" err="1" smtClean="0"/>
              <a:t>Treelets</a:t>
            </a:r>
            <a:r>
              <a:rPr lang="en-US" baseline="0" dirty="0" smtClean="0"/>
              <a:t> compete with each other to form multi-word structures according to degree of feature match</a:t>
            </a:r>
          </a:p>
          <a:p>
            <a:r>
              <a:rPr lang="en-US" baseline="0" dirty="0" smtClean="0"/>
              <a:t>Transition: visual/intuitive, now I’ll quickly go through the equations to show how we can derive processing time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a measure of how well the features match</a:t>
            </a:r>
            <a:r>
              <a:rPr lang="en-US" baseline="0" dirty="0" smtClean="0"/>
              <a:t> between linked attachment sites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Provides</a:t>
            </a:r>
            <a:r>
              <a:rPr lang="en-US" baseline="0" dirty="0" smtClean="0"/>
              <a:t> g</a:t>
            </a:r>
            <a:r>
              <a:rPr lang="en-US" dirty="0" smtClean="0"/>
              <a:t>raded approach</a:t>
            </a:r>
            <a:r>
              <a:rPr lang="en-US" baseline="0" dirty="0" smtClean="0"/>
              <a:t> to grammaticality, improving on purely symbolic accounts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7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4C71-8196-AD4A-B70F-4CE43ADEB0E6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 a theory of timing effects in self-organizing sentence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Garrett Smith &amp; Whitney Tabor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Uconn</a:t>
            </a:r>
            <a:r>
              <a:rPr lang="en-US" dirty="0" smtClean="0"/>
              <a:t>, IGERT, IBACS, &amp; Haskins logos&gt;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match: local harmony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𝑙𝑖𝑛𝑘𝑠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(1  − 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𝑑𝑖𝑠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h𝑒𝑎𝑑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𝑑𝑒𝑝𝑒𝑛𝑑𝑒𝑛𝑡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𝑛𝑓𝑒𝑎𝑡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i="1" dirty="0" err="1" smtClean="0"/>
                  <a:t>dist</a:t>
                </a:r>
                <a:r>
                  <a:rPr lang="en-US" i="1" baseline="-25000" dirty="0" err="1" smtClean="0"/>
                  <a:t>H</a:t>
                </a:r>
                <a:r>
                  <a:rPr lang="en-US" dirty="0" smtClean="0"/>
                  <a:t> = Hamming distance between the features on the head attachment site (</a:t>
                </a:r>
                <a:r>
                  <a:rPr lang="en-US" b="1" i="1" dirty="0" err="1" smtClean="0"/>
                  <a:t>f</a:t>
                </a:r>
                <a:r>
                  <a:rPr lang="en-US" i="1" baseline="-25000" dirty="0" err="1" smtClean="0"/>
                  <a:t>l,head</a:t>
                </a:r>
                <a:r>
                  <a:rPr lang="en-US" dirty="0" smtClean="0"/>
                  <a:t>) and the dependent attachment site (</a:t>
                </a:r>
                <a:r>
                  <a:rPr lang="en-US" b="1" i="1" dirty="0" err="1" smtClean="0"/>
                  <a:t>f</a:t>
                </a:r>
                <a:r>
                  <a:rPr lang="en-US" i="1" baseline="-25000" dirty="0" err="1" smtClean="0"/>
                  <a:t>l,dependent</a:t>
                </a:r>
                <a:r>
                  <a:rPr lang="en-US" dirty="0" smtClean="0"/>
                  <a:t>)</a:t>
                </a:r>
                <a:endParaRPr lang="en-US" b="1" i="1" dirty="0" smtClean="0"/>
              </a:p>
              <a:p>
                <a:r>
                  <a:rPr lang="en-US" dirty="0" smtClean="0"/>
                  <a:t>Required links that are missing incur a missing link cost </a:t>
                </a:r>
                <a:r>
                  <a:rPr lang="en-US" i="1" dirty="0" smtClean="0"/>
                  <a:t>p</a:t>
                </a:r>
              </a:p>
              <a:p>
                <a:r>
                  <a:rPr lang="en-US" dirty="0" smtClean="0"/>
                  <a:t>Applies to both partial and complete structures (i.e., both </a:t>
                </a:r>
                <a:r>
                  <a:rPr lang="en-US" i="1" dirty="0" smtClean="0"/>
                  <a:t>the coach smiled at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the coach smiled at the player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0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Harmony landscape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Harmony landscape = sum of radial basis functions (RBFs)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Each structure is an RBF’s center </a:t>
                </a:r>
                <a:r>
                  <a:rPr lang="en-US" b="1" i="1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i="1" baseline="-25000" dirty="0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r>
                  <a:rPr lang="en-US" i="1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(</a:t>
                </a:r>
                <a:r>
                  <a:rPr lang="en-US" dirty="0" err="1" smtClean="0">
                    <a:latin typeface="Arial" charset="0"/>
                    <a:ea typeface="Arial" charset="0"/>
                    <a:cs typeface="Arial" charset="0"/>
                  </a:rPr>
                  <a:t>Muezzinoglu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 &amp; </a:t>
                </a:r>
                <a:r>
                  <a:rPr lang="en-US" dirty="0" err="1" smtClean="0">
                    <a:latin typeface="Arial" charset="0"/>
                    <a:ea typeface="Arial" charset="0"/>
                    <a:cs typeface="Arial" charset="0"/>
                  </a:rPr>
                  <a:t>Zurada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, 2006):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  <m:r>
                      <a:rPr lang="en-US" b="1" i="1" smtClean="0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Arial" charset="0"/>
                        <a:cs typeface="Arial" charset="0"/>
                      </a:rPr>
                      <m:t>exp</m:t>
                    </m:r>
                    <m: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endParaRPr lang="en-US" b="0" i="1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b="0" dirty="0" smtClean="0">
                    <a:latin typeface="Arial" charset="0"/>
                    <a:ea typeface="Arial" charset="0"/>
                    <a:cs typeface="Arial" charset="0"/>
                  </a:rPr>
                  <a:t>Global harmony landscape with all centers: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Sentence processing: maximize harmony given words</a:t>
                </a:r>
                <a:endParaRPr lang="en-US" dirty="0"/>
              </a:p>
              <a:p>
                <a:r>
                  <a:rPr lang="en-US" dirty="0" smtClean="0"/>
                  <a:t>System evolves by following the gradient (vector derivative) of global harmony function uphill: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𝛁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ra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𝑑𝑊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/>
                  <a:t>D</a:t>
                </a:r>
                <a:r>
                  <a:rPr lang="en-US" dirty="0" smtClean="0"/>
                  <a:t> is variance of the Gaussian noise process </a:t>
                </a:r>
                <a:r>
                  <a:rPr lang="en-US" i="1" dirty="0" smtClean="0"/>
                  <a:t>W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6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Harmony maxima of </a:t>
            </a:r>
            <a:r>
              <a:rPr lang="en-US" i="1" dirty="0" smtClean="0"/>
              <a:t>H</a:t>
            </a:r>
            <a:r>
              <a:rPr lang="en-US" dirty="0" smtClean="0"/>
              <a:t> are attractors of the dynamics, points to which the system returns after a small perturbation (</a:t>
            </a:r>
            <a:r>
              <a:rPr lang="en-US" dirty="0" err="1" smtClean="0"/>
              <a:t>Strogatz</a:t>
            </a:r>
            <a:r>
              <a:rPr lang="en-US" dirty="0" smtClean="0"/>
              <a:t>, 1994; Smith, 2018)</a:t>
            </a:r>
          </a:p>
          <a:p>
            <a:r>
              <a:rPr lang="en-US" dirty="0" smtClean="0"/>
              <a:t>Given some initial condition, the system will settle toward a harmony maximum (modulo the effects of the noise)</a:t>
            </a:r>
          </a:p>
          <a:p>
            <a:r>
              <a:rPr lang="en-US" dirty="0" smtClean="0"/>
              <a:t>In the implementation, the system settles until it is within some distance </a:t>
            </a:r>
            <a:r>
              <a:rPr lang="en-US" i="1" dirty="0" err="1" smtClean="0"/>
              <a:t>tol</a:t>
            </a:r>
            <a:r>
              <a:rPr lang="en-US" dirty="0" smtClean="0"/>
              <a:t> of an attractor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3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en-US" dirty="0" smtClean="0"/>
              <a:t>Reading/producing a word turns on its features, displacing the system away from an attractor</a:t>
            </a:r>
          </a:p>
          <a:p>
            <a:r>
              <a:rPr lang="en-US" dirty="0" smtClean="0"/>
              <a:t>Noisy dynamics drive uphill until close enough to an attractor</a:t>
            </a:r>
          </a:p>
          <a:p>
            <a:r>
              <a:rPr lang="en-US" dirty="0" smtClean="0"/>
              <a:t>Then, next word is processed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83632"/>
            <a:ext cx="6477000" cy="4593331"/>
          </a:xfrm>
        </p:spPr>
      </p:pic>
    </p:spTree>
    <p:extLst>
      <p:ext uri="{BB962C8B-B14F-4D97-AF65-F5344CB8AC3E}">
        <p14:creationId xmlns:p14="http://schemas.microsoft.com/office/powerpoint/2010/main" val="18488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times: Individual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Near the </a:t>
                </a:r>
                <a:r>
                  <a:rPr lang="en-US" i="1" dirty="0" err="1" smtClean="0"/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(partial) structure, the pull of other structures is small</a:t>
                </a:r>
              </a:p>
              <a:p>
                <a:r>
                  <a:rPr lang="en-US" dirty="0" smtClean="0"/>
                  <a:t>Thus, the dynamics are approximately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≈−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Settling time proportional to attractor’s local harmony </a:t>
                </a:r>
                <a:r>
                  <a:rPr lang="en-US" i="1" dirty="0" smtClean="0"/>
                  <a:t>h</a:t>
                </a:r>
                <a:r>
                  <a:rPr lang="en-US" i="1" baseline="-25000" dirty="0" smtClean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times: Many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many trials, the system will choose different attractors due to the noise</a:t>
            </a:r>
          </a:p>
          <a:p>
            <a:r>
              <a:rPr lang="en-US" dirty="0" smtClean="0"/>
              <a:t>In general, the attractors will have different harmonies, so the average processing time will be the average of processing times to each attractor weighted by how often that attractor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times: the whole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to build a structure is proportional to its harmony</a:t>
            </a:r>
          </a:p>
          <a:p>
            <a:r>
              <a:rPr lang="en-US" dirty="0" smtClean="0"/>
              <a:t>Average processing time is weighted average of settling times to different attractors</a:t>
            </a:r>
          </a:p>
          <a:p>
            <a:r>
              <a:rPr lang="en-US" dirty="0" smtClean="0"/>
              <a:t>Final effect on times: </a:t>
            </a:r>
            <a:r>
              <a:rPr lang="en-US" i="1" dirty="0" smtClean="0"/>
              <a:t>soft deflection</a:t>
            </a:r>
            <a:endParaRPr lang="en-US" dirty="0" smtClean="0"/>
          </a:p>
          <a:p>
            <a:pPr lvl="1"/>
            <a:r>
              <a:rPr lang="en-US" dirty="0" smtClean="0"/>
              <a:t>Trajectories get bowed toward high-harmony structures, even if the system eventually settles on some other attractor</a:t>
            </a:r>
          </a:p>
          <a:p>
            <a:pPr lvl="1"/>
            <a:r>
              <a:rPr lang="en-US" b="1" dirty="0" smtClean="0"/>
              <a:t>&lt;FIGURE?&gt;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6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 to local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assumptions:</a:t>
            </a:r>
          </a:p>
          <a:p>
            <a:pPr lvl="1"/>
            <a:r>
              <a:rPr lang="en-US" dirty="0" smtClean="0"/>
              <a:t>System has already read </a:t>
            </a:r>
            <a:r>
              <a:rPr lang="en-US" i="1" dirty="0" smtClean="0"/>
              <a:t>The coach smiled at the player tossed/thrown</a:t>
            </a:r>
            <a:endParaRPr lang="en-US" dirty="0"/>
          </a:p>
          <a:p>
            <a:pPr lvl="1"/>
            <a:r>
              <a:rPr lang="en-US" dirty="0" smtClean="0"/>
              <a:t>Now it has to settle on a structure (which link forms)</a:t>
            </a:r>
          </a:p>
          <a:p>
            <a:pPr lvl="1"/>
            <a:r>
              <a:rPr lang="en-US" dirty="0" smtClean="0"/>
              <a:t>Most relevant structures (and the only two attractors): attach </a:t>
            </a:r>
            <a:r>
              <a:rPr lang="en-US" i="1" dirty="0" smtClean="0"/>
              <a:t>player </a:t>
            </a:r>
            <a:r>
              <a:rPr lang="en-US" dirty="0" smtClean="0"/>
              <a:t>as subject of </a:t>
            </a:r>
            <a:r>
              <a:rPr lang="en-US" i="1" dirty="0" smtClean="0"/>
              <a:t>tossed/thrown</a:t>
            </a:r>
            <a:r>
              <a:rPr lang="en-US" dirty="0" smtClean="0"/>
              <a:t> or attach </a:t>
            </a:r>
            <a:r>
              <a:rPr lang="en-US" i="1" dirty="0" smtClean="0"/>
              <a:t>tossed/thrown</a:t>
            </a:r>
            <a:r>
              <a:rPr lang="en-US" dirty="0" smtClean="0"/>
              <a:t> as modifier of </a:t>
            </a:r>
            <a:r>
              <a:rPr lang="en-US" i="1" dirty="0" smtClean="0"/>
              <a:t>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7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10966" y="949156"/>
            <a:ext cx="5920108" cy="1822295"/>
            <a:chOff x="2210966" y="949156"/>
            <a:chExt cx="5920108" cy="1822295"/>
          </a:xfrm>
        </p:grpSpPr>
        <p:sp>
          <p:nvSpPr>
            <p:cNvPr id="10" name="TextBox 9"/>
            <p:cNvSpPr txBox="1"/>
            <p:nvPr/>
          </p:nvSpPr>
          <p:spPr>
            <a:xfrm>
              <a:off x="4172483" y="2177872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10966" y="949156"/>
              <a:ext cx="5920108" cy="1822295"/>
              <a:chOff x="2210966" y="949156"/>
              <a:chExt cx="5920108" cy="18222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10966" y="2186676"/>
                <a:ext cx="1772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r-IN" sz="3200" dirty="0" smtClean="0"/>
                  <a:t>…</a:t>
                </a:r>
                <a:r>
                  <a:rPr lang="en-US" sz="3200" dirty="0" smtClean="0"/>
                  <a:t>smiled</a:t>
                </a:r>
                <a:endParaRPr lang="en-US" sz="3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6283" y="2183207"/>
                <a:ext cx="965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the</a:t>
                </a:r>
                <a:endParaRPr lang="en-US" sz="3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35674" y="2186676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player</a:t>
                </a:r>
                <a:endParaRPr lang="en-US" sz="3200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097425" y="1593098"/>
                <a:ext cx="1557657" cy="593579"/>
                <a:chOff x="2023741" y="1050342"/>
                <a:chExt cx="1557657" cy="593579"/>
              </a:xfrm>
            </p:grpSpPr>
            <p:cxnSp>
              <p:nvCxnSpPr>
                <p:cNvPr id="19" name="Curved Connector 18"/>
                <p:cNvCxnSpPr>
                  <a:stCxn id="9" idx="0"/>
                  <a:endCxn id="10" idx="0"/>
                </p:cNvCxnSpPr>
                <p:nvPr/>
              </p:nvCxnSpPr>
              <p:spPr>
                <a:xfrm rot="5400000" flipH="1" flipV="1">
                  <a:off x="2798168" y="860690"/>
                  <a:ext cx="8804" cy="1557657"/>
                </a:xfrm>
                <a:prstGeom prst="curvedConnector3">
                  <a:avLst>
                    <a:gd name="adj1" fmla="val 26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480309" y="1050342"/>
                  <a:ext cx="711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PObj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48884" y="1627475"/>
                <a:ext cx="1634491" cy="559201"/>
                <a:chOff x="4775200" y="1084719"/>
                <a:chExt cx="1634491" cy="559201"/>
              </a:xfrm>
            </p:grpSpPr>
            <p:cxnSp>
              <p:nvCxnSpPr>
                <p:cNvPr id="23" name="Curved Connector 22"/>
                <p:cNvCxnSpPr>
                  <a:stCxn id="12" idx="0"/>
                  <a:endCxn id="11" idx="0"/>
                </p:cNvCxnSpPr>
                <p:nvPr/>
              </p:nvCxnSpPr>
              <p:spPr>
                <a:xfrm rot="16200000" flipV="1">
                  <a:off x="5590711" y="824940"/>
                  <a:ext cx="3469" cy="1634491"/>
                </a:xfrm>
                <a:prstGeom prst="curvedConnector3">
                  <a:avLst>
                    <a:gd name="adj1" fmla="val 668979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321935" y="1084719"/>
                  <a:ext cx="5410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Det</a:t>
                  </a:r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655082" y="949156"/>
                <a:ext cx="2828291" cy="1237525"/>
                <a:chOff x="3581398" y="1246735"/>
                <a:chExt cx="2828291" cy="369333"/>
              </a:xfrm>
            </p:grpSpPr>
            <p:cxnSp>
              <p:nvCxnSpPr>
                <p:cNvPr id="21" name="Curved Connector 20"/>
                <p:cNvCxnSpPr>
                  <a:stCxn id="10" idx="0"/>
                  <a:endCxn id="12" idx="0"/>
                </p:cNvCxnSpPr>
                <p:nvPr/>
              </p:nvCxnSpPr>
              <p:spPr>
                <a:xfrm rot="16200000" flipH="1">
                  <a:off x="4991043" y="197421"/>
                  <a:ext cx="9002" cy="2828291"/>
                </a:xfrm>
                <a:prstGeom prst="curvedConnector3">
                  <a:avLst>
                    <a:gd name="adj1" fmla="val -25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506594" y="1246735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NComp</a:t>
                  </a:r>
                  <a:endParaRPr lang="en-US" dirty="0"/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8589546" y="2189917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thrown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2" idx="0"/>
            <a:endCxn id="18" idx="0"/>
          </p:cNvCxnSpPr>
          <p:nvPr/>
        </p:nvCxnSpPr>
        <p:spPr>
          <a:xfrm rot="16200000" flipH="1">
            <a:off x="8399964" y="1270085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94" y="1593098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RelCl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10966" y="4026619"/>
            <a:ext cx="5920108" cy="1822295"/>
            <a:chOff x="2210966" y="4026619"/>
            <a:chExt cx="5920108" cy="1822295"/>
          </a:xfrm>
        </p:grpSpPr>
        <p:sp>
          <p:nvSpPr>
            <p:cNvPr id="53" name="TextBox 52"/>
            <p:cNvSpPr txBox="1"/>
            <p:nvPr/>
          </p:nvSpPr>
          <p:spPr>
            <a:xfrm>
              <a:off x="2210966" y="5264139"/>
              <a:ext cx="1772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3200" dirty="0" smtClean="0"/>
                <a:t>…</a:t>
              </a:r>
              <a:r>
                <a:rPr lang="en-US" sz="3200" dirty="0" smtClean="0"/>
                <a:t>smiled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72483" y="5255335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66283" y="5260670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the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35674" y="5264139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player</a:t>
              </a:r>
              <a:endParaRPr lang="en-US" sz="3200" dirty="0"/>
            </a:p>
          </p:txBody>
        </p:sp>
        <p:cxnSp>
          <p:nvCxnSpPr>
            <p:cNvPr id="58" name="Curved Connector 57"/>
            <p:cNvCxnSpPr>
              <a:endCxn id="61" idx="0"/>
            </p:cNvCxnSpPr>
            <p:nvPr/>
          </p:nvCxnSpPr>
          <p:spPr>
            <a:xfrm rot="5400000" flipH="1" flipV="1">
              <a:off x="3871852" y="4480909"/>
              <a:ext cx="8804" cy="1557657"/>
            </a:xfrm>
            <a:prstGeom prst="curvedConnector3">
              <a:avLst>
                <a:gd name="adj1" fmla="val 26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3993" y="467056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  <p:cxnSp>
          <p:nvCxnSpPr>
            <p:cNvPr id="61" name="Curved Connector 60"/>
            <p:cNvCxnSpPr>
              <a:endCxn id="62" idx="0"/>
            </p:cNvCxnSpPr>
            <p:nvPr/>
          </p:nvCxnSpPr>
          <p:spPr>
            <a:xfrm rot="16200000" flipV="1">
              <a:off x="6664395" y="4445159"/>
              <a:ext cx="3469" cy="1634491"/>
            </a:xfrm>
            <a:prstGeom prst="curvedConnector3">
              <a:avLst>
                <a:gd name="adj1" fmla="val 66897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95619" y="4704938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  <p:cxnSp>
          <p:nvCxnSpPr>
            <p:cNvPr id="64" name="Curved Connector 63"/>
            <p:cNvCxnSpPr>
              <a:stCxn id="61" idx="0"/>
            </p:cNvCxnSpPr>
            <p:nvPr/>
          </p:nvCxnSpPr>
          <p:spPr>
            <a:xfrm rot="16200000" flipH="1">
              <a:off x="6054146" y="3834915"/>
              <a:ext cx="30163" cy="2828291"/>
            </a:xfrm>
            <a:prstGeom prst="curvedConnector3">
              <a:avLst>
                <a:gd name="adj1" fmla="val -25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580278" y="4026619"/>
              <a:ext cx="977900" cy="123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NComp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589546" y="526738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tossed</a:t>
            </a:r>
            <a:endParaRPr lang="en-US" sz="3200" dirty="0"/>
          </a:p>
        </p:txBody>
      </p:sp>
      <p:cxnSp>
        <p:nvCxnSpPr>
          <p:cNvPr id="67" name="Curved Connector 66"/>
          <p:cNvCxnSpPr/>
          <p:nvPr/>
        </p:nvCxnSpPr>
        <p:spPr>
          <a:xfrm rot="16200000" flipH="1">
            <a:off x="8399964" y="4347548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13994" y="4670561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RelCl</a:t>
            </a:r>
            <a:endParaRPr lang="en-US" dirty="0"/>
          </a:p>
        </p:txBody>
      </p:sp>
      <p:cxnSp>
        <p:nvCxnSpPr>
          <p:cNvPr id="7" name="Curved Connector 6"/>
          <p:cNvCxnSpPr>
            <a:stCxn id="18" idx="0"/>
            <a:endCxn id="12" idx="0"/>
          </p:cNvCxnSpPr>
          <p:nvPr/>
        </p:nvCxnSpPr>
        <p:spPr>
          <a:xfrm rot="16200000" flipV="1">
            <a:off x="8399965" y="1270086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65180" y="949156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8399963" y="4354259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65178" y="4033329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local</a:t>
            </a:r>
            <a:br>
              <a:rPr lang="en-US" dirty="0" smtClean="0"/>
            </a:br>
            <a:r>
              <a:rPr lang="en-US" dirty="0" smtClean="0"/>
              <a:t>coherence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66" grpId="0"/>
      <p:bldP spid="68" grpId="0"/>
      <p:bldP spid="1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3990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9466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coach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9620" y="2844800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smiled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6618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094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77570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</a:t>
            </a:r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28850" y="2035226"/>
            <a:ext cx="1419860" cy="815924"/>
            <a:chOff x="2228850" y="2035226"/>
            <a:chExt cx="1419860" cy="815924"/>
          </a:xfrm>
        </p:grpSpPr>
        <p:cxnSp>
          <p:nvCxnSpPr>
            <p:cNvPr id="15" name="Curved Connector 14"/>
            <p:cNvCxnSpPr>
              <a:stCxn id="8" idx="0"/>
              <a:endCxn id="7" idx="0"/>
            </p:cNvCxnSpPr>
            <p:nvPr/>
          </p:nvCxnSpPr>
          <p:spPr>
            <a:xfrm rot="16200000" flipV="1">
              <a:off x="292506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65730" y="203522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48710" y="2035226"/>
            <a:ext cx="1635760" cy="815924"/>
            <a:chOff x="3648710" y="2035226"/>
            <a:chExt cx="1635760" cy="815924"/>
          </a:xfrm>
        </p:grpSpPr>
        <p:cxnSp>
          <p:nvCxnSpPr>
            <p:cNvPr id="17" name="Curved Connector 16"/>
            <p:cNvCxnSpPr>
              <a:stCxn id="9" idx="0"/>
              <a:endCxn id="8" idx="0"/>
            </p:cNvCxnSpPr>
            <p:nvPr/>
          </p:nvCxnSpPr>
          <p:spPr>
            <a:xfrm rot="16200000" flipV="1">
              <a:off x="4452874" y="2019554"/>
              <a:ext cx="27432" cy="16357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23690" y="203522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84470" y="2035226"/>
            <a:ext cx="1470660" cy="830656"/>
            <a:chOff x="5284470" y="2035226"/>
            <a:chExt cx="1470660" cy="830656"/>
          </a:xfrm>
        </p:grpSpPr>
        <p:cxnSp>
          <p:nvCxnSpPr>
            <p:cNvPr id="19" name="Curved Connector 18"/>
            <p:cNvCxnSpPr>
              <a:stCxn id="9" idx="0"/>
              <a:endCxn id="10" idx="0"/>
            </p:cNvCxnSpPr>
            <p:nvPr/>
          </p:nvCxnSpPr>
          <p:spPr>
            <a:xfrm rot="5400000" flipH="1" flipV="1">
              <a:off x="6006084" y="2116836"/>
              <a:ext cx="27432" cy="14706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64200" y="2035226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09890" y="2035226"/>
            <a:ext cx="1419860" cy="815924"/>
            <a:chOff x="8009890" y="2035226"/>
            <a:chExt cx="1419860" cy="815924"/>
          </a:xfrm>
        </p:grpSpPr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16200000" flipV="1">
              <a:off x="870610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49310" y="2035226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55130" y="1282700"/>
            <a:ext cx="2674620" cy="1601470"/>
            <a:chOff x="6755130" y="1246734"/>
            <a:chExt cx="2674620" cy="1637436"/>
          </a:xfrm>
        </p:grpSpPr>
        <p:cxnSp>
          <p:nvCxnSpPr>
            <p:cNvPr id="21" name="Curved Connector 20"/>
            <p:cNvCxnSpPr>
              <a:stCxn id="10" idx="0"/>
              <a:endCxn id="12" idx="0"/>
            </p:cNvCxnSpPr>
            <p:nvPr/>
          </p:nvCxnSpPr>
          <p:spPr>
            <a:xfrm rot="5400000" flipH="1" flipV="1">
              <a:off x="8069580" y="1524000"/>
              <a:ext cx="45720" cy="2674620"/>
            </a:xfrm>
            <a:prstGeom prst="curvedConnector3">
              <a:avLst>
                <a:gd name="adj1" fmla="val 291111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03490" y="1246734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NComp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Processing times</a:t>
            </a:r>
          </a:p>
          <a:p>
            <a:pPr lvl="1"/>
            <a:r>
              <a:rPr lang="en-US" i="1" dirty="0" smtClean="0"/>
              <a:t>Tossed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159.073, </a:t>
            </a:r>
            <a:r>
              <a:rPr lang="en-US" i="1" dirty="0" smtClean="0"/>
              <a:t>SD</a:t>
            </a:r>
            <a:r>
              <a:rPr lang="en-US" dirty="0" smtClean="0"/>
              <a:t> = 27.692</a:t>
            </a:r>
          </a:p>
          <a:p>
            <a:pPr lvl="1"/>
            <a:r>
              <a:rPr lang="en-US" i="1" dirty="0" smtClean="0"/>
              <a:t>Thrown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149.794, </a:t>
            </a:r>
            <a:r>
              <a:rPr lang="en-US" i="1" dirty="0" smtClean="0"/>
              <a:t>SD</a:t>
            </a:r>
            <a:r>
              <a:rPr lang="en-US" dirty="0" smtClean="0"/>
              <a:t> = 24.698</a:t>
            </a:r>
          </a:p>
          <a:p>
            <a:r>
              <a:rPr lang="en-US" dirty="0" smtClean="0"/>
              <a:t>Parse distributions</a:t>
            </a:r>
          </a:p>
          <a:p>
            <a:pPr lvl="1"/>
            <a:r>
              <a:rPr lang="en-US" i="1" dirty="0" smtClean="0"/>
              <a:t>Tossed</a:t>
            </a:r>
            <a:r>
              <a:rPr lang="en-US" dirty="0" smtClean="0"/>
              <a:t> condition: 14% of runs </a:t>
            </a:r>
            <a:r>
              <a:rPr lang="en-US" dirty="0" smtClean="0">
                <a:sym typeface="Wingdings"/>
              </a:rPr>
              <a:t> locally coherent parse</a:t>
            </a:r>
          </a:p>
          <a:p>
            <a:pPr lvl="1"/>
            <a:r>
              <a:rPr lang="en-US" i="1" dirty="0" smtClean="0">
                <a:sym typeface="Wingdings"/>
              </a:rPr>
              <a:t>Thrown</a:t>
            </a:r>
            <a:r>
              <a:rPr lang="en-US" dirty="0" smtClean="0">
                <a:sym typeface="Wingdings"/>
              </a:rPr>
              <a:t> condition: &lt; 1% of runs  locally coherent parse</a:t>
            </a:r>
          </a:p>
          <a:p>
            <a:r>
              <a:rPr lang="en-US" dirty="0" smtClean="0"/>
              <a:t>Parameters in extra slides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1" y="38290"/>
            <a:ext cx="3708400" cy="6781610"/>
          </a:xfrm>
        </p:spPr>
      </p:pic>
    </p:spTree>
    <p:extLst>
      <p:ext uri="{BB962C8B-B14F-4D97-AF65-F5344CB8AC3E}">
        <p14:creationId xmlns:p14="http://schemas.microsoft.com/office/powerpoint/2010/main" val="7966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SOSP-TH, local coherence effects arise because a relatively good but still ill-formed competitor slows processing more than a very bad competitor (the former is built more often, driving average processing times up)</a:t>
            </a:r>
          </a:p>
          <a:p>
            <a:r>
              <a:rPr lang="en-US" dirty="0" smtClean="0"/>
              <a:t>Grammar-supervised theories (e.g., Levy et al. 2009) can explain the Tabor et al. (2004) effects by assuming the input is noisy (</a:t>
            </a:r>
            <a:r>
              <a:rPr lang="en-US" i="1" dirty="0" smtClean="0"/>
              <a:t>the coach smiled at the player tossed</a:t>
            </a:r>
            <a:r>
              <a:rPr lang="mr-IN" i="1" dirty="0" smtClean="0"/>
              <a:t>…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the coach smiled</a:t>
            </a:r>
            <a:r>
              <a:rPr lang="en-US" i="1" dirty="0">
                <a:sym typeface="Wingdings"/>
              </a:rPr>
              <a:t> </a:t>
            </a:r>
            <a:r>
              <a:rPr lang="en-US" b="1" i="1" dirty="0" smtClean="0">
                <a:sym typeface="Wingdings"/>
              </a:rPr>
              <a:t>and</a:t>
            </a:r>
            <a:r>
              <a:rPr lang="en-US" i="1" dirty="0" smtClean="0">
                <a:sym typeface="Wingdings"/>
              </a:rPr>
              <a:t> the player tossed</a:t>
            </a:r>
            <a:r>
              <a:rPr lang="mr-IN" i="1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), however this fails for other cases of local coherence (</a:t>
            </a:r>
            <a:r>
              <a:rPr lang="en-US" dirty="0" err="1" smtClean="0">
                <a:sym typeface="Wingdings"/>
              </a:rPr>
              <a:t>Paape</a:t>
            </a:r>
            <a:r>
              <a:rPr lang="en-US" dirty="0" smtClean="0">
                <a:sym typeface="Wingdings"/>
              </a:rPr>
              <a:t> &amp; </a:t>
            </a:r>
            <a:r>
              <a:rPr lang="en-US" dirty="0" err="1" smtClean="0">
                <a:sym typeface="Wingdings"/>
              </a:rPr>
              <a:t>Vasishth</a:t>
            </a:r>
            <a:r>
              <a:rPr lang="en-US" dirty="0" smtClean="0">
                <a:sym typeface="Wingdings"/>
              </a:rPr>
              <a:t>, 2015; see discussion in </a:t>
            </a:r>
            <a:r>
              <a:rPr lang="en-US" dirty="0" err="1">
                <a:sym typeface="Wingdings"/>
              </a:rPr>
              <a:t>Kukona</a:t>
            </a:r>
            <a:r>
              <a:rPr lang="en-US" dirty="0">
                <a:sym typeface="Wingdings"/>
              </a:rPr>
              <a:t> et al., 2014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parameter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low- and very high-harmony competitors, processing times are fast</a:t>
            </a:r>
          </a:p>
          <a:p>
            <a:r>
              <a:rPr lang="en-US" dirty="0" smtClean="0"/>
              <a:t>Determined by proportion of runs settling to the lower-harmony parse</a:t>
            </a:r>
          </a:p>
          <a:p>
            <a:r>
              <a:rPr lang="en-US" dirty="0" smtClean="0"/>
              <a:t>Local coherence effects as long as 0 &lt;= </a:t>
            </a:r>
            <a:r>
              <a:rPr lang="en-US" i="1" dirty="0" smtClean="0"/>
              <a:t>h</a:t>
            </a:r>
            <a:r>
              <a:rPr lang="en-US" i="1" baseline="-25000" dirty="0" smtClean="0"/>
              <a:t>1,thrown</a:t>
            </a:r>
            <a:r>
              <a:rPr lang="en-US" i="1" dirty="0" smtClean="0"/>
              <a:t> &lt; h</a:t>
            </a:r>
            <a:r>
              <a:rPr lang="en-US" i="1" baseline="-25000" dirty="0" smtClean="0"/>
              <a:t>1,tossed</a:t>
            </a:r>
            <a:r>
              <a:rPr lang="en-US" i="1" dirty="0" smtClean="0"/>
              <a:t> </a:t>
            </a:r>
            <a:r>
              <a:rPr lang="en-US" dirty="0" smtClean="0"/>
              <a:t>&lt; 0.8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01600"/>
            <a:ext cx="4267200" cy="6633728"/>
          </a:xfrm>
        </p:spPr>
      </p:pic>
    </p:spTree>
    <p:extLst>
      <p:ext uri="{BB962C8B-B14F-4D97-AF65-F5344CB8AC3E}">
        <p14:creationId xmlns:p14="http://schemas.microsoft.com/office/powerpoint/2010/main" val="17860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ambiguity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son of the driver with the mustache was pretty cool</a:t>
            </a:r>
            <a:r>
              <a:rPr lang="en-US" dirty="0" smtClean="0"/>
              <a:t> read faster than </a:t>
            </a:r>
            <a:r>
              <a:rPr lang="en-US" i="1" dirty="0" smtClean="0"/>
              <a:t>the car of the driver with the mustache</a:t>
            </a:r>
            <a:r>
              <a:rPr lang="en-US" dirty="0" smtClean="0"/>
              <a:t> and </a:t>
            </a:r>
            <a:r>
              <a:rPr lang="en-US" i="1" dirty="0" smtClean="0"/>
              <a:t>the driver of the car</a:t>
            </a:r>
            <a:r>
              <a:rPr lang="en-US" i="1" dirty="0"/>
              <a:t> </a:t>
            </a:r>
            <a:r>
              <a:rPr lang="en-US" i="1" dirty="0" smtClean="0"/>
              <a:t>with the mustache</a:t>
            </a:r>
            <a:r>
              <a:rPr lang="en-US" dirty="0" smtClean="0"/>
              <a:t> (</a:t>
            </a:r>
            <a:r>
              <a:rPr lang="en-US" dirty="0" err="1" smtClean="0"/>
              <a:t>Traxler</a:t>
            </a:r>
            <a:r>
              <a:rPr lang="en-US" dirty="0"/>
              <a:t> </a:t>
            </a:r>
            <a:r>
              <a:rPr lang="en-US" dirty="0" smtClean="0"/>
              <a:t>et al., 1998)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Ambiguous sometimes faster than unambiguous</a:t>
            </a:r>
          </a:p>
          <a:p>
            <a:r>
              <a:rPr lang="en-US" dirty="0" smtClean="0"/>
              <a:t>A challenge for competition-based models like SOSP-TH</a:t>
            </a:r>
          </a:p>
          <a:p>
            <a:r>
              <a:rPr lang="en-US" dirty="0" smtClean="0"/>
              <a:t>But SOSP-TH’s nonlinear relationship between processing times and competitor strength might offer an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SOSP-TH offers a transparent relationship between parse harmony and processing times (in contrast to previous self-organizing models)</a:t>
            </a:r>
          </a:p>
          <a:p>
            <a:r>
              <a:rPr lang="en-US" dirty="0" smtClean="0"/>
              <a:t>It makes ungrammatical structures attractors, allowing them to handle phenomena that grammar-controlled theories struggle with (local coherence, agreement attraction, and encoding interference effects; see extra slides)</a:t>
            </a:r>
          </a:p>
          <a:p>
            <a:r>
              <a:rPr lang="en-US" dirty="0" smtClean="0"/>
              <a:t>This work provides a flexible framework for further theoretical (e.g., mean first passage time analyses; Gardiner, 1985) and empirical (ambiguity advantage, garden path effects)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for local coherence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Discretization time step = 0.01</a:t>
            </a:r>
          </a:p>
          <a:p>
            <a:r>
              <a:rPr lang="en-US" dirty="0" smtClean="0"/>
              <a:t>Noise magnitude </a:t>
            </a:r>
            <a:r>
              <a:rPr lang="en-US" i="1" dirty="0" smtClean="0"/>
              <a:t>D</a:t>
            </a:r>
            <a:r>
              <a:rPr lang="en-US" dirty="0" smtClean="0"/>
              <a:t> = 0.001</a:t>
            </a:r>
          </a:p>
          <a:p>
            <a:r>
              <a:rPr lang="en-US" dirty="0" smtClean="0"/>
              <a:t>Gamma = 0.25</a:t>
            </a:r>
          </a:p>
          <a:p>
            <a:r>
              <a:rPr lang="en-US" dirty="0"/>
              <a:t>Local harmony of </a:t>
            </a:r>
            <a:r>
              <a:rPr lang="en-US" dirty="0" smtClean="0"/>
              <a:t>grammatical structure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1.0</a:t>
            </a:r>
          </a:p>
          <a:p>
            <a:r>
              <a:rPr lang="en-US" dirty="0" smtClean="0"/>
              <a:t>Local harmony of locally coherent structure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= 0.8 (</a:t>
            </a:r>
            <a:r>
              <a:rPr lang="en-US" i="1" dirty="0" smtClean="0"/>
              <a:t>tossed</a:t>
            </a:r>
            <a:r>
              <a:rPr lang="en-US" dirty="0" smtClean="0"/>
              <a:t>),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smtClean="0"/>
              <a:t>= 0.5 (</a:t>
            </a:r>
            <a:r>
              <a:rPr lang="en-US" i="1" smtClean="0"/>
              <a:t>thrown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smtClean="0"/>
              <a:t>2000 runs initiated from (0, 0)</a:t>
            </a:r>
          </a:p>
        </p:txBody>
      </p:sp>
    </p:spTree>
    <p:extLst>
      <p:ext uri="{BB962C8B-B14F-4D97-AF65-F5344CB8AC3E}">
        <p14:creationId xmlns:p14="http://schemas.microsoft.com/office/powerpoint/2010/main" val="17677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agreement attraction in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The key to the cabinets </a:t>
            </a:r>
            <a:r>
              <a:rPr lang="en-US" b="1" i="1" dirty="0" smtClean="0"/>
              <a:t>are</a:t>
            </a:r>
            <a:r>
              <a:rPr lang="mr-IN" i="1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(Bock &amp; Miller, 1991; </a:t>
            </a:r>
            <a:r>
              <a:rPr lang="en-US" dirty="0" err="1" smtClean="0"/>
              <a:t>a.o.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attraction from plural attractors than singular ones (i.e., more errors for </a:t>
            </a:r>
            <a:r>
              <a:rPr lang="en-US" i="1" dirty="0" smtClean="0"/>
              <a:t>the key to the cabinets</a:t>
            </a:r>
            <a:r>
              <a:rPr lang="en-US" dirty="0" smtClean="0"/>
              <a:t> than </a:t>
            </a:r>
            <a:r>
              <a:rPr lang="en-US" i="1" dirty="0" smtClean="0"/>
              <a:t>the keys to the cabinet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SOSP-TH model w/ 3 dimensions (N1 number, N2 number, V number)</a:t>
            </a:r>
          </a:p>
          <a:p>
            <a:r>
              <a:rPr lang="en-US" dirty="0" smtClean="0"/>
              <a:t>Local harmonies of all attractors determined using best possible attachments w/ frequency-derived differences between sg./pl. attractors (Haskell et al., 2010)</a:t>
            </a:r>
          </a:p>
          <a:p>
            <a:r>
              <a:rPr lang="en-US" dirty="0" smtClean="0"/>
              <a:t>Model replicated typical human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agreement with </a:t>
            </a:r>
            <a:r>
              <a:rPr lang="en-US" dirty="0" err="1" smtClean="0"/>
              <a:t>pseudopartitives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A box of oranges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A stack of sandwiches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A lot of newspapers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Many clocks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is/are</a:t>
            </a:r>
            <a:r>
              <a:rPr lang="en-US" dirty="0" smtClean="0"/>
              <a:t> selection task (Smith et al., 2018) </a:t>
            </a:r>
            <a:r>
              <a:rPr lang="en-US" dirty="0" smtClean="0">
                <a:sym typeface="Wingdings"/>
              </a:rPr>
              <a:t> increasing rates of plurals</a:t>
            </a:r>
          </a:p>
          <a:p>
            <a:r>
              <a:rPr lang="en-US" dirty="0" smtClean="0">
                <a:sym typeface="Wingdings"/>
              </a:rPr>
              <a:t>Semantic feature hierarchy on N1  SOSP-TH replication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4950"/>
            <a:ext cx="2825750" cy="2825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0" y="3554413"/>
            <a:ext cx="3168915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 under encoding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Barker et al. (2001): increased agreement attraction for </a:t>
            </a:r>
            <a:r>
              <a:rPr lang="en-US" i="1" dirty="0" smtClean="0"/>
              <a:t>canoe by kayaks</a:t>
            </a:r>
            <a:r>
              <a:rPr lang="en-US" dirty="0" smtClean="0"/>
              <a:t> than </a:t>
            </a:r>
            <a:r>
              <a:rPr lang="en-US" i="1" dirty="0" smtClean="0"/>
              <a:t>canoe by cabins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encoding interference</a:t>
            </a:r>
          </a:p>
          <a:p>
            <a:r>
              <a:rPr lang="en-US" dirty="0" smtClean="0">
                <a:sym typeface="Wingdings"/>
              </a:rPr>
              <a:t>Smith (2018): SOSP-TH model predicted slower self-paced reading times at the verb for </a:t>
            </a:r>
            <a:r>
              <a:rPr lang="en-US" i="1" dirty="0" smtClean="0">
                <a:sym typeface="Wingdings"/>
              </a:rPr>
              <a:t>kayaks</a:t>
            </a:r>
            <a:r>
              <a:rPr lang="en-US" dirty="0" smtClean="0">
                <a:sym typeface="Wingdings"/>
              </a:rPr>
              <a:t> over </a:t>
            </a:r>
            <a:r>
              <a:rPr lang="en-US" i="1" dirty="0" smtClean="0">
                <a:sym typeface="Wingdings"/>
              </a:rPr>
              <a:t>cabins</a:t>
            </a:r>
          </a:p>
          <a:p>
            <a:pPr lvl="1"/>
            <a:r>
              <a:rPr lang="en-US" dirty="0" smtClean="0">
                <a:sym typeface="Wingdings"/>
              </a:rPr>
              <a:t>Boat-related nouns  expectations about boat features on verb, giving </a:t>
            </a:r>
            <a:r>
              <a:rPr lang="en-US" i="1" dirty="0" smtClean="0">
                <a:sym typeface="Wingdings"/>
              </a:rPr>
              <a:t>kayaks</a:t>
            </a:r>
            <a:r>
              <a:rPr lang="en-US" dirty="0" smtClean="0">
                <a:sym typeface="Wingdings"/>
              </a:rPr>
              <a:t> a feature match advantage over </a:t>
            </a:r>
            <a:r>
              <a:rPr lang="en-US" i="1" dirty="0" smtClean="0">
                <a:sym typeface="Wingdings"/>
              </a:rPr>
              <a:t>cabins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This contrasts with an extension to the cue-based retrieval parsing of ACT-R (Lewis &amp; </a:t>
            </a:r>
            <a:r>
              <a:rPr lang="en-US" dirty="0" err="1" smtClean="0">
                <a:sym typeface="Wingdings"/>
              </a:rPr>
              <a:t>Vasishth</a:t>
            </a:r>
            <a:r>
              <a:rPr lang="en-US" dirty="0" smtClean="0">
                <a:sym typeface="Wingdings"/>
              </a:rPr>
              <a:t>, 2005), extended with spreading activation under encoding similarity (van </a:t>
            </a:r>
            <a:r>
              <a:rPr lang="en-US" dirty="0" err="1" smtClean="0">
                <a:sym typeface="Wingdings"/>
              </a:rPr>
              <a:t>Maanen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et al., 2012)</a:t>
            </a:r>
          </a:p>
          <a:p>
            <a:r>
              <a:rPr lang="en-US" dirty="0" smtClean="0">
                <a:sym typeface="Wingdings"/>
              </a:rPr>
              <a:t>Self-paced reading results clearly favor SOSP-TH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Grammaticality &amp;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Grammatical: </a:t>
            </a:r>
            <a:r>
              <a:rPr lang="en-US" i="1" dirty="0" smtClean="0"/>
              <a:t>The coach smiled at the player</a:t>
            </a:r>
          </a:p>
          <a:p>
            <a:r>
              <a:rPr lang="en-US" dirty="0" smtClean="0"/>
              <a:t>Ungrammatical: *</a:t>
            </a:r>
            <a:r>
              <a:rPr lang="en-US" i="1" dirty="0" smtClean="0"/>
              <a:t>At smiled coach player the the</a:t>
            </a:r>
          </a:p>
          <a:p>
            <a:r>
              <a:rPr lang="en-US" dirty="0" smtClean="0"/>
              <a:t>Ungrammatical but interpretable: ?</a:t>
            </a:r>
            <a:r>
              <a:rPr lang="en-US" i="1" dirty="0" smtClean="0"/>
              <a:t>The coach smile at player</a:t>
            </a:r>
          </a:p>
          <a:p>
            <a:r>
              <a:rPr lang="en-US" dirty="0" smtClean="0"/>
              <a:t>Tricky to process:</a:t>
            </a:r>
            <a:endParaRPr lang="en-US" dirty="0" smtClean="0"/>
          </a:p>
          <a:p>
            <a:pPr lvl="1"/>
            <a:r>
              <a:rPr lang="en-US" i="1" dirty="0" smtClean="0"/>
              <a:t>The coach smiled at the player tossed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pPr lvl="1"/>
            <a:r>
              <a:rPr lang="en-US" i="1" dirty="0" smtClean="0"/>
              <a:t>The horse raced past the barn fell</a:t>
            </a:r>
          </a:p>
          <a:p>
            <a:r>
              <a:rPr lang="en-US" dirty="0" smtClean="0"/>
              <a:t>Symbolic theories </a:t>
            </a:r>
            <a:r>
              <a:rPr lang="en-US" dirty="0" smtClean="0">
                <a:sym typeface="Wingdings"/>
              </a:rPr>
              <a:t> all and only the grammatical strings in a language, struggle with intermediate cases (</a:t>
            </a:r>
            <a:r>
              <a:rPr lang="en-US" dirty="0" err="1" smtClean="0">
                <a:sym typeface="Wingdings"/>
              </a:rPr>
              <a:t>Rizzi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XXXX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challenge for grammar-supervised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The coach smiled at the player (who was) tossed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r>
              <a:rPr lang="en-US" i="1" dirty="0"/>
              <a:t>The coach smiled at the player (who was) </a:t>
            </a:r>
            <a:r>
              <a:rPr lang="en-US" i="1" dirty="0" smtClean="0"/>
              <a:t>thrown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r>
              <a:rPr lang="mr-IN" i="1" dirty="0" smtClean="0"/>
              <a:t>…</a:t>
            </a:r>
            <a:r>
              <a:rPr lang="en-US" i="1" dirty="0" smtClean="0"/>
              <a:t>the player tossed</a:t>
            </a:r>
            <a:r>
              <a:rPr lang="mr-IN" i="1" dirty="0" smtClean="0"/>
              <a:t>…</a:t>
            </a:r>
            <a:r>
              <a:rPr lang="en-US" dirty="0" smtClean="0"/>
              <a:t> is locally coherent, but should be ruled out in this context because prepositions can’t take whole clauses as complements</a:t>
            </a:r>
          </a:p>
          <a:p>
            <a:r>
              <a:rPr lang="en-US" dirty="0" smtClean="0"/>
              <a:t>Tabor et al. (2004) observed slowed processing at </a:t>
            </a:r>
            <a:r>
              <a:rPr lang="en-US" i="1" dirty="0" smtClean="0"/>
              <a:t>tossed</a:t>
            </a:r>
            <a:r>
              <a:rPr lang="en-US" dirty="0" smtClean="0"/>
              <a:t> but not at </a:t>
            </a:r>
            <a:r>
              <a:rPr lang="en-US" i="1" dirty="0" smtClean="0"/>
              <a:t>thrown</a:t>
            </a:r>
            <a:r>
              <a:rPr lang="en-US" dirty="0" smtClean="0"/>
              <a:t>, suggesting people are entertaining the ungrammatical parse</a:t>
            </a:r>
          </a:p>
          <a:p>
            <a:r>
              <a:rPr lang="en-US" dirty="0" smtClean="0"/>
              <a:t>Grammar-supervised theories struggle because they cannot entertain ungrammatical structures</a:t>
            </a:r>
          </a:p>
        </p:txBody>
      </p:sp>
    </p:spTree>
    <p:extLst>
      <p:ext uri="{BB962C8B-B14F-4D97-AF65-F5344CB8AC3E}">
        <p14:creationId xmlns:p14="http://schemas.microsoft.com/office/powerpoint/2010/main" val="329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10966" y="949156"/>
            <a:ext cx="5920108" cy="1822295"/>
            <a:chOff x="2210966" y="949156"/>
            <a:chExt cx="5920108" cy="1822295"/>
          </a:xfrm>
        </p:grpSpPr>
        <p:sp>
          <p:nvSpPr>
            <p:cNvPr id="10" name="TextBox 9"/>
            <p:cNvSpPr txBox="1"/>
            <p:nvPr/>
          </p:nvSpPr>
          <p:spPr>
            <a:xfrm>
              <a:off x="4172483" y="2177872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10966" y="949156"/>
              <a:ext cx="5920108" cy="1822295"/>
              <a:chOff x="2210966" y="949156"/>
              <a:chExt cx="5920108" cy="18222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10966" y="2186676"/>
                <a:ext cx="1772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r-IN" sz="3200" smtClean="0"/>
                  <a:t>…</a:t>
                </a:r>
                <a:r>
                  <a:rPr lang="en-US" sz="3200" dirty="0" smtClean="0"/>
                  <a:t>smiled</a:t>
                </a:r>
                <a:endParaRPr lang="en-US" sz="3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6283" y="2183207"/>
                <a:ext cx="965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the</a:t>
                </a:r>
                <a:endParaRPr lang="en-US" sz="3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35674" y="2186676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player</a:t>
                </a:r>
                <a:endParaRPr lang="en-US" sz="3200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097425" y="1593098"/>
                <a:ext cx="1557657" cy="593579"/>
                <a:chOff x="2023741" y="1050342"/>
                <a:chExt cx="1557657" cy="593579"/>
              </a:xfrm>
            </p:grpSpPr>
            <p:cxnSp>
              <p:nvCxnSpPr>
                <p:cNvPr id="19" name="Curved Connector 18"/>
                <p:cNvCxnSpPr>
                  <a:stCxn id="9" idx="0"/>
                  <a:endCxn id="10" idx="0"/>
                </p:cNvCxnSpPr>
                <p:nvPr/>
              </p:nvCxnSpPr>
              <p:spPr>
                <a:xfrm rot="5400000" flipH="1" flipV="1">
                  <a:off x="2798168" y="860690"/>
                  <a:ext cx="8804" cy="1557657"/>
                </a:xfrm>
                <a:prstGeom prst="curvedConnector3">
                  <a:avLst>
                    <a:gd name="adj1" fmla="val 26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480309" y="1050342"/>
                  <a:ext cx="711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PObj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48884" y="1627475"/>
                <a:ext cx="1634491" cy="559201"/>
                <a:chOff x="4775200" y="1084719"/>
                <a:chExt cx="1634491" cy="559201"/>
              </a:xfrm>
            </p:grpSpPr>
            <p:cxnSp>
              <p:nvCxnSpPr>
                <p:cNvPr id="23" name="Curved Connector 22"/>
                <p:cNvCxnSpPr>
                  <a:stCxn id="12" idx="0"/>
                  <a:endCxn id="11" idx="0"/>
                </p:cNvCxnSpPr>
                <p:nvPr/>
              </p:nvCxnSpPr>
              <p:spPr>
                <a:xfrm rot="16200000" flipV="1">
                  <a:off x="5590711" y="824940"/>
                  <a:ext cx="3469" cy="1634491"/>
                </a:xfrm>
                <a:prstGeom prst="curvedConnector3">
                  <a:avLst>
                    <a:gd name="adj1" fmla="val 668979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321935" y="1084719"/>
                  <a:ext cx="5410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Det</a:t>
                  </a:r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655082" y="949156"/>
                <a:ext cx="2828291" cy="1237525"/>
                <a:chOff x="3581398" y="1246735"/>
                <a:chExt cx="2828291" cy="369333"/>
              </a:xfrm>
            </p:grpSpPr>
            <p:cxnSp>
              <p:nvCxnSpPr>
                <p:cNvPr id="21" name="Curved Connector 20"/>
                <p:cNvCxnSpPr>
                  <a:stCxn id="10" idx="0"/>
                  <a:endCxn id="12" idx="0"/>
                </p:cNvCxnSpPr>
                <p:nvPr/>
              </p:nvCxnSpPr>
              <p:spPr>
                <a:xfrm rot="16200000" flipH="1">
                  <a:off x="4991043" y="197421"/>
                  <a:ext cx="9002" cy="2828291"/>
                </a:xfrm>
                <a:prstGeom prst="curvedConnector3">
                  <a:avLst>
                    <a:gd name="adj1" fmla="val -25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506594" y="1246735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NComp</a:t>
                  </a:r>
                  <a:endParaRPr lang="en-US" dirty="0"/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8589546" y="2189917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thrown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2" idx="0"/>
            <a:endCxn id="18" idx="0"/>
          </p:cNvCxnSpPr>
          <p:nvPr/>
        </p:nvCxnSpPr>
        <p:spPr>
          <a:xfrm rot="16200000" flipH="1">
            <a:off x="8399964" y="1270085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94" y="1593098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RelCl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10966" y="4026619"/>
            <a:ext cx="5920108" cy="1822295"/>
            <a:chOff x="2210966" y="4026619"/>
            <a:chExt cx="5920108" cy="1822295"/>
          </a:xfrm>
        </p:grpSpPr>
        <p:sp>
          <p:nvSpPr>
            <p:cNvPr id="53" name="TextBox 52"/>
            <p:cNvSpPr txBox="1"/>
            <p:nvPr/>
          </p:nvSpPr>
          <p:spPr>
            <a:xfrm>
              <a:off x="2210966" y="5264139"/>
              <a:ext cx="1772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3200" dirty="0" smtClean="0"/>
                <a:t>…</a:t>
              </a:r>
              <a:r>
                <a:rPr lang="en-US" sz="3200" dirty="0" smtClean="0"/>
                <a:t>smiled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72483" y="5255335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66283" y="5260670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the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35674" y="5264139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player</a:t>
              </a:r>
              <a:endParaRPr lang="en-US" sz="3200" dirty="0"/>
            </a:p>
          </p:txBody>
        </p:sp>
        <p:cxnSp>
          <p:nvCxnSpPr>
            <p:cNvPr id="58" name="Curved Connector 57"/>
            <p:cNvCxnSpPr>
              <a:endCxn id="61" idx="0"/>
            </p:cNvCxnSpPr>
            <p:nvPr/>
          </p:nvCxnSpPr>
          <p:spPr>
            <a:xfrm rot="5400000" flipH="1" flipV="1">
              <a:off x="3871852" y="4480909"/>
              <a:ext cx="8804" cy="1557657"/>
            </a:xfrm>
            <a:prstGeom prst="curvedConnector3">
              <a:avLst>
                <a:gd name="adj1" fmla="val 26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3993" y="467056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  <p:cxnSp>
          <p:nvCxnSpPr>
            <p:cNvPr id="61" name="Curved Connector 60"/>
            <p:cNvCxnSpPr>
              <a:endCxn id="62" idx="0"/>
            </p:cNvCxnSpPr>
            <p:nvPr/>
          </p:nvCxnSpPr>
          <p:spPr>
            <a:xfrm rot="16200000" flipV="1">
              <a:off x="6664395" y="4445159"/>
              <a:ext cx="3469" cy="1634491"/>
            </a:xfrm>
            <a:prstGeom prst="curvedConnector3">
              <a:avLst>
                <a:gd name="adj1" fmla="val 66897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95619" y="4704938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  <p:cxnSp>
          <p:nvCxnSpPr>
            <p:cNvPr id="64" name="Curved Connector 63"/>
            <p:cNvCxnSpPr>
              <a:stCxn id="61" idx="0"/>
            </p:cNvCxnSpPr>
            <p:nvPr/>
          </p:nvCxnSpPr>
          <p:spPr>
            <a:xfrm rot="16200000" flipH="1">
              <a:off x="6054146" y="3834915"/>
              <a:ext cx="30163" cy="2828291"/>
            </a:xfrm>
            <a:prstGeom prst="curvedConnector3">
              <a:avLst>
                <a:gd name="adj1" fmla="val -25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580278" y="4026619"/>
              <a:ext cx="977900" cy="123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NComp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589546" y="526738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tossed</a:t>
            </a:r>
            <a:endParaRPr lang="en-US" sz="3200" dirty="0"/>
          </a:p>
        </p:txBody>
      </p:sp>
      <p:cxnSp>
        <p:nvCxnSpPr>
          <p:cNvPr id="67" name="Curved Connector 66"/>
          <p:cNvCxnSpPr/>
          <p:nvPr/>
        </p:nvCxnSpPr>
        <p:spPr>
          <a:xfrm rot="16200000" flipH="1">
            <a:off x="8399964" y="4347548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13994" y="4670561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66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Self-organized sentence </a:t>
            </a:r>
            <a:r>
              <a:rPr lang="en-US" dirty="0" smtClean="0"/>
              <a:t>processing (SOSP)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Instead of assigning symbolic structures, we use a gradient dynamical system to build structures via optimization of local constraints</a:t>
            </a:r>
          </a:p>
          <a:p>
            <a:r>
              <a:rPr lang="en-US" dirty="0" smtClean="0"/>
              <a:t>This general approach is not new (</a:t>
            </a:r>
            <a:r>
              <a:rPr lang="en-US" dirty="0" err="1" smtClean="0"/>
              <a:t>Kempen</a:t>
            </a:r>
            <a:r>
              <a:rPr lang="en-US" dirty="0" smtClean="0"/>
              <a:t> &amp; </a:t>
            </a:r>
            <a:r>
              <a:rPr lang="en-US" dirty="0" err="1" smtClean="0"/>
              <a:t>Vosse</a:t>
            </a:r>
            <a:r>
              <a:rPr lang="en-US" dirty="0" smtClean="0"/>
              <a:t>, 1989; Smith, Franck, &amp; Tabor, 2018; Stevenson, 1994; Tabor &amp; Hutchins, 2004; </a:t>
            </a:r>
            <a:r>
              <a:rPr lang="en-US" dirty="0" err="1" smtClean="0"/>
              <a:t>Vosse</a:t>
            </a:r>
            <a:r>
              <a:rPr lang="en-US" dirty="0" smtClean="0"/>
              <a:t> &amp; </a:t>
            </a:r>
            <a:r>
              <a:rPr lang="en-US" dirty="0" err="1" smtClean="0"/>
              <a:t>Kempen</a:t>
            </a:r>
            <a:r>
              <a:rPr lang="en-US" dirty="0" smtClean="0"/>
              <a:t>, 2000, 2009; van der </a:t>
            </a:r>
            <a:r>
              <a:rPr lang="en-US" dirty="0" err="1" smtClean="0"/>
              <a:t>Velde</a:t>
            </a:r>
            <a:r>
              <a:rPr lang="en-US" dirty="0" smtClean="0"/>
              <a:t> &amp; de </a:t>
            </a:r>
            <a:r>
              <a:rPr lang="en-US" dirty="0" err="1" smtClean="0"/>
              <a:t>Kamps</a:t>
            </a:r>
            <a:r>
              <a:rPr lang="en-US" dirty="0" smtClean="0"/>
              <a:t>, 2006)</a:t>
            </a:r>
          </a:p>
          <a:p>
            <a:r>
              <a:rPr lang="en-US" dirty="0" smtClean="0"/>
              <a:t>Many previous studies fail to account for how long it takes to process a structure, one of the main sources of psycholinguistic data</a:t>
            </a:r>
          </a:p>
          <a:p>
            <a:r>
              <a:rPr lang="en-US" dirty="0" smtClean="0"/>
              <a:t>Our framework provides a simple way of building a dynamical parser that incorporates ungrammatical structures and allows us to make timing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1591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23" y="1384300"/>
            <a:ext cx="6539140" cy="469582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via hill-climbing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Peaks correspond to structures</a:t>
            </a:r>
          </a:p>
          <a:p>
            <a:r>
              <a:rPr lang="en-US" dirty="0" smtClean="0"/>
              <a:t>Harmony (degree of well-formedness/feature match) given by height of peak</a:t>
            </a:r>
          </a:p>
          <a:p>
            <a:r>
              <a:rPr lang="en-US" dirty="0" smtClean="0"/>
              <a:t>Dynamics drive the system uphill to maximize harmony </a:t>
            </a:r>
            <a:r>
              <a:rPr lang="en-US" dirty="0" smtClean="0"/>
              <a:t>based </a:t>
            </a:r>
            <a:r>
              <a:rPr lang="en-US" dirty="0" smtClean="0"/>
              <a:t>on local constraints between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77" y="775097"/>
            <a:ext cx="7511046" cy="5307806"/>
          </a:xfrm>
        </p:spPr>
      </p:pic>
    </p:spTree>
    <p:extLst>
      <p:ext uri="{BB962C8B-B14F-4D97-AF65-F5344CB8AC3E}">
        <p14:creationId xmlns:p14="http://schemas.microsoft.com/office/powerpoint/2010/main" val="10670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Self-organizing theories can account for local coherence effects by allowing the system to entertain the ungrammatical parse</a:t>
            </a:r>
          </a:p>
          <a:p>
            <a:r>
              <a:rPr lang="en-US" dirty="0" smtClean="0"/>
              <a:t>Prev. SOSP models acct. for lots of important </a:t>
            </a:r>
            <a:r>
              <a:rPr lang="en-US" i="1" dirty="0" smtClean="0"/>
              <a:t>parse-formation</a:t>
            </a:r>
            <a:r>
              <a:rPr lang="en-US" dirty="0" smtClean="0"/>
              <a:t> phenomena, but few results on timing</a:t>
            </a:r>
          </a:p>
          <a:p>
            <a:r>
              <a:rPr lang="en-US" dirty="0" smtClean="0"/>
              <a:t>Our goal: sent. proc. framework that incorporates ungrammatical states (integrated w/ well-motivated theory of ungrammaticality) and from which we can derive both parse-formation rates and timing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4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2363</Words>
  <Application>Microsoft Macintosh PowerPoint</Application>
  <PresentationFormat>Widescreen</PresentationFormat>
  <Paragraphs>235</Paragraphs>
  <Slides>30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Mangal</vt:lpstr>
      <vt:lpstr>Wingdings</vt:lpstr>
      <vt:lpstr>Arial</vt:lpstr>
      <vt:lpstr>Office Theme</vt:lpstr>
      <vt:lpstr>Toward a theory of timing effects in self-organizing sentence processing</vt:lpstr>
      <vt:lpstr>PowerPoint Presentation</vt:lpstr>
      <vt:lpstr>Grammaticality &amp; processing</vt:lpstr>
      <vt:lpstr>A challenge for grammar-supervised theories</vt:lpstr>
      <vt:lpstr>PowerPoint Presentation</vt:lpstr>
      <vt:lpstr>Self-organized sentence processing (SOSP)</vt:lpstr>
      <vt:lpstr>Parsing via hill-climbing</vt:lpstr>
      <vt:lpstr>PowerPoint Presentation</vt:lpstr>
      <vt:lpstr>Goal</vt:lpstr>
      <vt:lpstr>Feature match: local harmony</vt:lpstr>
      <vt:lpstr>Harmony landscape</vt:lpstr>
      <vt:lpstr>Dynamics</vt:lpstr>
      <vt:lpstr>Dynamics II</vt:lpstr>
      <vt:lpstr>Processing</vt:lpstr>
      <vt:lpstr>Processing times: Individual trials</vt:lpstr>
      <vt:lpstr>Processing times: Many trials</vt:lpstr>
      <vt:lpstr>Processing times: the whole picture</vt:lpstr>
      <vt:lpstr>Applying the model to local coherence</vt:lpstr>
      <vt:lpstr>Back to local coherence</vt:lpstr>
      <vt:lpstr>Results</vt:lpstr>
      <vt:lpstr>Discussion</vt:lpstr>
      <vt:lpstr>Exploring parameter space</vt:lpstr>
      <vt:lpstr>The ambiguity advantage</vt:lpstr>
      <vt:lpstr>Conclusion</vt:lpstr>
      <vt:lpstr>Extra slides</vt:lpstr>
      <vt:lpstr>Params for local coherence simulations</vt:lpstr>
      <vt:lpstr>Simple agreement attraction in production</vt:lpstr>
      <vt:lpstr>Number agreement with pseudopartitives</vt:lpstr>
      <vt:lpstr>Processing times under encoding interference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theory of timing effects in self-organizing sentence processing</dc:title>
  <dc:creator>Garrett Smith</dc:creator>
  <cp:lastModifiedBy>Garrett Smith</cp:lastModifiedBy>
  <cp:revision>144</cp:revision>
  <dcterms:created xsi:type="dcterms:W3CDTF">2018-07-10T17:49:02Z</dcterms:created>
  <dcterms:modified xsi:type="dcterms:W3CDTF">2018-07-16T16:56:14Z</dcterms:modified>
</cp:coreProperties>
</file>