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257" r:id="rId4"/>
    <p:sldId id="258" r:id="rId5"/>
    <p:sldId id="292" r:id="rId6"/>
    <p:sldId id="298" r:id="rId7"/>
    <p:sldId id="299" r:id="rId8"/>
    <p:sldId id="300" r:id="rId9"/>
    <p:sldId id="301" r:id="rId10"/>
    <p:sldId id="268" r:id="rId11"/>
    <p:sldId id="284" r:id="rId12"/>
    <p:sldId id="272" r:id="rId13"/>
    <p:sldId id="281" r:id="rId14"/>
    <p:sldId id="274" r:id="rId15"/>
    <p:sldId id="273" r:id="rId16"/>
    <p:sldId id="280" r:id="rId17"/>
    <p:sldId id="303" r:id="rId18"/>
    <p:sldId id="276" r:id="rId19"/>
    <p:sldId id="277" r:id="rId20"/>
    <p:sldId id="278" r:id="rId21"/>
    <p:sldId id="279" r:id="rId22"/>
    <p:sldId id="285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1"/>
    <p:restoredTop sz="86476"/>
  </p:normalViewPr>
  <p:slideViewPr>
    <p:cSldViewPr snapToGrid="0" snapToObjects="1">
      <p:cViewPr varScale="1">
        <p:scale>
          <a:sx n="91" d="100"/>
          <a:sy n="91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F6056-5AD3-F541-9E7D-A44F21602A1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ED4A-8B58-2C45-8080-E1C4EB0B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DON’T TALK SO MUCH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Today, talk about a new self-organizing</a:t>
            </a:r>
            <a:r>
              <a:rPr lang="en-US" baseline="0" dirty="0" smtClean="0"/>
              <a:t> </a:t>
            </a:r>
            <a:r>
              <a:rPr lang="en-US" dirty="0" smtClean="0"/>
              <a:t>framework for human sentence processing.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framework is motivated by empirical processing time effects (called local coherence effects) that suggest that people sometimes entertain ungrammatical structures as they try to arrive at the meaning of a sequence of words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mathematical framework we develop to accommodate these </a:t>
            </a:r>
            <a:r>
              <a:rPr lang="en-US" baseline="0" dirty="0" err="1" smtClean="0"/>
              <a:t>ungramm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 succeeds in reproducing those processing timing effects in local coherence and unexpectedly (but happily) suggests an approach to another timing effect called the ambiguity advantage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(Transition: Our approach contrasts with the</a:t>
            </a:r>
            <a:r>
              <a:rPr lang="en-US" baseline="0" dirty="0" smtClean="0"/>
              <a:t> traditional approach to sentence processing where the mind takes a string of words and tries to provide a structural/syntactic analysis that affords semantic interpretation)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general, the attractors will have different harmonies, so the average processing time will be the average of processing times to each attractor weighted by how often that attractor is chosen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Final effect on times: </a:t>
            </a:r>
            <a:r>
              <a:rPr lang="en-US" i="1" dirty="0" smtClean="0"/>
              <a:t>soft deflection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Trajectories get bowed toward high-harmony structures, even if the system eventually settles on some other attractor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So, how does this work for LC?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Simplifying</a:t>
            </a:r>
            <a:r>
              <a:rPr lang="en-US" baseline="0" dirty="0" smtClean="0"/>
              <a:t> assumptions in model: already ready up to </a:t>
            </a:r>
            <a:r>
              <a:rPr lang="en-US" i="1" baseline="0" dirty="0" smtClean="0"/>
              <a:t>player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Just need to decide on structure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Most relevant structures (and the only two attractors): attach </a:t>
            </a:r>
            <a:r>
              <a:rPr lang="en-US" i="1" dirty="0" smtClean="0"/>
              <a:t>player </a:t>
            </a:r>
            <a:r>
              <a:rPr lang="en-US" dirty="0" smtClean="0"/>
              <a:t>as subject of </a:t>
            </a:r>
            <a:r>
              <a:rPr lang="en-US" i="1" dirty="0" smtClean="0"/>
              <a:t>tossed/thrown</a:t>
            </a:r>
            <a:r>
              <a:rPr lang="en-US" dirty="0" smtClean="0"/>
              <a:t> or attach </a:t>
            </a:r>
            <a:r>
              <a:rPr lang="en-US" i="1" dirty="0" smtClean="0"/>
              <a:t>tossed/thrown</a:t>
            </a:r>
            <a:r>
              <a:rPr lang="en-US" dirty="0" smtClean="0"/>
              <a:t> as modifier of </a:t>
            </a:r>
            <a:r>
              <a:rPr lang="en-US" i="1" dirty="0" smtClean="0"/>
              <a:t>player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Processing times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Tossed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159.073, </a:t>
            </a:r>
            <a:r>
              <a:rPr lang="en-US" i="1" dirty="0" smtClean="0"/>
              <a:t>SD</a:t>
            </a:r>
            <a:r>
              <a:rPr lang="en-US" dirty="0" smtClean="0"/>
              <a:t> = 27.692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Thrown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149.794, </a:t>
            </a:r>
            <a:r>
              <a:rPr lang="en-US" i="1" dirty="0" smtClean="0"/>
              <a:t>SD</a:t>
            </a:r>
            <a:r>
              <a:rPr lang="en-US" dirty="0" smtClean="0"/>
              <a:t> = 24.698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Parse distributions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Tossed</a:t>
            </a:r>
            <a:r>
              <a:rPr lang="en-US" dirty="0" smtClean="0"/>
              <a:t> condition: 14% of runs </a:t>
            </a:r>
            <a:r>
              <a:rPr lang="en-US" dirty="0" smtClean="0">
                <a:sym typeface="Wingdings"/>
              </a:rPr>
              <a:t> locally coherent parse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 condition: &lt; 1% of runs  locally coherent parse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First published model of local coherence</a:t>
            </a:r>
            <a:r>
              <a:rPr lang="en-US" baseline="0" dirty="0" smtClean="0"/>
              <a:t> effects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Params</a:t>
            </a:r>
            <a:r>
              <a:rPr lang="en-US" dirty="0" smtClean="0"/>
              <a:t> in extra slides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Somehow quickly discuss</a:t>
            </a:r>
            <a:r>
              <a:rPr lang="en-US" baseline="0" dirty="0" smtClean="0"/>
              <a:t> how we might account for the interaction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SOSP-TH, local coherence effects arise because a relatively good but still ill-formed competitor slows processing more than a very bad competitor (the former is built more often, driving average processing times up)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Results</a:t>
            </a:r>
            <a:r>
              <a:rPr lang="en-US" baseline="0" dirty="0" smtClean="0"/>
              <a:t> from a single set of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; what does the rest of para. space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But SOSP-TH’s nonlinear relationship between processing times and competitor strength might offer an explanation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AA</a:t>
            </a:r>
            <a:r>
              <a:rPr lang="en-US" baseline="0" dirty="0" smtClean="0"/>
              <a:t> seems to rule out comp. Can SOSP-TH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Data</a:t>
            </a:r>
            <a:r>
              <a:rPr lang="en-US" baseline="0" dirty="0" smtClean="0"/>
              <a:t> from sims., def. “settling time”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Choosing the low harmony parse slows processing proportional to how often it’s chosen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Plotted are means from 100 runs/point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Similar pattern holds</a:t>
            </a:r>
            <a:r>
              <a:rPr lang="en-US" baseline="0" dirty="0" smtClean="0"/>
              <a:t> while simultaneously manipulating gamma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Transition: Unexpected unification of effects makes the framework especially promising for future explorations.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Making</a:t>
            </a:r>
            <a:r>
              <a:rPr lang="en-US" baseline="0" dirty="0" smtClean="0"/>
              <a:t> it a promising approach for future work in sentence processing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Flip to acknowledgements briefly and then</a:t>
            </a:r>
            <a:r>
              <a:rPr lang="en-US" baseline="0" dirty="0" smtClean="0"/>
              <a:t> back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 present new model of sentence processing,</a:t>
            </a:r>
            <a:r>
              <a:rPr lang="en-US" baseline="0" dirty="0" smtClean="0"/>
              <a:t> i.e., modeling how the mind goes for a string of words to a representation of the syntactic relations between them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I’ll first discuss existing evidence that a good theory of sent. proc. requires that the mind be able to entertain imperfect structures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Then, I’ll show that our implementation of this idea leads to a transparent way of making timing </a:t>
            </a:r>
            <a:r>
              <a:rPr lang="en-US" baseline="0" dirty="0" smtClean="0"/>
              <a:t>predictions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To our surprise, in exploring the model, we found that it also extends to another attested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many theories of sentence processing,</a:t>
            </a:r>
            <a:r>
              <a:rPr lang="en-US" baseline="0" dirty="0" smtClean="0"/>
              <a:t> it is assumed symbolic grammar supervises parsing process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Symbolic grammars specify which strings (all and only) belong to a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Under traditional theories of sentence processing, In on-line language processing, new dependencies/structures are </a:t>
            </a:r>
            <a:r>
              <a:rPr lang="en-US" baseline="0" dirty="0" err="1" smtClean="0"/>
              <a:t>intro'd</a:t>
            </a:r>
            <a:r>
              <a:rPr lang="en-US" baseline="0" dirty="0" smtClean="0"/>
              <a:t> according to what is possible given the </a:t>
            </a:r>
            <a:r>
              <a:rPr lang="en-US" baseline="0" dirty="0" err="1" smtClean="0"/>
              <a:t>symb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And, since the parser is constrained by the symbolic grammar, it posits only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., as these are the only structures available at all.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plausible for simple, grammatical sentences this sentence, but not all sentences are as simple and easy-to-process as this one. But some evidence suggests that people are, in fact, entertaining structures outside of what symbolic grammars allow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Intro</a:t>
            </a:r>
            <a:r>
              <a:rPr lang="en-US" baseline="0" dirty="0" smtClean="0"/>
              <a:t> meaning w/ </a:t>
            </a:r>
            <a:r>
              <a:rPr lang="en-US" i="1" baseline="0" dirty="0" smtClean="0"/>
              <a:t>thrown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Note that </a:t>
            </a:r>
            <a:r>
              <a:rPr lang="en-US" i="1" baseline="0" dirty="0" smtClean="0"/>
              <a:t>tossed</a:t>
            </a:r>
            <a:r>
              <a:rPr lang="en-US" i="0" baseline="0" dirty="0" smtClean="0"/>
              <a:t> is different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Explain self-paced reading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For grammar-</a:t>
            </a:r>
            <a:r>
              <a:rPr lang="en-US" i="0" baseline="0" dirty="0" err="1" smtClean="0"/>
              <a:t>surpervised</a:t>
            </a:r>
            <a:r>
              <a:rPr lang="en-US" i="0" baseline="0" dirty="0" smtClean="0"/>
              <a:t> theories, the only parses that exist are the strictly grammatical, so it can’t predict a difference between </a:t>
            </a:r>
            <a:r>
              <a:rPr lang="en-US" i="1" baseline="0" dirty="0" smtClean="0"/>
              <a:t>tossed/thrown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Transition: Findings such as these motivate a theory of processing that includes ungrammatical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Treelets</a:t>
            </a:r>
            <a:r>
              <a:rPr lang="en-US" baseline="0" dirty="0" smtClean="0"/>
              <a:t> are small chunks of syntactic structure with feats. of the word and its expected dependents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Treelets</a:t>
            </a:r>
            <a:r>
              <a:rPr lang="en-US" baseline="0" dirty="0" smtClean="0"/>
              <a:t> compete with each other to form multi-word structures according to degree of feature match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general approach is not new;</a:t>
            </a:r>
            <a:r>
              <a:rPr lang="en-US" baseline="0" dirty="0" smtClean="0"/>
              <a:t> prev. cover which parses form, but fail at proc. times,</a:t>
            </a:r>
            <a:r>
              <a:rPr lang="en-US" dirty="0" smtClean="0"/>
              <a:t> one of the main sources of psycholinguistic data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Now there</a:t>
            </a:r>
            <a:r>
              <a:rPr lang="en-US" baseline="0" dirty="0" smtClean="0"/>
              <a:t> are a lot of complicated interactions going on, but using the tools of dynamical systems theory, we can simplify the picture, keeping the ungrammatical states and simultaneously making processing time predictions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Map feature/link configurations to points in a high-dim</a:t>
            </a:r>
            <a:r>
              <a:rPr lang="en-US" baseline="0" dirty="0" smtClean="0"/>
              <a:t> vector 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Here, we only show two dimensions b/c its easy to visualize and it’s what we used for the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structure</a:t>
            </a:r>
            <a:r>
              <a:rPr lang="en-US" baseline="0" dirty="0" smtClean="0"/>
              <a:t> is associated with a local harmony value </a:t>
            </a:r>
            <a:r>
              <a:rPr lang="en-US" baseline="0" dirty="0" err="1" smtClean="0"/>
              <a:t>h_i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Higher harmony = better feature match = more grammatical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Gives graded notion of grammaticality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harmony surface, interpolating harmony between peaks using radial basis </a:t>
            </a:r>
            <a:r>
              <a:rPr lang="en-US" baseline="0" dirty="0" err="1" smtClean="0"/>
              <a:t>fns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Dynamics are given by gradient (</a:t>
            </a:r>
            <a:r>
              <a:rPr lang="en-US" dirty="0" err="1" smtClean="0"/>
              <a:t>vec</a:t>
            </a:r>
            <a:r>
              <a:rPr lang="en-US" dirty="0" smtClean="0"/>
              <a:t>.</a:t>
            </a:r>
            <a:r>
              <a:rPr lang="en-US" baseline="0" dirty="0" smtClean="0"/>
              <a:t> deriv.) of global harmony fn.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Makes this a grad. </a:t>
            </a:r>
            <a:r>
              <a:rPr lang="en-US" baseline="0" dirty="0" err="1" smtClean="0"/>
              <a:t>dyn</a:t>
            </a:r>
            <a:r>
              <a:rPr lang="en-US" baseline="0" dirty="0" smtClean="0"/>
              <a:t>. sys., which has as its attractors the harmony peaks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Define ‘attractor’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dynamics are really simple: like a ball on a hillside, but in reverse: the system is driven noisily uphill (green </a:t>
            </a:r>
            <a:r>
              <a:rPr lang="en-US" baseline="0" dirty="0" err="1" smtClean="0"/>
              <a:t>traj</a:t>
            </a:r>
            <a:r>
              <a:rPr lang="en-US" baseline="0" dirty="0" smtClean="0"/>
              <a:t>.) as it tries to build a well-formed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4C71-8196-AD4A-B70F-4CE43ADEB0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8623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>Toward a theory of timing effects in self-organizing </a:t>
            </a:r>
            <a:r>
              <a:rPr lang="en-US" smtClean="0"/>
              <a:t>sentence </a:t>
            </a:r>
            <a:r>
              <a:rPr lang="en-US"/>
              <a:t>processing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>
                <a:solidFill>
                  <a:prstClr val="black"/>
                </a:solidFill>
              </a:rPr>
              <a:t>Garrett Smith &amp; Whitney </a:t>
            </a:r>
            <a:r>
              <a:rPr lang="en-US" sz="2400" smtClean="0">
                <a:solidFill>
                  <a:prstClr val="black"/>
                </a:solidFill>
              </a:rPr>
              <a:t>Tabor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1594" y="5349875"/>
            <a:ext cx="7537412" cy="937717"/>
            <a:chOff x="2539565" y="5479496"/>
            <a:chExt cx="7537412" cy="9377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565" y="5563079"/>
              <a:ext cx="2577001" cy="7705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62" y="5479496"/>
              <a:ext cx="4198415" cy="937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processing times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a single run, the system builds only one structure</a:t>
                </a:r>
              </a:p>
              <a:p>
                <a:r>
                  <a:rPr lang="en-US" dirty="0" smtClean="0"/>
                  <a:t>Near </a:t>
                </a:r>
                <a:r>
                  <a:rPr lang="en-US" dirty="0"/>
                  <a:t>the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(partial) structure, the pull of other structures is small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settling time proportional to </a:t>
                </a:r>
                <a:r>
                  <a:rPr lang="en-US" i="1" dirty="0" smtClean="0">
                    <a:sym typeface="Wingdings"/>
                  </a:rPr>
                  <a:t>h</a:t>
                </a:r>
                <a:r>
                  <a:rPr lang="en-US" i="1" baseline="-25000" dirty="0" smtClean="0">
                    <a:sym typeface="Wingdings"/>
                  </a:rPr>
                  <a:t>i</a:t>
                </a:r>
                <a:endParaRPr lang="en-US" dirty="0" smtClean="0"/>
              </a:p>
              <a:p>
                <a:r>
                  <a:rPr lang="en-US" dirty="0" smtClean="0"/>
                  <a:t>Over multiple trials, average processing time is weighted average of settling times to different attractors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dirty="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  <p:cxnSp>
        <p:nvCxnSpPr>
          <p:cNvPr id="7" name="Curved Connector 6"/>
          <p:cNvCxnSpPr>
            <a:stCxn id="18" idx="0"/>
            <a:endCxn id="12" idx="0"/>
          </p:cNvCxnSpPr>
          <p:nvPr/>
        </p:nvCxnSpPr>
        <p:spPr>
          <a:xfrm rot="16200000" flipV="1">
            <a:off x="8399965" y="1270086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80" y="949156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8399963" y="4354259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65178" y="4033329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</p:spTree>
    <p:extLst>
      <p:ext uri="{BB962C8B-B14F-4D97-AF65-F5344CB8AC3E}">
        <p14:creationId xmlns:p14="http://schemas.microsoft.com/office/powerpoint/2010/main" val="14073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  <p:bldP spid="1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3" y="980952"/>
            <a:ext cx="10771414" cy="48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dirty="0" smtClean="0">
                <a:sym typeface="Wingdings"/>
              </a:rPr>
              <a:t>ocal coherence effects for </a:t>
            </a:r>
            <a:r>
              <a:rPr lang="en-US" i="1" dirty="0" smtClean="0">
                <a:sym typeface="Wingdings"/>
              </a:rPr>
              <a:t>tossed </a:t>
            </a:r>
            <a:r>
              <a:rPr lang="en-US" dirty="0" smtClean="0">
                <a:sym typeface="Wingdings"/>
              </a:rPr>
              <a:t>result from competition between a high-harmony competitor and a grammatical parse</a:t>
            </a:r>
          </a:p>
          <a:p>
            <a:pPr lvl="1"/>
            <a:r>
              <a:rPr lang="en-US" dirty="0" smtClean="0">
                <a:sym typeface="Wingdings"/>
              </a:rPr>
              <a:t>Low-harmony competitor also exists for </a:t>
            </a:r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, but it’s almost never chosen</a:t>
            </a:r>
            <a:endParaRPr lang="en-US" dirty="0" smtClean="0"/>
          </a:p>
          <a:p>
            <a:r>
              <a:rPr lang="en-US" dirty="0" smtClean="0"/>
              <a:t>The grammar-supervised </a:t>
            </a:r>
            <a:r>
              <a:rPr lang="en-US" i="1" dirty="0" smtClean="0"/>
              <a:t>noisy channel</a:t>
            </a:r>
            <a:r>
              <a:rPr lang="en-US" dirty="0" smtClean="0"/>
              <a:t> (e.g., Levy, 2008) can explain some local coherence effects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ssuming the input is noisy (</a:t>
            </a:r>
            <a:r>
              <a:rPr lang="en-US" i="1" dirty="0" smtClean="0"/>
              <a:t>the coach smiled at the player tossed</a:t>
            </a:r>
            <a:r>
              <a:rPr lang="mr-IN" i="1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the coach smiled</a:t>
            </a:r>
            <a:r>
              <a:rPr lang="en-US" i="1" dirty="0">
                <a:sym typeface="Wingdings"/>
              </a:rPr>
              <a:t> </a:t>
            </a:r>
            <a:r>
              <a:rPr lang="en-US" b="1" i="1" dirty="0" smtClean="0">
                <a:sym typeface="Wingdings"/>
              </a:rPr>
              <a:t>and</a:t>
            </a:r>
            <a:r>
              <a:rPr lang="en-US" i="1" dirty="0" smtClean="0">
                <a:sym typeface="Wingdings"/>
              </a:rPr>
              <a:t> the player tossed</a:t>
            </a:r>
            <a:r>
              <a:rPr lang="mr-IN" i="1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Fails for other cases of local coherence (</a:t>
            </a:r>
            <a:r>
              <a:rPr lang="en-US" dirty="0" err="1" smtClean="0">
                <a:sym typeface="Wingdings"/>
              </a:rPr>
              <a:t>Paape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2015; see discussion in </a:t>
            </a:r>
            <a:r>
              <a:rPr lang="en-US" dirty="0" err="1">
                <a:sym typeface="Wingdings"/>
              </a:rPr>
              <a:t>Kukona</a:t>
            </a:r>
            <a:r>
              <a:rPr lang="en-US" dirty="0">
                <a:sym typeface="Wingdings"/>
              </a:rPr>
              <a:t> et al., 2014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7287" y="2841173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faster than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5029" y="2041071"/>
            <a:ext cx="10308771" cy="2961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Ambiguous sometimes faster than unambiguous (</a:t>
            </a:r>
            <a:r>
              <a:rPr lang="en-US" sz="2800" dirty="0" err="1">
                <a:solidFill>
                  <a:prstClr val="black"/>
                </a:solidFill>
              </a:rPr>
              <a:t>Traxer</a:t>
            </a:r>
            <a:r>
              <a:rPr lang="en-US" sz="2800" dirty="0">
                <a:solidFill>
                  <a:prstClr val="black"/>
                </a:solidFill>
              </a:rPr>
              <a:t> et al., 1998)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son of the driver with the mustache was pretty cool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car of the driver with the mustache</a:t>
            </a:r>
            <a:r>
              <a:rPr lang="mr-IN" sz="2400" i="1" dirty="0">
                <a:solidFill>
                  <a:prstClr val="black"/>
                </a:solidFill>
              </a:rPr>
              <a:t>…</a:t>
            </a:r>
            <a:r>
              <a:rPr lang="en-US" sz="2400" dirty="0">
                <a:solidFill>
                  <a:prstClr val="black"/>
                </a:solidFill>
              </a:rPr>
              <a:t> and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driver of the car with the mustache</a:t>
            </a:r>
            <a:r>
              <a:rPr lang="mr-IN" sz="2400" i="1" dirty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challenge for competition-based models (van </a:t>
            </a:r>
            <a:r>
              <a:rPr lang="en-US" sz="2800" dirty="0" err="1">
                <a:solidFill>
                  <a:prstClr val="black"/>
                </a:solidFill>
              </a:rPr>
              <a:t>Gompel</a:t>
            </a:r>
            <a:r>
              <a:rPr lang="en-US" sz="2800" dirty="0">
                <a:solidFill>
                  <a:prstClr val="black"/>
                </a:solidFill>
              </a:rPr>
              <a:t> et al., 2000), e.g</a:t>
            </a:r>
            <a:r>
              <a:rPr lang="en-US" sz="2800" dirty="0" smtClean="0">
                <a:solidFill>
                  <a:prstClr val="black"/>
                </a:solidFill>
              </a:rPr>
              <a:t>., ours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times and</a:t>
            </a:r>
            <a:br>
              <a:rPr lang="en-US" dirty="0" smtClean="0"/>
            </a:br>
            <a:r>
              <a:rPr lang="en-US" dirty="0" smtClean="0"/>
              <a:t>competitor</a:t>
            </a:r>
            <a:r>
              <a:rPr lang="en-US" dirty="0"/>
              <a:t> </a:t>
            </a:r>
            <a:r>
              <a:rPr lang="en-US" dirty="0" smtClean="0"/>
              <a:t>strength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7"/>
            <a:ext cx="5893896" cy="4486275"/>
          </a:xfrm>
        </p:spPr>
      </p:pic>
      <p:sp>
        <p:nvSpPr>
          <p:cNvPr id="7" name="TextBox 6"/>
          <p:cNvSpPr txBox="1"/>
          <p:nvPr/>
        </p:nvSpPr>
        <p:spPr>
          <a:xfrm>
            <a:off x="838200" y="192677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Grammatical </a:t>
            </a:r>
            <a:r>
              <a:rPr lang="en-US" sz="2800" i="1" dirty="0"/>
              <a:t>h</a:t>
            </a:r>
            <a:r>
              <a:rPr lang="en-US" sz="2800" i="1" baseline="-25000" dirty="0"/>
              <a:t>0</a:t>
            </a:r>
            <a:r>
              <a:rPr lang="en-US" sz="2800" dirty="0"/>
              <a:t> = 1 held </a:t>
            </a:r>
            <a:r>
              <a:rPr lang="en-US" sz="2800" dirty="0" smtClean="0"/>
              <a:t>constant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Competitor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varied </a:t>
            </a:r>
            <a:r>
              <a:rPr lang="en-US" sz="2800" dirty="0" smtClean="0"/>
              <a:t>0 </a:t>
            </a:r>
            <a:r>
              <a:rPr lang="en-US" sz="2800" dirty="0"/>
              <a:t>to 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Local coherence </a:t>
            </a:r>
            <a:r>
              <a:rPr lang="en-US" sz="2800" dirty="0"/>
              <a:t>effects for 0 &lt;= </a:t>
            </a:r>
            <a:r>
              <a:rPr lang="en-US" sz="2800" i="1" dirty="0"/>
              <a:t>h</a:t>
            </a:r>
            <a:r>
              <a:rPr lang="en-US" sz="2800" i="1" baseline="-25000" dirty="0"/>
              <a:t>1,thrown</a:t>
            </a:r>
            <a:r>
              <a:rPr lang="en-US" sz="2800" i="1" dirty="0"/>
              <a:t> &lt; h</a:t>
            </a:r>
            <a:r>
              <a:rPr lang="en-US" sz="2800" i="1" baseline="-25000" dirty="0"/>
              <a:t>1,tossed</a:t>
            </a:r>
            <a:r>
              <a:rPr lang="en-US" sz="2800" i="1" dirty="0"/>
              <a:t> </a:t>
            </a:r>
            <a:r>
              <a:rPr lang="en-US" sz="2800" dirty="0"/>
              <a:t>&lt; 0.8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Approx. equal </a:t>
            </a:r>
            <a:r>
              <a:rPr lang="en-US" sz="2800" dirty="0" smtClean="0"/>
              <a:t>competitors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faster than high- </a:t>
            </a:r>
            <a:r>
              <a:rPr lang="en-US" sz="2800" dirty="0">
                <a:sym typeface="Wingdings"/>
              </a:rPr>
              <a:t>vs. medium-harmony competition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Ambiguity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Advantage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1975" y="2832069"/>
            <a:ext cx="165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accent1"/>
                </a:solidFill>
              </a:rPr>
              <a:t>tossed</a:t>
            </a:r>
          </a:p>
          <a:p>
            <a:pPr algn="r"/>
            <a:endParaRPr lang="en-US" sz="2200" dirty="0" smtClean="0">
              <a:solidFill>
                <a:schemeClr val="accent1"/>
              </a:solidFill>
            </a:endParaRPr>
          </a:p>
          <a:p>
            <a:pPr algn="r"/>
            <a:endParaRPr lang="en-US" sz="2200" dirty="0" smtClean="0">
              <a:solidFill>
                <a:schemeClr val="accent1"/>
              </a:solidFill>
            </a:endParaRPr>
          </a:p>
          <a:p>
            <a:r>
              <a:rPr lang="en-US" sz="2200" dirty="0" smtClean="0">
                <a:solidFill>
                  <a:schemeClr val="accent1"/>
                </a:solidFill>
              </a:rPr>
              <a:t>thrown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5599" y="1926771"/>
            <a:ext cx="1796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car-driver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    son-driver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account for local coherence effects, a theory of sentence processing should include ungrammatical parses</a:t>
            </a:r>
          </a:p>
          <a:p>
            <a:r>
              <a:rPr lang="en-US" dirty="0" smtClean="0"/>
              <a:t>Designing such a </a:t>
            </a:r>
            <a:r>
              <a:rPr lang="en-US" smtClean="0"/>
              <a:t>model led </a:t>
            </a:r>
            <a:r>
              <a:rPr lang="en-US" dirty="0" smtClean="0"/>
              <a:t>to a mathematical formalism that transparently predicts processing times for local coherence effects and extends to the ambiguity advantage</a:t>
            </a:r>
          </a:p>
        </p:txBody>
      </p:sp>
    </p:spTree>
    <p:extLst>
      <p:ext uri="{BB962C8B-B14F-4D97-AF65-F5344CB8AC3E}">
        <p14:creationId xmlns:p14="http://schemas.microsoft.com/office/powerpoint/2010/main" val="16897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Lab: Katherine Alfred, Hannah Brassard, </a:t>
            </a:r>
            <a:r>
              <a:rPr lang="en-US" sz="2000" dirty="0" err="1"/>
              <a:t>Pyeong</a:t>
            </a:r>
            <a:r>
              <a:rPr lang="en-US" sz="2000" dirty="0"/>
              <a:t> </a:t>
            </a:r>
            <a:r>
              <a:rPr lang="en-US" sz="2000" dirty="0" err="1"/>
              <a:t>Whan</a:t>
            </a:r>
            <a:r>
              <a:rPr lang="en-US" sz="2000" dirty="0"/>
              <a:t> Cho, Julia </a:t>
            </a:r>
            <a:r>
              <a:rPr lang="en-US" sz="2000" dirty="0" err="1"/>
              <a:t>Calise</a:t>
            </a:r>
            <a:r>
              <a:rPr lang="en-US" sz="2000" dirty="0"/>
              <a:t>, Mason </a:t>
            </a:r>
            <a:r>
              <a:rPr lang="en-US" sz="2000" dirty="0" err="1"/>
              <a:t>Cumimings</a:t>
            </a:r>
            <a:r>
              <a:rPr lang="en-US" sz="2000" dirty="0"/>
              <a:t>, Zackary </a:t>
            </a:r>
            <a:r>
              <a:rPr lang="en-US" sz="2000" dirty="0" err="1"/>
              <a:t>Ekves</a:t>
            </a:r>
            <a:r>
              <a:rPr lang="en-US" sz="2000" dirty="0"/>
              <a:t>, Alana </a:t>
            </a:r>
            <a:r>
              <a:rPr lang="en-US" sz="2000" dirty="0" err="1"/>
              <a:t>Fitts</a:t>
            </a:r>
            <a:r>
              <a:rPr lang="en-US" sz="2000" dirty="0"/>
              <a:t>, Olivia Harold, Georgia Havens, Brendan Innes,  Michelle </a:t>
            </a:r>
            <a:r>
              <a:rPr lang="en-US" sz="2000" dirty="0" err="1"/>
              <a:t>Izydorczak</a:t>
            </a:r>
            <a:r>
              <a:rPr lang="en-US" sz="2000" dirty="0"/>
              <a:t>, Emily Kaplan, </a:t>
            </a:r>
            <a:r>
              <a:rPr lang="en-US" sz="2000" dirty="0" err="1"/>
              <a:t>Milod</a:t>
            </a:r>
            <a:r>
              <a:rPr lang="en-US" sz="2000" dirty="0"/>
              <a:t> </a:t>
            </a:r>
            <a:r>
              <a:rPr lang="en-US" sz="2000" dirty="0" err="1"/>
              <a:t>Kazerounian</a:t>
            </a:r>
            <a:r>
              <a:rPr lang="en-US" sz="2000" dirty="0"/>
              <a:t>, William Keating, </a:t>
            </a:r>
            <a:r>
              <a:rPr lang="en-US" sz="2000" dirty="0" err="1"/>
              <a:t>Anuenue</a:t>
            </a:r>
            <a:r>
              <a:rPr lang="en-US" sz="2000" dirty="0"/>
              <a:t> </a:t>
            </a:r>
            <a:r>
              <a:rPr lang="en-US" sz="2000" dirty="0" err="1"/>
              <a:t>Kukona</a:t>
            </a:r>
            <a:r>
              <a:rPr lang="en-US" sz="2000" dirty="0"/>
              <a:t>, Corinne </a:t>
            </a:r>
            <a:r>
              <a:rPr lang="en-US" sz="2000" dirty="0" err="1"/>
              <a:t>LaPorte-Cauley</a:t>
            </a:r>
            <a:r>
              <a:rPr lang="en-US" sz="2000" dirty="0"/>
              <a:t>, Thomas </a:t>
            </a:r>
            <a:r>
              <a:rPr lang="en-US" sz="2000" dirty="0" err="1"/>
              <a:t>Martella</a:t>
            </a:r>
            <a:r>
              <a:rPr lang="en-US" sz="2000" dirty="0"/>
              <a:t>, Tatyana </a:t>
            </a:r>
            <a:r>
              <a:rPr lang="en-US" sz="2000" dirty="0" err="1"/>
              <a:t>Marugg</a:t>
            </a:r>
            <a:r>
              <a:rPr lang="en-US" sz="2000" dirty="0"/>
              <a:t>, Brennan McDonough, Elise </a:t>
            </a:r>
            <a:r>
              <a:rPr lang="en-US" sz="2000" dirty="0" err="1"/>
              <a:t>Noccioli</a:t>
            </a:r>
            <a:r>
              <a:rPr lang="en-US" sz="2000" dirty="0"/>
              <a:t>, Jeremy Oliver, Bo Powers, Christopher Richard, Russell Richie, Jake Shaker, Devon Shirk, Lauren </a:t>
            </a:r>
            <a:r>
              <a:rPr lang="en-US" sz="2000" dirty="0" err="1"/>
              <a:t>Silverio</a:t>
            </a:r>
            <a:r>
              <a:rPr lang="en-US" sz="2000" dirty="0"/>
              <a:t>, Garret Smith, Sarah </a:t>
            </a:r>
            <a:r>
              <a:rPr lang="en-US" sz="2000" dirty="0" err="1"/>
              <a:t>Tunewicz</a:t>
            </a:r>
            <a:r>
              <a:rPr lang="en-US" sz="2000" dirty="0"/>
              <a:t>, Emily </a:t>
            </a:r>
            <a:r>
              <a:rPr lang="en-US" sz="2000" dirty="0" err="1"/>
              <a:t>Szkudlarek</a:t>
            </a:r>
            <a:r>
              <a:rPr lang="en-US" sz="2000" dirty="0"/>
              <a:t>, </a:t>
            </a:r>
            <a:r>
              <a:rPr lang="en-US" sz="2000" dirty="0" err="1"/>
              <a:t>Panat</a:t>
            </a:r>
            <a:r>
              <a:rPr lang="en-US" sz="2000" dirty="0"/>
              <a:t> </a:t>
            </a:r>
            <a:r>
              <a:rPr lang="en-US" sz="2000" dirty="0" err="1"/>
              <a:t>Taranat</a:t>
            </a:r>
            <a:r>
              <a:rPr lang="en-US" sz="2000" dirty="0"/>
              <a:t>, Peter </a:t>
            </a:r>
            <a:r>
              <a:rPr lang="en-US" sz="2000" dirty="0" err="1"/>
              <a:t>Tiley</a:t>
            </a:r>
            <a:r>
              <a:rPr lang="en-US" sz="2000" dirty="0"/>
              <a:t>, Aaron </a:t>
            </a:r>
            <a:r>
              <a:rPr lang="en-US" sz="2000" dirty="0" err="1"/>
              <a:t>Votre</a:t>
            </a:r>
            <a:r>
              <a:rPr lang="en-US" sz="2000" dirty="0"/>
              <a:t>, </a:t>
            </a:r>
            <a:r>
              <a:rPr lang="en-US" sz="2000" dirty="0" err="1"/>
              <a:t>Dongshuo</a:t>
            </a:r>
            <a:r>
              <a:rPr lang="en-US" sz="2000" dirty="0"/>
              <a:t> Wu, Alexander Zheng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NSF </a:t>
            </a:r>
            <a:r>
              <a:rPr lang="en-US" sz="2000" dirty="0"/>
              <a:t>PAC 1059662, University of Connecticut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NIH P01 HD 001194 to Haskins Laboratories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University of Connecticut Neurobiology of Language Program (funded under NSF DGE-114439)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opinions, findings, and conclusions or recommendations expressed in this material are those of the author(s) and do not necessarily reflect the views of the National Science Foundation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814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for local coherence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Discretization time step = 0.01</a:t>
            </a:r>
          </a:p>
          <a:p>
            <a:r>
              <a:rPr lang="en-US" dirty="0" smtClean="0"/>
              <a:t>Noise magnitude </a:t>
            </a:r>
            <a:r>
              <a:rPr lang="en-US" i="1" dirty="0" smtClean="0"/>
              <a:t>D</a:t>
            </a:r>
            <a:r>
              <a:rPr lang="en-US" dirty="0" smtClean="0"/>
              <a:t> = 0.001</a:t>
            </a:r>
          </a:p>
          <a:p>
            <a:r>
              <a:rPr lang="en-US" dirty="0" smtClean="0"/>
              <a:t>Gamma = 0.25</a:t>
            </a:r>
          </a:p>
          <a:p>
            <a:r>
              <a:rPr lang="en-US" dirty="0"/>
              <a:t>Local harmony of </a:t>
            </a:r>
            <a:r>
              <a:rPr lang="en-US" dirty="0" smtClean="0"/>
              <a:t>grammatical structure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Local harmony of locally coherent structure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= 0.8 (</a:t>
            </a:r>
            <a:r>
              <a:rPr lang="en-US" i="1" dirty="0" smtClean="0"/>
              <a:t>tossed</a:t>
            </a:r>
            <a:r>
              <a:rPr lang="en-US" dirty="0" smtClean="0"/>
              <a:t>),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smtClean="0"/>
              <a:t>= 0.5 (</a:t>
            </a:r>
            <a:r>
              <a:rPr lang="en-US" i="1" smtClean="0"/>
              <a:t>thrown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2000 runs initiated from (0, 0)</a:t>
            </a:r>
          </a:p>
        </p:txBody>
      </p:sp>
    </p:spTree>
    <p:extLst>
      <p:ext uri="{BB962C8B-B14F-4D97-AF65-F5344CB8AC3E}">
        <p14:creationId xmlns:p14="http://schemas.microsoft.com/office/powerpoint/2010/main" val="17677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agreement attraction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key to the cabinets </a:t>
            </a:r>
            <a:r>
              <a:rPr lang="en-US" b="1" i="1" dirty="0" smtClean="0"/>
              <a:t>are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(Bock &amp; Miller, 1991; </a:t>
            </a:r>
            <a:r>
              <a:rPr lang="en-US" dirty="0" err="1" smtClean="0"/>
              <a:t>a.o.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attraction from plural attractors than singular ones (i.e., more errors for </a:t>
            </a:r>
            <a:r>
              <a:rPr lang="en-US" i="1" dirty="0" smtClean="0"/>
              <a:t>the key to the cabinets</a:t>
            </a:r>
            <a:r>
              <a:rPr lang="en-US" dirty="0" smtClean="0"/>
              <a:t> than </a:t>
            </a:r>
            <a:r>
              <a:rPr lang="en-US" i="1" dirty="0" smtClean="0"/>
              <a:t>the keys to the cabinet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SOSP-TH model w/ 3 dimensions (N1 number, N2 number, V number)</a:t>
            </a:r>
          </a:p>
          <a:p>
            <a:r>
              <a:rPr lang="en-US" dirty="0" smtClean="0"/>
              <a:t>Local harmonies of all attractors determined using best possible attachments w/ frequency-derived differences between sg./pl. attractors (Haskell et al., 2010)</a:t>
            </a:r>
          </a:p>
          <a:p>
            <a:r>
              <a:rPr lang="en-US" dirty="0" smtClean="0"/>
              <a:t>Model replicated typical human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for sentence processing data requires a theory that allows the mind to entertain imperfect structures</a:t>
            </a:r>
          </a:p>
          <a:p>
            <a:r>
              <a:rPr lang="en-US" dirty="0" smtClean="0"/>
              <a:t>Implementing this idea led to a model that makes transparent predictions about reading times both for the phenomenon it was designed to account for and a seemingly unrelated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agreement with </a:t>
            </a:r>
            <a:r>
              <a:rPr lang="en-US" dirty="0" err="1" smtClean="0"/>
              <a:t>pseudopartitives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A box of oranges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stack of sandwiches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lot of newspapers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Many clocks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is/are</a:t>
            </a:r>
            <a:r>
              <a:rPr lang="en-US" dirty="0" smtClean="0"/>
              <a:t> selection task </a:t>
            </a:r>
            <a:r>
              <a:rPr lang="en-US" dirty="0" smtClean="0">
                <a:sym typeface="Wingdings"/>
              </a:rPr>
              <a:t> increasing rates of plurals </a:t>
            </a:r>
            <a:r>
              <a:rPr lang="en-US" dirty="0"/>
              <a:t>(Smith et al., 2018)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Semantic feature hierarchy on N1  SOSP-TH replication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950"/>
            <a:ext cx="2825750" cy="2825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3554413"/>
            <a:ext cx="3168915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 under encoding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Barker et al. (2001): increased agreement attraction for </a:t>
            </a:r>
            <a:r>
              <a:rPr lang="en-US" i="1" dirty="0" smtClean="0"/>
              <a:t>canoe by kayaks</a:t>
            </a:r>
            <a:r>
              <a:rPr lang="en-US" dirty="0" smtClean="0"/>
              <a:t> than </a:t>
            </a:r>
            <a:r>
              <a:rPr lang="en-US" i="1" dirty="0" smtClean="0"/>
              <a:t>canoe by cabins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encoding interference</a:t>
            </a:r>
          </a:p>
          <a:p>
            <a:r>
              <a:rPr lang="en-US" dirty="0" smtClean="0">
                <a:sym typeface="Wingdings"/>
              </a:rPr>
              <a:t>Smith (2018): SOSP-TH model predicted slower self-paced reading times at the verb for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over </a:t>
            </a:r>
            <a:r>
              <a:rPr lang="en-US" i="1" dirty="0" smtClean="0">
                <a:sym typeface="Wingdings"/>
              </a:rPr>
              <a:t>cabins</a:t>
            </a:r>
          </a:p>
          <a:p>
            <a:pPr lvl="1"/>
            <a:r>
              <a:rPr lang="en-US" dirty="0" smtClean="0">
                <a:sym typeface="Wingdings"/>
              </a:rPr>
              <a:t>Boat-related nouns  expectations about boat features on verb, giving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a feature match advantage over </a:t>
            </a:r>
            <a:r>
              <a:rPr lang="en-US" i="1" dirty="0" smtClean="0">
                <a:sym typeface="Wingdings"/>
              </a:rPr>
              <a:t>cabins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This contrasts with an extension to the cue-based retrieval parsing of ACT-R (Lewis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2005), extended with spreading activation under encoding similarity (van </a:t>
            </a:r>
            <a:r>
              <a:rPr lang="en-US" dirty="0" err="1" smtClean="0">
                <a:sym typeface="Wingdings"/>
              </a:rPr>
              <a:t>Maanen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et al., 2012)</a:t>
            </a:r>
          </a:p>
          <a:p>
            <a:r>
              <a:rPr lang="en-US" dirty="0" smtClean="0">
                <a:sym typeface="Wingdings"/>
              </a:rPr>
              <a:t>Self-paced reading results clearly favor SOSP-TH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Barker et al. (2001)</a:t>
            </a:r>
          </a:p>
          <a:p>
            <a:r>
              <a:rPr lang="en-US" dirty="0" smtClean="0"/>
              <a:t>van </a:t>
            </a:r>
            <a:r>
              <a:rPr lang="en-US" dirty="0" err="1" smtClean="0"/>
              <a:t>Gompel</a:t>
            </a:r>
            <a:r>
              <a:rPr lang="en-US" dirty="0" smtClean="0"/>
              <a:t> et al. (2000).</a:t>
            </a:r>
          </a:p>
          <a:p>
            <a:r>
              <a:rPr lang="en-US" dirty="0" smtClean="0"/>
              <a:t>Smith, Franck, &amp; Tabor. (2018)</a:t>
            </a:r>
          </a:p>
          <a:p>
            <a:r>
              <a:rPr lang="en-US" dirty="0" smtClean="0"/>
              <a:t>Smith (2018)</a:t>
            </a:r>
          </a:p>
          <a:p>
            <a:r>
              <a:rPr lang="en-US" dirty="0" smtClean="0"/>
              <a:t>Han et al. 1989</a:t>
            </a:r>
          </a:p>
          <a:p>
            <a:r>
              <a:rPr lang="en-US" dirty="0" smtClean="0"/>
              <a:t>Hirsch &amp; </a:t>
            </a:r>
            <a:r>
              <a:rPr lang="en-US" dirty="0" err="1" smtClean="0"/>
              <a:t>Smale</a:t>
            </a:r>
            <a:r>
              <a:rPr lang="en-US" dirty="0" smtClean="0"/>
              <a:t> (1974)</a:t>
            </a:r>
          </a:p>
          <a:p>
            <a:r>
              <a:rPr lang="en-US" dirty="0" smtClean="0"/>
              <a:t>Levy (2008)</a:t>
            </a:r>
          </a:p>
          <a:p>
            <a:r>
              <a:rPr lang="en-US" dirty="0" smtClean="0"/>
              <a:t>Lewis &amp; </a:t>
            </a:r>
            <a:r>
              <a:rPr lang="en-US" dirty="0" err="1" smtClean="0"/>
              <a:t>Vasishth</a:t>
            </a:r>
            <a:r>
              <a:rPr lang="en-US" dirty="0" smtClean="0"/>
              <a:t>(2005)</a:t>
            </a:r>
          </a:p>
          <a:p>
            <a:r>
              <a:rPr lang="en-US" dirty="0" err="1" smtClean="0"/>
              <a:t>Muezzinoglu</a:t>
            </a:r>
            <a:r>
              <a:rPr lang="en-US" dirty="0" smtClean="0"/>
              <a:t> &amp; </a:t>
            </a:r>
            <a:r>
              <a:rPr lang="en-US" dirty="0" err="1" smtClean="0"/>
              <a:t>Zurada</a:t>
            </a:r>
            <a:r>
              <a:rPr lang="en-US" dirty="0" smtClean="0"/>
              <a:t> (2006)</a:t>
            </a:r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Paape </a:t>
            </a:r>
            <a:r>
              <a:rPr lang="en-US" dirty="0" smtClean="0"/>
              <a:t>&amp; </a:t>
            </a:r>
            <a:r>
              <a:rPr lang="en-US" dirty="0" err="1" smtClean="0"/>
              <a:t>Vasishth</a:t>
            </a:r>
            <a:r>
              <a:rPr lang="en-US" dirty="0" smtClean="0"/>
              <a:t> (2015).</a:t>
            </a:r>
          </a:p>
          <a:p>
            <a:r>
              <a:rPr lang="en-US" dirty="0" smtClean="0"/>
              <a:t>Tabor, </a:t>
            </a:r>
            <a:r>
              <a:rPr lang="en-US" dirty="0" err="1" smtClean="0"/>
              <a:t>Galantucci</a:t>
            </a:r>
            <a:r>
              <a:rPr lang="en-US" dirty="0" smtClean="0"/>
              <a:t>, &amp; Richards. (2004).</a:t>
            </a:r>
          </a:p>
          <a:p>
            <a:r>
              <a:rPr lang="en-US" dirty="0" err="1" smtClean="0"/>
              <a:t>Traxler</a:t>
            </a:r>
            <a:r>
              <a:rPr lang="en-US" dirty="0" smtClean="0"/>
              <a:t> et al. (1998)</a:t>
            </a:r>
          </a:p>
          <a:p>
            <a:r>
              <a:rPr lang="en-US" dirty="0" smtClean="0"/>
              <a:t>Gardiner (1985)</a:t>
            </a:r>
          </a:p>
          <a:p>
            <a:r>
              <a:rPr lang="en-US" dirty="0" smtClean="0"/>
              <a:t>Bock &amp; Miller (1991)</a:t>
            </a:r>
          </a:p>
          <a:p>
            <a:r>
              <a:rPr lang="en-US" dirty="0" smtClean="0"/>
              <a:t>Haskell et al. (2010)</a:t>
            </a:r>
          </a:p>
          <a:p>
            <a:r>
              <a:rPr lang="en-US" dirty="0" smtClean="0"/>
              <a:t>van </a:t>
            </a:r>
            <a:r>
              <a:rPr lang="en-US" dirty="0" err="1" smtClean="0"/>
              <a:t>Maanen</a:t>
            </a:r>
            <a:r>
              <a:rPr lang="en-US" dirty="0" smtClean="0"/>
              <a:t> et al. (2012)</a:t>
            </a:r>
          </a:p>
          <a:p>
            <a:r>
              <a:rPr lang="en-US" dirty="0" err="1" smtClean="0"/>
              <a:t>Vosse</a:t>
            </a:r>
            <a:r>
              <a:rPr lang="en-US" dirty="0" smtClean="0"/>
              <a:t> &amp; </a:t>
            </a:r>
            <a:r>
              <a:rPr lang="en-US" dirty="0" err="1" smtClean="0"/>
              <a:t>Kempen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990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466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coach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9620" y="2844800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smiled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6618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094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570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28850" y="2035226"/>
            <a:ext cx="1419860" cy="815924"/>
            <a:chOff x="2228850" y="2035226"/>
            <a:chExt cx="1419860" cy="815924"/>
          </a:xfrm>
        </p:grpSpPr>
        <p:cxnSp>
          <p:nvCxnSpPr>
            <p:cNvPr id="15" name="Curved Connector 14"/>
            <p:cNvCxnSpPr>
              <a:stCxn id="8" idx="0"/>
              <a:endCxn id="7" idx="0"/>
            </p:cNvCxnSpPr>
            <p:nvPr/>
          </p:nvCxnSpPr>
          <p:spPr>
            <a:xfrm rot="16200000" flipV="1">
              <a:off x="292506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65730" y="203522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48710" y="2035226"/>
            <a:ext cx="1635760" cy="815924"/>
            <a:chOff x="3648710" y="2035226"/>
            <a:chExt cx="1635760" cy="815924"/>
          </a:xfrm>
        </p:grpSpPr>
        <p:cxnSp>
          <p:nvCxnSpPr>
            <p:cNvPr id="17" name="Curved Connector 16"/>
            <p:cNvCxnSpPr>
              <a:stCxn id="9" idx="0"/>
              <a:endCxn id="8" idx="0"/>
            </p:cNvCxnSpPr>
            <p:nvPr/>
          </p:nvCxnSpPr>
          <p:spPr>
            <a:xfrm rot="16200000" flipV="1">
              <a:off x="4452874" y="2019554"/>
              <a:ext cx="27432" cy="16357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23690" y="203522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84470" y="2035226"/>
            <a:ext cx="1470660" cy="830656"/>
            <a:chOff x="5284470" y="2035226"/>
            <a:chExt cx="1470660" cy="830656"/>
          </a:xfrm>
        </p:grpSpPr>
        <p:cxnSp>
          <p:nvCxnSpPr>
            <p:cNvPr id="19" name="Curved Connector 18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6006084" y="2116836"/>
              <a:ext cx="27432" cy="14706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64200" y="203522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09890" y="2035226"/>
            <a:ext cx="1419860" cy="815924"/>
            <a:chOff x="8009890" y="2035226"/>
            <a:chExt cx="1419860" cy="815924"/>
          </a:xfrm>
        </p:grpSpPr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16200000" flipV="1">
              <a:off x="870610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49310" y="2035226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5130" y="1282700"/>
            <a:ext cx="2674620" cy="1601470"/>
            <a:chOff x="6755130" y="1246734"/>
            <a:chExt cx="2674620" cy="1637436"/>
          </a:xfrm>
        </p:grpSpPr>
        <p:cxnSp>
          <p:nvCxnSpPr>
            <p:cNvPr id="21" name="Curved Connector 2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8069580" y="1524000"/>
              <a:ext cx="45720" cy="2674620"/>
            </a:xfrm>
            <a:prstGeom prst="curvedConnector3">
              <a:avLst>
                <a:gd name="adj1" fmla="val 291111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03490" y="1246734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NComp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 for grammar-supervised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Tabor et al. (2004):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coach smiled at the player (who was) thrown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pPr lvl="1"/>
            <a:r>
              <a:rPr lang="en-US" i="1" dirty="0" smtClean="0"/>
              <a:t>The coach smiled at the player (who was) tossed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mr-IN" i="1" dirty="0" smtClean="0"/>
              <a:t>…</a:t>
            </a:r>
            <a:r>
              <a:rPr lang="en-US" i="1" dirty="0" smtClean="0"/>
              <a:t>the player tossed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is locally coherent but globally incoherent because </a:t>
            </a:r>
            <a:r>
              <a:rPr lang="en-US" i="1" dirty="0" smtClean="0"/>
              <a:t>at </a:t>
            </a:r>
            <a:r>
              <a:rPr lang="en-US" dirty="0" smtClean="0"/>
              <a:t>can’t take a whole clause as a complement</a:t>
            </a:r>
          </a:p>
          <a:p>
            <a:r>
              <a:rPr lang="en-US" i="1" dirty="0"/>
              <a:t>T</a:t>
            </a:r>
            <a:r>
              <a:rPr lang="en-US" i="1" dirty="0" smtClean="0"/>
              <a:t>ossed</a:t>
            </a:r>
            <a:r>
              <a:rPr lang="en-US" dirty="0" smtClean="0"/>
              <a:t> slower than </a:t>
            </a:r>
            <a:r>
              <a:rPr lang="en-US" i="1" dirty="0" smtClean="0"/>
              <a:t>thrown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competition between grammatical and ungrammatical parses for </a:t>
            </a:r>
            <a:r>
              <a:rPr lang="en-US" i="1" dirty="0" smtClean="0"/>
              <a:t>tossed</a:t>
            </a:r>
            <a:r>
              <a:rPr lang="en-US" dirty="0" smtClean="0"/>
              <a:t> but not </a:t>
            </a:r>
            <a:r>
              <a:rPr lang="en-US" i="1" dirty="0" smtClean="0"/>
              <a:t>thrown</a:t>
            </a:r>
          </a:p>
          <a:p>
            <a:r>
              <a:rPr lang="en-US" dirty="0" smtClean="0"/>
              <a:t>Grammar-supervised theories struggle because they cannot entertain ungrammatical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Self-organized sentence processing (SOSP)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47" y="1591824"/>
            <a:ext cx="6819255" cy="4818940"/>
          </a:xfrm>
        </p:spPr>
      </p:pic>
      <p:sp>
        <p:nvSpPr>
          <p:cNvPr id="2" name="TextBox 1"/>
          <p:cNvSpPr txBox="1"/>
          <p:nvPr/>
        </p:nvSpPr>
        <p:spPr>
          <a:xfrm>
            <a:off x="838200" y="2155371"/>
            <a:ext cx="4214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Lexically anchored </a:t>
            </a:r>
            <a:r>
              <a:rPr lang="en-US" sz="2400" dirty="0" err="1"/>
              <a:t>treelets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All words are interact with all other words </a:t>
            </a:r>
            <a:r>
              <a:rPr lang="en-US" sz="2400" dirty="0">
                <a:sym typeface="Wingdings"/>
              </a:rPr>
              <a:t> ungrammatical structures possible!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Competition based on feature match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Many previous SOSP models fail to account for processing times (e.g., </a:t>
            </a:r>
            <a:r>
              <a:rPr lang="en-US" sz="2400" dirty="0" err="1"/>
              <a:t>Vosse</a:t>
            </a:r>
            <a:r>
              <a:rPr lang="en-US" sz="2400" dirty="0"/>
              <a:t> &amp; </a:t>
            </a:r>
            <a:r>
              <a:rPr lang="en-US" sz="2400" dirty="0" err="1"/>
              <a:t>Kempen</a:t>
            </a:r>
            <a:r>
              <a:rPr lang="en-US" sz="2400" dirty="0"/>
              <a:t>, 2000)</a:t>
            </a:r>
          </a:p>
        </p:txBody>
      </p:sp>
      <p:sp>
        <p:nvSpPr>
          <p:cNvPr id="3" name="Oval 2"/>
          <p:cNvSpPr/>
          <p:nvPr/>
        </p:nvSpPr>
        <p:spPr>
          <a:xfrm>
            <a:off x="5024311" y="2535047"/>
            <a:ext cx="2719953" cy="8708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8" cy="5248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1671" y="5500469"/>
            <a:ext cx="7308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Grammatical structure: [1, 0]</a:t>
            </a:r>
          </a:p>
          <a:p>
            <a:pPr algn="ctr"/>
            <a:r>
              <a:rPr lang="en-US" sz="2800" dirty="0" smtClean="0"/>
              <a:t>Locally coherent structure: [0, 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8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14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𝑙𝑖𝑛𝑘𝑠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charset="0"/>
                            </a:rPr>
                            <m:t>(1  − </m:t>
                          </m:r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h𝑒𝑎𝑑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𝑑𝑒𝑝𝑒𝑛𝑑𝑒𝑛𝑡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charset="0"/>
                                </a:rPr>
                                <m:t>𝑛𝑓𝑒𝑎𝑡</m:t>
                              </m:r>
                            </m:den>
                          </m:f>
                          <m:r>
                            <a:rPr lang="en-US" sz="28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140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charset="0"/>
                          <a:ea typeface="Arial" charset="0"/>
                          <a:cs typeface="Arial" charset="0"/>
                        </a:rPr>
                        <m:t>exp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𝒙</m:t>
                                      </m:r>
                                      <m: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2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   </m:t>
                      </m:r>
                      <m:r>
                        <a:rPr lang="en-US" sz="2200" i="1">
                          <a:latin typeface="Cambria Math" charset="0"/>
                          <a:ea typeface="Arial" charset="0"/>
                          <a:cs typeface="Arial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indent="-457200" algn="ctr"/>
                <a:r>
                  <a:rPr lang="en-US" sz="2200" dirty="0" smtClean="0"/>
                  <a:t>Han et al. (1989), </a:t>
                </a:r>
                <a:r>
                  <a:rPr lang="en-US" sz="2200" dirty="0" err="1" smtClean="0"/>
                  <a:t>Muezzinoglu</a:t>
                </a:r>
                <a:r>
                  <a:rPr lang="en-US" sz="2200" dirty="0" smtClean="0"/>
                  <a:t> &amp; </a:t>
                </a:r>
                <a:r>
                  <a:rPr lang="en-US" sz="2200" dirty="0" err="1" smtClean="0"/>
                  <a:t>Zurada</a:t>
                </a:r>
                <a:r>
                  <a:rPr lang="en-US" sz="2200" dirty="0" smtClean="0"/>
                  <a:t> (2006)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blipFill rotWithShape="0">
                <a:blip r:embed="rId4"/>
                <a:stretch>
                  <a:fillRect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𝛁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rad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200" dirty="0" smtClean="0"/>
              </a:p>
              <a:p>
                <a:pPr indent="-457200" algn="ctr"/>
                <a:r>
                  <a:rPr lang="en-US" sz="2200" dirty="0" smtClean="0"/>
                  <a:t>Hirsch &amp; </a:t>
                </a:r>
                <a:r>
                  <a:rPr lang="en-US" sz="2200" dirty="0" err="1" smtClean="0"/>
                  <a:t>Smale</a:t>
                </a:r>
                <a:r>
                  <a:rPr lang="en-US" sz="2200" dirty="0" smtClean="0"/>
                  <a:t> (1974), Gardiner (1985)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blipFill rotWithShape="0">
                <a:blip r:embed="rId4"/>
                <a:stretch>
                  <a:fillRect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2251</Words>
  <Application>Microsoft Macintosh PowerPoint</Application>
  <PresentationFormat>Widescreen</PresentationFormat>
  <Paragraphs>218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Mangal</vt:lpstr>
      <vt:lpstr>Wingdings</vt:lpstr>
      <vt:lpstr>Arial</vt:lpstr>
      <vt:lpstr>Office Theme</vt:lpstr>
      <vt:lpstr>Toward a theory of timing effects in self-organizing sentence processing  Garrett Smith &amp; Whitney Tabor</vt:lpstr>
      <vt:lpstr>Overview</vt:lpstr>
      <vt:lpstr>PowerPoint Presentation</vt:lpstr>
      <vt:lpstr>A challenge for grammar-supervised theories</vt:lpstr>
      <vt:lpstr>Self-organized sentence processing (SOSP)</vt:lpstr>
      <vt:lpstr>PowerPoint Presentation</vt:lpstr>
      <vt:lpstr>PowerPoint Presentation</vt:lpstr>
      <vt:lpstr>PowerPoint Presentation</vt:lpstr>
      <vt:lpstr>PowerPoint Presentation</vt:lpstr>
      <vt:lpstr>Predicting processing times</vt:lpstr>
      <vt:lpstr>PowerPoint Presentation</vt:lpstr>
      <vt:lpstr>PowerPoint Presentation</vt:lpstr>
      <vt:lpstr>Discussion</vt:lpstr>
      <vt:lpstr>The ambiguity advantage</vt:lpstr>
      <vt:lpstr>Processing times and competitor strength</vt:lpstr>
      <vt:lpstr>Conclusion</vt:lpstr>
      <vt:lpstr>Acknowledgements</vt:lpstr>
      <vt:lpstr>Params for local coherence simulations</vt:lpstr>
      <vt:lpstr>Simple agreement attraction in production</vt:lpstr>
      <vt:lpstr>Number agreement with pseudopartitives</vt:lpstr>
      <vt:lpstr>Processing times under encoding interference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theory of timing effects in self-organizing sentence processing</dc:title>
  <dc:creator>Garrett Smith</dc:creator>
  <cp:lastModifiedBy>Garrett Smith</cp:lastModifiedBy>
  <cp:revision>317</cp:revision>
  <dcterms:created xsi:type="dcterms:W3CDTF">2018-07-10T17:49:02Z</dcterms:created>
  <dcterms:modified xsi:type="dcterms:W3CDTF">2018-07-19T13:37:45Z</dcterms:modified>
</cp:coreProperties>
</file>