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4"/>
  </p:notesMasterIdLst>
  <p:sldIdLst>
    <p:sldId id="256" r:id="rId2"/>
    <p:sldId id="280" r:id="rId3"/>
    <p:sldId id="282" r:id="rId4"/>
    <p:sldId id="283" r:id="rId5"/>
    <p:sldId id="284" r:id="rId6"/>
    <p:sldId id="286" r:id="rId7"/>
    <p:sldId id="285" r:id="rId8"/>
    <p:sldId id="287" r:id="rId9"/>
    <p:sldId id="288" r:id="rId10"/>
    <p:sldId id="289" r:id="rId11"/>
    <p:sldId id="290" r:id="rId12"/>
    <p:sldId id="29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FBC8C-B3A9-4C75-98F9-4A1D8D9818E2}" v="1086" dt="2020-02-21T03:34:03.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8" d="100"/>
          <a:sy n="108" d="100"/>
        </p:scale>
        <p:origin x="64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8EEB3-6E95-4294-BCBD-343443EE35B9}"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A91DC-C67A-4E33-8D45-18CCB83FAE59}" type="slidenum">
              <a:rPr lang="en-US" smtClean="0"/>
              <a:t>‹#›</a:t>
            </a:fld>
            <a:endParaRPr lang="en-US"/>
          </a:p>
        </p:txBody>
      </p:sp>
    </p:spTree>
    <p:extLst>
      <p:ext uri="{BB962C8B-B14F-4D97-AF65-F5344CB8AC3E}">
        <p14:creationId xmlns:p14="http://schemas.microsoft.com/office/powerpoint/2010/main" val="124783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2</a:t>
            </a:fld>
            <a:endParaRPr lang="en-US"/>
          </a:p>
        </p:txBody>
      </p:sp>
    </p:spTree>
    <p:extLst>
      <p:ext uri="{BB962C8B-B14F-4D97-AF65-F5344CB8AC3E}">
        <p14:creationId xmlns:p14="http://schemas.microsoft.com/office/powerpoint/2010/main" val="4285360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coin is flipped, the sample space contains heads and tails.  When a die is cast, each face of the die is an element of the sample space.</a:t>
            </a:r>
          </a:p>
        </p:txBody>
      </p:sp>
      <p:sp>
        <p:nvSpPr>
          <p:cNvPr id="4" name="Slide Number Placeholder 3"/>
          <p:cNvSpPr>
            <a:spLocks noGrp="1"/>
          </p:cNvSpPr>
          <p:nvPr>
            <p:ph type="sldNum" sz="quarter" idx="5"/>
          </p:nvPr>
        </p:nvSpPr>
        <p:spPr/>
        <p:txBody>
          <a:bodyPr/>
          <a:lstStyle/>
          <a:p>
            <a:fld id="{F3EA91DC-C67A-4E33-8D45-18CCB83FAE59}" type="slidenum">
              <a:rPr lang="en-US" smtClean="0"/>
              <a:t>11</a:t>
            </a:fld>
            <a:endParaRPr lang="en-US"/>
          </a:p>
        </p:txBody>
      </p:sp>
    </p:spTree>
    <p:extLst>
      <p:ext uri="{BB962C8B-B14F-4D97-AF65-F5344CB8AC3E}">
        <p14:creationId xmlns:p14="http://schemas.microsoft.com/office/powerpoint/2010/main" val="188735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12</a:t>
            </a:fld>
            <a:endParaRPr lang="en-US"/>
          </a:p>
        </p:txBody>
      </p:sp>
    </p:spTree>
    <p:extLst>
      <p:ext uri="{BB962C8B-B14F-4D97-AF65-F5344CB8AC3E}">
        <p14:creationId xmlns:p14="http://schemas.microsoft.com/office/powerpoint/2010/main" val="174562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3</a:t>
            </a:fld>
            <a:endParaRPr lang="en-US"/>
          </a:p>
        </p:txBody>
      </p:sp>
    </p:spTree>
    <p:extLst>
      <p:ext uri="{BB962C8B-B14F-4D97-AF65-F5344CB8AC3E}">
        <p14:creationId xmlns:p14="http://schemas.microsoft.com/office/powerpoint/2010/main" val="364365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4</a:t>
            </a:fld>
            <a:endParaRPr lang="en-US"/>
          </a:p>
        </p:txBody>
      </p:sp>
    </p:spTree>
    <p:extLst>
      <p:ext uri="{BB962C8B-B14F-4D97-AF65-F5344CB8AC3E}">
        <p14:creationId xmlns:p14="http://schemas.microsoft.com/office/powerpoint/2010/main" val="388313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5</a:t>
            </a:fld>
            <a:endParaRPr lang="en-US"/>
          </a:p>
        </p:txBody>
      </p:sp>
    </p:spTree>
    <p:extLst>
      <p:ext uri="{BB962C8B-B14F-4D97-AF65-F5344CB8AC3E}">
        <p14:creationId xmlns:p14="http://schemas.microsoft.com/office/powerpoint/2010/main" val="413617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6</a:t>
            </a:fld>
            <a:endParaRPr lang="en-US"/>
          </a:p>
        </p:txBody>
      </p:sp>
    </p:spTree>
    <p:extLst>
      <p:ext uri="{BB962C8B-B14F-4D97-AF65-F5344CB8AC3E}">
        <p14:creationId xmlns:p14="http://schemas.microsoft.com/office/powerpoint/2010/main" val="369437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7</a:t>
            </a:fld>
            <a:endParaRPr lang="en-US"/>
          </a:p>
        </p:txBody>
      </p:sp>
    </p:spTree>
    <p:extLst>
      <p:ext uri="{BB962C8B-B14F-4D97-AF65-F5344CB8AC3E}">
        <p14:creationId xmlns:p14="http://schemas.microsoft.com/office/powerpoint/2010/main" val="4017751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8</a:t>
            </a:fld>
            <a:endParaRPr lang="en-US"/>
          </a:p>
        </p:txBody>
      </p:sp>
    </p:spTree>
    <p:extLst>
      <p:ext uri="{BB962C8B-B14F-4D97-AF65-F5344CB8AC3E}">
        <p14:creationId xmlns:p14="http://schemas.microsoft.com/office/powerpoint/2010/main" val="276817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9</a:t>
            </a:fld>
            <a:endParaRPr lang="en-US"/>
          </a:p>
        </p:txBody>
      </p:sp>
    </p:spTree>
    <p:extLst>
      <p:ext uri="{BB962C8B-B14F-4D97-AF65-F5344CB8AC3E}">
        <p14:creationId xmlns:p14="http://schemas.microsoft.com/office/powerpoint/2010/main" val="917375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10</a:t>
            </a:fld>
            <a:endParaRPr lang="en-US"/>
          </a:p>
        </p:txBody>
      </p:sp>
    </p:spTree>
    <p:extLst>
      <p:ext uri="{BB962C8B-B14F-4D97-AF65-F5344CB8AC3E}">
        <p14:creationId xmlns:p14="http://schemas.microsoft.com/office/powerpoint/2010/main" val="180154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9689CF-E79D-4FEA-8277-EA494B923678}"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4126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80308A-8D0B-4730-A9AE-314E1283E82C}"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00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D9E04-7AC5-4434-8321-CE257B4889BD}"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61715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594F6-7D59-4ECB-AE90-83FF17BE8788}"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183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D2C85-E7B6-425F-B102-391CB84D5359}"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4961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462990-0A48-4BDE-BDB6-C46256C8DF69}" type="datetime1">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6438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51910C-54C1-4DF0-9DC0-D2ED2270E88F}" type="datetime1">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55579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0AA6E-CAAA-4FA9-88FA-050E92C1A26F}"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4058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CFCAA-E841-47D5-AC86-078ACF75D7B8}"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7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0F8B0-8B3B-4AD5-BBC9-69394BFD8D0F}"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15187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FF0FA-0466-48A9-9B53-D1454F62FACD}"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2067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86C6EC-2EC1-4407-99F2-881D13CF254E}"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54988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BD31EB-46C3-40DB-B6C7-3E48DA93B667}" type="datetime1">
              <a:rPr lang="en-US" smtClean="0"/>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665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DE2D18-4058-4A14-84F4-06B29160F060}" type="datetime1">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09132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55BBE-F2FE-4221-8FE1-487BBD59A10C}" type="datetime1">
              <a:rPr lang="en-US" smtClean="0"/>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17627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2A277F-8B1C-4402-8B28-D71FF02B5DDC}"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3090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0796F-4715-4321-A2DE-1B3DFD58B1A0}"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52123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5ED10-A7FB-42DE-84A8-4F6A11194D38}"/>
              </a:ext>
            </a:extLst>
          </p:cNvPr>
          <p:cNvSpPr txBox="1"/>
          <p:nvPr userDrawn="1"/>
        </p:nvSpPr>
        <p:spPr>
          <a:xfrm rot="1221807">
            <a:off x="1296354" y="2598003"/>
            <a:ext cx="12010292" cy="1661993"/>
          </a:xfrm>
          <a:prstGeom prst="rect">
            <a:avLst/>
          </a:prstGeom>
          <a:noFill/>
        </p:spPr>
        <p:txBody>
          <a:bodyPr wrap="square" rtlCol="0">
            <a:spAutoFit/>
          </a:bodyPr>
          <a:lstStyle/>
          <a:p>
            <a:r>
              <a:rPr lang="en-US" sz="10200" b="0" cap="none" spc="0" dirty="0">
                <a:ln w="0">
                  <a:solidFill>
                    <a:schemeClr val="bg1">
                      <a:lumMod val="75000"/>
                      <a:lumOff val="25000"/>
                    </a:schemeClr>
                  </a:solidFill>
                </a:ln>
                <a:noFill/>
                <a:effectLst>
                  <a:outerShdw blurRad="38100" dist="19050" dir="2700000" algn="tl" rotWithShape="0">
                    <a:schemeClr val="dk1">
                      <a:alpha val="40000"/>
                    </a:schemeClr>
                  </a:outerShdw>
                </a:effectLst>
              </a:rPr>
              <a:t>Garrett Ordner</a:t>
            </a:r>
          </a:p>
        </p:txBody>
      </p:sp>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7F6DB67-55B6-4D23-ACD6-560515A08463}" type="datetime1">
              <a:rPr lang="en-US" smtClean="0"/>
              <a:t>2/29/2020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1438455" y="64928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C393F-49A5-4A2F-B910-E259774015D3}" type="slidenum">
              <a:rPr lang="en-US" smtClean="0"/>
              <a:t>‹#›</a:t>
            </a:fld>
            <a:endParaRPr lang="en-US"/>
          </a:p>
        </p:txBody>
      </p:sp>
      <p:sp>
        <p:nvSpPr>
          <p:cNvPr id="8" name="Rectangle 7">
            <a:extLst>
              <a:ext uri="{FF2B5EF4-FFF2-40B4-BE49-F238E27FC236}">
                <a16:creationId xmlns:a16="http://schemas.microsoft.com/office/drawing/2014/main" id="{CAC51562-1689-4C2C-BA39-584F3911202A}"/>
              </a:ext>
            </a:extLst>
          </p:cNvPr>
          <p:cNvSpPr/>
          <p:nvPr userDrawn="1"/>
        </p:nvSpPr>
        <p:spPr>
          <a:xfrm>
            <a:off x="8732206" y="0"/>
            <a:ext cx="3459794" cy="307777"/>
          </a:xfrm>
          <a:prstGeom prst="rect">
            <a:avLst/>
          </a:prstGeom>
        </p:spPr>
        <p:txBody>
          <a:bodyPr wrap="none">
            <a:spAutoFit/>
          </a:bodyPr>
          <a:lstStyle/>
          <a:p>
            <a:pPr algn="r"/>
            <a:r>
              <a:rPr lang="en-US" sz="1400" dirty="0"/>
              <a:t>Presentation 1-1-3:  Set Theory Conclusion</a:t>
            </a:r>
          </a:p>
        </p:txBody>
      </p:sp>
    </p:spTree>
    <p:extLst>
      <p:ext uri="{BB962C8B-B14F-4D97-AF65-F5344CB8AC3E}">
        <p14:creationId xmlns:p14="http://schemas.microsoft.com/office/powerpoint/2010/main" val="408789088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81E0-B096-42A2-BF55-F35C67A43E0C}"/>
              </a:ext>
            </a:extLst>
          </p:cNvPr>
          <p:cNvSpPr>
            <a:spLocks noGrp="1"/>
          </p:cNvSpPr>
          <p:nvPr>
            <p:ph type="ctrTitle"/>
          </p:nvPr>
        </p:nvSpPr>
        <p:spPr>
          <a:xfrm>
            <a:off x="2092171" y="1207364"/>
            <a:ext cx="8007658" cy="2390976"/>
          </a:xfrm>
        </p:spPr>
        <p:txBody>
          <a:bodyPr>
            <a:normAutofit fontScale="90000"/>
          </a:bodyPr>
          <a:lstStyle/>
          <a:p>
            <a:r>
              <a:rPr lang="en-US" dirty="0"/>
              <a:t>Probability and Statistics: </a:t>
            </a:r>
            <a:br>
              <a:rPr lang="en-US" dirty="0"/>
            </a:br>
            <a:r>
              <a:rPr lang="en-US" dirty="0"/>
              <a:t>A Primer for Beginners and Pre-Beginners</a:t>
            </a:r>
          </a:p>
        </p:txBody>
      </p:sp>
      <p:sp>
        <p:nvSpPr>
          <p:cNvPr id="3" name="Subtitle 2">
            <a:extLst>
              <a:ext uri="{FF2B5EF4-FFF2-40B4-BE49-F238E27FC236}">
                <a16:creationId xmlns:a16="http://schemas.microsoft.com/office/drawing/2014/main" id="{1C5C98FC-63AB-487D-A28F-BA8CF56B8C9D}"/>
              </a:ext>
            </a:extLst>
          </p:cNvPr>
          <p:cNvSpPr>
            <a:spLocks noGrp="1"/>
          </p:cNvSpPr>
          <p:nvPr>
            <p:ph type="subTitle" idx="1"/>
          </p:nvPr>
        </p:nvSpPr>
        <p:spPr/>
        <p:txBody>
          <a:bodyPr/>
          <a:lstStyle/>
          <a:p>
            <a:r>
              <a:rPr lang="en-US" dirty="0"/>
              <a:t>Prologue to the Prologue:  Set Theory</a:t>
            </a:r>
          </a:p>
          <a:p>
            <a:r>
              <a:rPr lang="en-US" dirty="0"/>
              <a:t>Part Three: Set Theory Conclusion</a:t>
            </a:r>
          </a:p>
        </p:txBody>
      </p:sp>
      <p:sp>
        <p:nvSpPr>
          <p:cNvPr id="4" name="TextBox 3">
            <a:extLst>
              <a:ext uri="{FF2B5EF4-FFF2-40B4-BE49-F238E27FC236}">
                <a16:creationId xmlns:a16="http://schemas.microsoft.com/office/drawing/2014/main" id="{89237C53-3595-4373-9B3B-BCE34842DEB2}"/>
              </a:ext>
            </a:extLst>
          </p:cNvPr>
          <p:cNvSpPr txBox="1"/>
          <p:nvPr/>
        </p:nvSpPr>
        <p:spPr>
          <a:xfrm>
            <a:off x="0" y="6426075"/>
            <a:ext cx="6753137" cy="369332"/>
          </a:xfrm>
          <a:prstGeom prst="rect">
            <a:avLst/>
          </a:prstGeom>
          <a:noFill/>
        </p:spPr>
        <p:txBody>
          <a:bodyPr wrap="square" rtlCol="0">
            <a:spAutoFit/>
          </a:bodyPr>
          <a:lstStyle/>
          <a:p>
            <a:r>
              <a:rPr lang="en-US" dirty="0"/>
              <a:t>Primary reference: Casella-Berger 2</a:t>
            </a:r>
            <a:r>
              <a:rPr lang="en-US" baseline="30000" dirty="0"/>
              <a:t>nd</a:t>
            </a:r>
            <a:r>
              <a:rPr lang="en-US" dirty="0"/>
              <a:t> Edition</a:t>
            </a:r>
          </a:p>
        </p:txBody>
      </p:sp>
    </p:spTree>
    <p:extLst>
      <p:ext uri="{BB962C8B-B14F-4D97-AF65-F5344CB8AC3E}">
        <p14:creationId xmlns:p14="http://schemas.microsoft.com/office/powerpoint/2010/main" val="226188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230820" y="104455"/>
            <a:ext cx="11496582" cy="1252755"/>
          </a:xfrm>
        </p:spPr>
        <p:txBody>
          <a:bodyPr>
            <a:normAutofit/>
          </a:bodyPr>
          <a:lstStyle/>
          <a:p>
            <a:r>
              <a:rPr lang="en-US" sz="2400" dirty="0"/>
              <a:t>We’re almost done covering the basics of set theory, but we need to cover a couple of important definitions first.  Let’s define a small sample space and some events D</a:t>
            </a:r>
            <a:r>
              <a:rPr lang="en-US" sz="2400" baseline="-25000" dirty="0"/>
              <a:t>i</a:t>
            </a:r>
            <a:r>
              <a:rPr lang="en-US" sz="2400" dirty="0"/>
              <a:t>.</a:t>
            </a:r>
          </a:p>
        </p:txBody>
      </p:sp>
      <p:sp>
        <p:nvSpPr>
          <p:cNvPr id="150" name="Title 1">
            <a:extLst>
              <a:ext uri="{FF2B5EF4-FFF2-40B4-BE49-F238E27FC236}">
                <a16:creationId xmlns:a16="http://schemas.microsoft.com/office/drawing/2014/main" id="{A1027137-57AF-4965-B6BD-6FC854266194}"/>
              </a:ext>
            </a:extLst>
          </p:cNvPr>
          <p:cNvSpPr txBox="1">
            <a:spLocks/>
          </p:cNvSpPr>
          <p:nvPr/>
        </p:nvSpPr>
        <p:spPr>
          <a:xfrm>
            <a:off x="3461680" y="2094043"/>
            <a:ext cx="3946158"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D</a:t>
            </a:r>
            <a:r>
              <a:rPr lang="en-US" sz="6000" baseline="-25000" dirty="0">
                <a:latin typeface="+mn-lt"/>
              </a:rPr>
              <a:t>1</a:t>
            </a:r>
            <a:r>
              <a:rPr lang="en-US" sz="6000" dirty="0">
                <a:latin typeface="+mn-lt"/>
              </a:rPr>
              <a:t> = {</a:t>
            </a:r>
            <a:r>
              <a:rPr lang="en-US" sz="6000" i="1" dirty="0">
                <a:latin typeface="+mn-lt"/>
              </a:rPr>
              <a:t>a}</a:t>
            </a:r>
            <a:endParaRPr lang="en-US" sz="6000" dirty="0">
              <a:latin typeface="+mn-lt"/>
            </a:endParaRPr>
          </a:p>
        </p:txBody>
      </p:sp>
      <p:sp>
        <p:nvSpPr>
          <p:cNvPr id="151" name="Title 1">
            <a:extLst>
              <a:ext uri="{FF2B5EF4-FFF2-40B4-BE49-F238E27FC236}">
                <a16:creationId xmlns:a16="http://schemas.microsoft.com/office/drawing/2014/main" id="{74D9FB0B-AE8D-4DA1-9335-284D994CD425}"/>
              </a:ext>
            </a:extLst>
          </p:cNvPr>
          <p:cNvSpPr txBox="1">
            <a:spLocks/>
          </p:cNvSpPr>
          <p:nvPr/>
        </p:nvSpPr>
        <p:spPr>
          <a:xfrm>
            <a:off x="3461680" y="2966707"/>
            <a:ext cx="4899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D</a:t>
            </a:r>
            <a:r>
              <a:rPr lang="en-US" sz="6000" baseline="-25000" dirty="0"/>
              <a:t>2</a:t>
            </a:r>
            <a:r>
              <a:rPr lang="en-US" sz="6000" dirty="0">
                <a:latin typeface="+mn-lt"/>
              </a:rPr>
              <a:t> = {</a:t>
            </a:r>
            <a:r>
              <a:rPr lang="en-US" sz="6000" i="1" dirty="0" err="1">
                <a:latin typeface="+mn-lt"/>
              </a:rPr>
              <a:t>b,c</a:t>
            </a:r>
            <a:r>
              <a:rPr lang="en-US" sz="6000" i="1" dirty="0">
                <a:latin typeface="+mn-lt"/>
              </a:rPr>
              <a:t>}</a:t>
            </a:r>
            <a:endParaRPr lang="en-US" sz="6000" dirty="0">
              <a:latin typeface="+mn-lt"/>
            </a:endParaRPr>
          </a:p>
        </p:txBody>
      </p:sp>
      <p:sp>
        <p:nvSpPr>
          <p:cNvPr id="24" name="Title 1">
            <a:extLst>
              <a:ext uri="{FF2B5EF4-FFF2-40B4-BE49-F238E27FC236}">
                <a16:creationId xmlns:a16="http://schemas.microsoft.com/office/drawing/2014/main" id="{FD66821A-C8F7-40A8-BC04-FAE0FC209FF9}"/>
              </a:ext>
            </a:extLst>
          </p:cNvPr>
          <p:cNvSpPr txBox="1">
            <a:spLocks/>
          </p:cNvSpPr>
          <p:nvPr/>
        </p:nvSpPr>
        <p:spPr>
          <a:xfrm>
            <a:off x="3461680" y="3839371"/>
            <a:ext cx="5171277"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D</a:t>
            </a:r>
            <a:r>
              <a:rPr lang="en-US" sz="6000" baseline="-25000" dirty="0">
                <a:latin typeface="+mn-lt"/>
              </a:rPr>
              <a:t>3</a:t>
            </a:r>
            <a:r>
              <a:rPr lang="en-US" sz="6000" dirty="0">
                <a:latin typeface="+mn-lt"/>
              </a:rPr>
              <a:t> = {</a:t>
            </a:r>
            <a:r>
              <a:rPr lang="en-US" sz="6000" i="1" dirty="0" err="1">
                <a:latin typeface="+mn-lt"/>
              </a:rPr>
              <a:t>d,e</a:t>
            </a:r>
            <a:r>
              <a:rPr lang="en-US" sz="6000" i="1" dirty="0">
                <a:latin typeface="+mn-lt"/>
              </a:rPr>
              <a:t>}</a:t>
            </a:r>
            <a:endParaRPr lang="en-US" sz="6000" dirty="0">
              <a:latin typeface="+mn-lt"/>
            </a:endParaRPr>
          </a:p>
        </p:txBody>
      </p:sp>
      <p:sp>
        <p:nvSpPr>
          <p:cNvPr id="29" name="Title 1">
            <a:extLst>
              <a:ext uri="{FF2B5EF4-FFF2-40B4-BE49-F238E27FC236}">
                <a16:creationId xmlns:a16="http://schemas.microsoft.com/office/drawing/2014/main" id="{7659A816-901D-4DB1-B757-13B22482F7AB}"/>
              </a:ext>
            </a:extLst>
          </p:cNvPr>
          <p:cNvSpPr txBox="1">
            <a:spLocks/>
          </p:cNvSpPr>
          <p:nvPr/>
        </p:nvSpPr>
        <p:spPr>
          <a:xfrm>
            <a:off x="3461680" y="4712036"/>
            <a:ext cx="5451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D</a:t>
            </a:r>
            <a:r>
              <a:rPr lang="en-US" sz="6000" baseline="-25000" dirty="0"/>
              <a:t>4</a:t>
            </a:r>
            <a:r>
              <a:rPr lang="en-US" sz="6000" dirty="0">
                <a:latin typeface="+mn-lt"/>
              </a:rPr>
              <a:t> = {</a:t>
            </a:r>
            <a:r>
              <a:rPr lang="en-US" sz="6000" i="1" dirty="0">
                <a:latin typeface="+mn-lt"/>
              </a:rPr>
              <a:t>f}</a:t>
            </a:r>
            <a:endParaRPr lang="en-US" sz="6000" dirty="0">
              <a:latin typeface="+mn-lt"/>
            </a:endParaRPr>
          </a:p>
        </p:txBody>
      </p:sp>
      <p:sp>
        <p:nvSpPr>
          <p:cNvPr id="10" name="Title 1">
            <a:extLst>
              <a:ext uri="{FF2B5EF4-FFF2-40B4-BE49-F238E27FC236}">
                <a16:creationId xmlns:a16="http://schemas.microsoft.com/office/drawing/2014/main" id="{1AA27070-F608-4B37-B7B0-518E67C32A20}"/>
              </a:ext>
            </a:extLst>
          </p:cNvPr>
          <p:cNvSpPr txBox="1">
            <a:spLocks/>
          </p:cNvSpPr>
          <p:nvPr/>
        </p:nvSpPr>
        <p:spPr>
          <a:xfrm>
            <a:off x="3461679" y="1267608"/>
            <a:ext cx="5380479"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l-GR" sz="6000" dirty="0">
                <a:latin typeface="+mn-lt"/>
              </a:rPr>
              <a:t>Ω</a:t>
            </a:r>
            <a:r>
              <a:rPr lang="en-US" sz="6000" dirty="0">
                <a:latin typeface="+mn-lt"/>
              </a:rPr>
              <a:t>= {</a:t>
            </a:r>
            <a:r>
              <a:rPr lang="en-US" sz="6000" i="1" dirty="0" err="1">
                <a:latin typeface="+mn-lt"/>
              </a:rPr>
              <a:t>a,b,c,d,e,f</a:t>
            </a:r>
            <a:r>
              <a:rPr lang="en-US" sz="6000" i="1" dirty="0">
                <a:latin typeface="+mn-lt"/>
              </a:rPr>
              <a:t>}</a:t>
            </a:r>
            <a:endParaRPr lang="en-US" sz="6000" dirty="0">
              <a:latin typeface="+mn-lt"/>
            </a:endParaRPr>
          </a:p>
        </p:txBody>
      </p:sp>
      <p:sp>
        <p:nvSpPr>
          <p:cNvPr id="3" name="Slide Number Placeholder 2">
            <a:extLst>
              <a:ext uri="{FF2B5EF4-FFF2-40B4-BE49-F238E27FC236}">
                <a16:creationId xmlns:a16="http://schemas.microsoft.com/office/drawing/2014/main" id="{23BBA981-A4AC-4D29-AF2B-9B1E190AA1F7}"/>
              </a:ext>
            </a:extLst>
          </p:cNvPr>
          <p:cNvSpPr>
            <a:spLocks noGrp="1"/>
          </p:cNvSpPr>
          <p:nvPr>
            <p:ph type="sldNum" sz="quarter" idx="12"/>
          </p:nvPr>
        </p:nvSpPr>
        <p:spPr/>
        <p:txBody>
          <a:bodyPr/>
          <a:lstStyle/>
          <a:p>
            <a:fld id="{570C393F-49A5-4A2F-B910-E259774015D3}" type="slidenum">
              <a:rPr lang="en-US" smtClean="0"/>
              <a:t>10</a:t>
            </a:fld>
            <a:endParaRPr lang="en-US"/>
          </a:p>
        </p:txBody>
      </p:sp>
    </p:spTree>
    <p:extLst>
      <p:ext uri="{BB962C8B-B14F-4D97-AF65-F5344CB8AC3E}">
        <p14:creationId xmlns:p14="http://schemas.microsoft.com/office/powerpoint/2010/main" val="315255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50"/>
                                        </p:tgtEl>
                                        <p:attrNameLst>
                                          <p:attrName>style.visibility</p:attrName>
                                        </p:attrNameLst>
                                      </p:cBhvr>
                                      <p:to>
                                        <p:strVal val="visible"/>
                                      </p:to>
                                    </p:set>
                                    <p:animEffect transition="in" filter="fade">
                                      <p:cBhvr>
                                        <p:cTn id="10" dur="500"/>
                                        <p:tgtEl>
                                          <p:spTgt spid="15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1"/>
                                        </p:tgtEl>
                                        <p:attrNameLst>
                                          <p:attrName>style.visibility</p:attrName>
                                        </p:attrNameLst>
                                      </p:cBhvr>
                                      <p:to>
                                        <p:strVal val="visible"/>
                                      </p:to>
                                    </p:set>
                                    <p:animEffect transition="in" filter="fade">
                                      <p:cBhvr>
                                        <p:cTn id="14" dur="500"/>
                                        <p:tgtEl>
                                          <p:spTgt spid="15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 grpId="0"/>
      <p:bldP spid="24" grpId="0"/>
      <p:bldP spid="2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830997"/>
          </a:xfrm>
          <a:prstGeom prst="rect">
            <a:avLst/>
          </a:prstGeom>
        </p:spPr>
        <p:txBody>
          <a:bodyPr wrap="square">
            <a:spAutoFit/>
          </a:bodyPr>
          <a:lstStyle/>
          <a:p>
            <a:pPr algn="ctr"/>
            <a:r>
              <a:rPr lang="en-US" sz="2400" dirty="0"/>
              <a:t>First, I’m </a:t>
            </a:r>
            <a:r>
              <a:rPr lang="en-US" sz="2400" dirty="0" err="1"/>
              <a:t>gonna</a:t>
            </a:r>
            <a:r>
              <a:rPr lang="en-US" sz="2400" dirty="0"/>
              <a:t> challenge you to write out the union and intersection of these events to prove to yourself that:</a:t>
            </a:r>
            <a:endParaRPr lang="en-US" sz="2400" i="1" dirty="0"/>
          </a:p>
        </p:txBody>
      </p:sp>
      <p:grpSp>
        <p:nvGrpSpPr>
          <p:cNvPr id="6" name="Group 5">
            <a:extLst>
              <a:ext uri="{FF2B5EF4-FFF2-40B4-BE49-F238E27FC236}">
                <a16:creationId xmlns:a16="http://schemas.microsoft.com/office/drawing/2014/main" id="{E232B1D8-82E5-4404-8D8E-95B0BE1E44EF}"/>
              </a:ext>
            </a:extLst>
          </p:cNvPr>
          <p:cNvGrpSpPr/>
          <p:nvPr/>
        </p:nvGrpSpPr>
        <p:grpSpPr>
          <a:xfrm>
            <a:off x="2959371" y="1403823"/>
            <a:ext cx="5962228" cy="1764970"/>
            <a:chOff x="2959371" y="1403823"/>
            <a:chExt cx="5962228" cy="176497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2959371" y="1403823"/>
                  <a:ext cx="2553664" cy="1303306"/>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4</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𝐷</m:t>
                                </m:r>
                              </m:e>
                              <m:sub>
                                <m:r>
                                  <a:rPr lang="en-US" sz="3000" b="0" i="1" smtClean="0">
                                    <a:latin typeface="Cambria Math" panose="02040503050406030204" pitchFamily="18" charset="0"/>
                                  </a:rPr>
                                  <m:t>𝑖</m:t>
                                </m:r>
                              </m:sub>
                            </m:sSub>
                          </m:e>
                        </m:nary>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oMath>
                    </m:oMathPara>
                  </a14:m>
                  <a:endParaRPr lang="en-US" sz="3000" b="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2959371" y="1403823"/>
                  <a:ext cx="2553664" cy="13033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BFDAE6F-5827-41B2-A44B-9531D6FDA146}"/>
                    </a:ext>
                  </a:extLst>
                </p:cNvPr>
                <p:cNvSpPr txBox="1"/>
                <p:nvPr/>
              </p:nvSpPr>
              <p:spPr>
                <a:xfrm>
                  <a:off x="6096000" y="1403823"/>
                  <a:ext cx="2825599" cy="176497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4</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𝐷</m:t>
                                </m:r>
                              </m:e>
                              <m:sub>
                                <m:r>
                                  <a:rPr lang="en-US" sz="3000" b="0" i="1" smtClean="0">
                                    <a:latin typeface="Cambria Math" panose="02040503050406030204" pitchFamily="18" charset="0"/>
                                  </a:rPr>
                                  <m:t>𝑖</m:t>
                                </m:r>
                              </m:sub>
                            </m:sSub>
                          </m:e>
                        </m:nary>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oMath>
                    </m:oMathPara>
                  </a14:m>
                  <a:endParaRPr lang="en-US" sz="3000" b="0" i="1" dirty="0">
                    <a:latin typeface="Cambria Math" panose="02040503050406030204" pitchFamily="18" charset="0"/>
                  </a:endParaRPr>
                </a:p>
                <a:p>
                  <a:pPr algn="ctr"/>
                  <a:endParaRPr lang="en-US" sz="3000" dirty="0"/>
                </a:p>
              </p:txBody>
            </p:sp>
          </mc:Choice>
          <mc:Fallback xmlns="">
            <p:sp>
              <p:nvSpPr>
                <p:cNvPr id="16" name="TextBox 15">
                  <a:extLst>
                    <a:ext uri="{FF2B5EF4-FFF2-40B4-BE49-F238E27FC236}">
                      <a16:creationId xmlns:a16="http://schemas.microsoft.com/office/drawing/2014/main" id="{EBFDAE6F-5827-41B2-A44B-9531D6FDA146}"/>
                    </a:ext>
                  </a:extLst>
                </p:cNvPr>
                <p:cNvSpPr txBox="1">
                  <a:spLocks noRot="1" noChangeAspect="1" noMove="1" noResize="1" noEditPoints="1" noAdjustHandles="1" noChangeArrowheads="1" noChangeShapeType="1" noTextEdit="1"/>
                </p:cNvSpPr>
                <p:nvPr/>
              </p:nvSpPr>
              <p:spPr>
                <a:xfrm>
                  <a:off x="6096000" y="1403823"/>
                  <a:ext cx="2825599" cy="1764970"/>
                </a:xfrm>
                <a:prstGeom prst="rect">
                  <a:avLst/>
                </a:prstGeom>
                <a:blipFill>
                  <a:blip r:embed="rId4"/>
                  <a:stretch>
                    <a:fillRect/>
                  </a:stretch>
                </a:blipFill>
              </p:spPr>
              <p:txBody>
                <a:bodyPr/>
                <a:lstStyle/>
                <a:p>
                  <a:r>
                    <a:rPr lang="en-US">
                      <a:noFill/>
                    </a:rPr>
                    <a:t> </a:t>
                  </a:r>
                </a:p>
              </p:txBody>
            </p:sp>
          </mc:Fallback>
        </mc:AlternateContent>
      </p:grpSp>
      <p:sp>
        <p:nvSpPr>
          <p:cNvPr id="7" name="Rectangle 6">
            <a:extLst>
              <a:ext uri="{FF2B5EF4-FFF2-40B4-BE49-F238E27FC236}">
                <a16:creationId xmlns:a16="http://schemas.microsoft.com/office/drawing/2014/main" id="{F0C283C9-7B49-4FBC-B4AB-D47D49A311C2}"/>
              </a:ext>
            </a:extLst>
          </p:cNvPr>
          <p:cNvSpPr/>
          <p:nvPr/>
        </p:nvSpPr>
        <p:spPr>
          <a:xfrm>
            <a:off x="459027" y="3037842"/>
            <a:ext cx="11014297" cy="1938992"/>
          </a:xfrm>
          <a:prstGeom prst="rect">
            <a:avLst/>
          </a:prstGeom>
        </p:spPr>
        <p:txBody>
          <a:bodyPr wrap="square">
            <a:spAutoFit/>
          </a:bodyPr>
          <a:lstStyle/>
          <a:p>
            <a:pPr algn="ctr"/>
            <a:r>
              <a:rPr lang="en-US" sz="2400" dirty="0"/>
              <a:t>About the intersection on the right:  Not only do the four events we defined not have any element in common, making them </a:t>
            </a:r>
            <a:r>
              <a:rPr lang="en-US" sz="2400" b="1" u="sng" dirty="0"/>
              <a:t>disjoint</a:t>
            </a:r>
            <a:r>
              <a:rPr lang="en-US" sz="2400" dirty="0"/>
              <a:t>, but also for </a:t>
            </a:r>
            <a:r>
              <a:rPr lang="en-US" sz="2400" i="1" dirty="0"/>
              <a:t>any pair</a:t>
            </a:r>
            <a:r>
              <a:rPr lang="en-US" sz="2400" dirty="0"/>
              <a:t> of events there are no elements in common, making them </a:t>
            </a:r>
            <a:r>
              <a:rPr lang="en-US" sz="2400" b="1" u="sng" dirty="0"/>
              <a:t>pairwise disjoint.</a:t>
            </a:r>
          </a:p>
          <a:p>
            <a:pPr algn="ctr"/>
            <a:endParaRPr lang="en-US" sz="2400" b="1" i="1" u="sng" dirty="0"/>
          </a:p>
          <a:p>
            <a:pPr algn="ctr"/>
            <a:endParaRPr lang="en-US" sz="2400" dirty="0"/>
          </a:p>
        </p:txBody>
      </p:sp>
      <p:sp>
        <p:nvSpPr>
          <p:cNvPr id="8" name="Rectangle 7">
            <a:extLst>
              <a:ext uri="{FF2B5EF4-FFF2-40B4-BE49-F238E27FC236}">
                <a16:creationId xmlns:a16="http://schemas.microsoft.com/office/drawing/2014/main" id="{1AC6A548-E2AB-4FCA-870B-C39235213028}"/>
              </a:ext>
            </a:extLst>
          </p:cNvPr>
          <p:cNvSpPr/>
          <p:nvPr/>
        </p:nvSpPr>
        <p:spPr>
          <a:xfrm>
            <a:off x="718676" y="4302530"/>
            <a:ext cx="10691023" cy="1569660"/>
          </a:xfrm>
          <a:prstGeom prst="rect">
            <a:avLst/>
          </a:prstGeom>
        </p:spPr>
        <p:txBody>
          <a:bodyPr wrap="square">
            <a:spAutoFit/>
          </a:bodyPr>
          <a:lstStyle/>
          <a:p>
            <a:pPr lvl="0" algn="ctr"/>
            <a:r>
              <a:rPr lang="en-US" sz="2400" dirty="0">
                <a:solidFill>
                  <a:prstClr val="white"/>
                </a:solidFill>
              </a:rPr>
              <a:t>Now that we’ve established the four events are pairwise disjoint, the union on the left gives us the final piece of the puzzle:  The union of these pairwise disjoint events is the sample space.  In layman’s terms, the sample space is divided up amongst these four events.</a:t>
            </a:r>
          </a:p>
        </p:txBody>
      </p:sp>
      <p:sp>
        <p:nvSpPr>
          <p:cNvPr id="9" name="Rectangle 8">
            <a:extLst>
              <a:ext uri="{FF2B5EF4-FFF2-40B4-BE49-F238E27FC236}">
                <a16:creationId xmlns:a16="http://schemas.microsoft.com/office/drawing/2014/main" id="{7AD702DA-862B-4D13-80BD-4CD708B3070D}"/>
              </a:ext>
            </a:extLst>
          </p:cNvPr>
          <p:cNvSpPr/>
          <p:nvPr/>
        </p:nvSpPr>
        <p:spPr>
          <a:xfrm>
            <a:off x="1384650" y="6108057"/>
            <a:ext cx="9163050" cy="461665"/>
          </a:xfrm>
          <a:prstGeom prst="rect">
            <a:avLst/>
          </a:prstGeom>
        </p:spPr>
        <p:txBody>
          <a:bodyPr wrap="square">
            <a:spAutoFit/>
          </a:bodyPr>
          <a:lstStyle/>
          <a:p>
            <a:pPr lvl="0" algn="ctr"/>
            <a:r>
              <a:rPr lang="en-US" sz="2400" dirty="0">
                <a:solidFill>
                  <a:prstClr val="white"/>
                </a:solidFill>
              </a:rPr>
              <a:t>More formally, the events form a </a:t>
            </a:r>
            <a:r>
              <a:rPr lang="en-US" sz="2400" b="1" u="sng" dirty="0">
                <a:solidFill>
                  <a:prstClr val="white"/>
                </a:solidFill>
              </a:rPr>
              <a:t>partition</a:t>
            </a:r>
            <a:r>
              <a:rPr lang="en-US" sz="2400" i="1" dirty="0">
                <a:solidFill>
                  <a:prstClr val="white"/>
                </a:solidFill>
              </a:rPr>
              <a:t> </a:t>
            </a:r>
            <a:r>
              <a:rPr lang="en-US" sz="2400" dirty="0">
                <a:solidFill>
                  <a:prstClr val="white"/>
                </a:solidFill>
              </a:rPr>
              <a:t>of the sample space.</a:t>
            </a:r>
          </a:p>
        </p:txBody>
      </p:sp>
      <p:sp>
        <p:nvSpPr>
          <p:cNvPr id="2" name="Slide Number Placeholder 1">
            <a:extLst>
              <a:ext uri="{FF2B5EF4-FFF2-40B4-BE49-F238E27FC236}">
                <a16:creationId xmlns:a16="http://schemas.microsoft.com/office/drawing/2014/main" id="{9F90A77A-B3A5-436E-8518-6CD4EDC47B2B}"/>
              </a:ext>
            </a:extLst>
          </p:cNvPr>
          <p:cNvSpPr>
            <a:spLocks noGrp="1"/>
          </p:cNvSpPr>
          <p:nvPr>
            <p:ph type="sldNum" sz="quarter" idx="12"/>
          </p:nvPr>
        </p:nvSpPr>
        <p:spPr/>
        <p:txBody>
          <a:bodyPr/>
          <a:lstStyle/>
          <a:p>
            <a:fld id="{570C393F-49A5-4A2F-B910-E259774015D3}" type="slidenum">
              <a:rPr lang="en-US" smtClean="0"/>
              <a:t>11</a:t>
            </a:fld>
            <a:endParaRPr lang="en-US"/>
          </a:p>
        </p:txBody>
      </p:sp>
    </p:spTree>
    <p:extLst>
      <p:ext uri="{BB962C8B-B14F-4D97-AF65-F5344CB8AC3E}">
        <p14:creationId xmlns:p14="http://schemas.microsoft.com/office/powerpoint/2010/main" val="3668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BED01A-F202-4B0C-A655-2E1B7B2DF4C9}"/>
              </a:ext>
            </a:extLst>
          </p:cNvPr>
          <p:cNvSpPr/>
          <p:nvPr/>
        </p:nvSpPr>
        <p:spPr>
          <a:xfrm>
            <a:off x="1295400" y="1381125"/>
            <a:ext cx="9544050" cy="2543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AB24F3-6900-46C3-AC99-E56172201741}"/>
              </a:ext>
            </a:extLst>
          </p:cNvPr>
          <p:cNvSpPr txBox="1"/>
          <p:nvPr/>
        </p:nvSpPr>
        <p:spPr>
          <a:xfrm>
            <a:off x="4314825" y="1590883"/>
            <a:ext cx="6067425" cy="1015663"/>
          </a:xfrm>
          <a:prstGeom prst="rect">
            <a:avLst/>
          </a:prstGeom>
          <a:noFill/>
        </p:spPr>
        <p:txBody>
          <a:bodyPr wrap="square" rtlCol="0">
            <a:spAutoFit/>
          </a:bodyPr>
          <a:lstStyle/>
          <a:p>
            <a:pPr algn="ctr"/>
            <a:r>
              <a:rPr lang="en-US" sz="2400" b="1" dirty="0">
                <a:solidFill>
                  <a:schemeClr val="bg1"/>
                </a:solidFill>
              </a:rPr>
              <a:t>COURSE CLEARED!</a:t>
            </a:r>
          </a:p>
          <a:p>
            <a:r>
              <a:rPr lang="en-US" dirty="0">
                <a:solidFill>
                  <a:schemeClr val="bg1"/>
                </a:solidFill>
              </a:rPr>
              <a:t>Woah, you just made it all the way through section 1.1 of Statistical Inference.  Now it gets fun.  Probability is up next!</a:t>
            </a:r>
          </a:p>
        </p:txBody>
      </p:sp>
      <p:grpSp>
        <p:nvGrpSpPr>
          <p:cNvPr id="8" name="Group 7">
            <a:extLst>
              <a:ext uri="{FF2B5EF4-FFF2-40B4-BE49-F238E27FC236}">
                <a16:creationId xmlns:a16="http://schemas.microsoft.com/office/drawing/2014/main" id="{7FAFE6A4-FAD6-4A01-8D40-F6F29A4794C6}"/>
              </a:ext>
            </a:extLst>
          </p:cNvPr>
          <p:cNvGrpSpPr/>
          <p:nvPr/>
        </p:nvGrpSpPr>
        <p:grpSpPr>
          <a:xfrm>
            <a:off x="1704513" y="1433511"/>
            <a:ext cx="1233997" cy="2438401"/>
            <a:chOff x="1882067" y="1276140"/>
            <a:chExt cx="1233997" cy="2438401"/>
          </a:xfrm>
        </p:grpSpPr>
        <p:sp>
          <p:nvSpPr>
            <p:cNvPr id="5" name="Arrow: Chevron 4">
              <a:extLst>
                <a:ext uri="{FF2B5EF4-FFF2-40B4-BE49-F238E27FC236}">
                  <a16:creationId xmlns:a16="http://schemas.microsoft.com/office/drawing/2014/main" id="{93DDC554-F884-4758-826D-44036B37A5AF}"/>
                </a:ext>
              </a:extLst>
            </p:cNvPr>
            <p:cNvSpPr/>
            <p:nvPr/>
          </p:nvSpPr>
          <p:spPr>
            <a:xfrm rot="16200000">
              <a:off x="1961967" y="2560443"/>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D49F0597-1FAA-437B-9230-08790BA9027F}"/>
                </a:ext>
              </a:extLst>
            </p:cNvPr>
            <p:cNvSpPr/>
            <p:nvPr/>
          </p:nvSpPr>
          <p:spPr>
            <a:xfrm rot="16200000">
              <a:off x="1961967" y="1878342"/>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AFE27E76-B7CC-4DE4-BF10-C45138ADCBA8}"/>
                </a:ext>
              </a:extLst>
            </p:cNvPr>
            <p:cNvSpPr/>
            <p:nvPr/>
          </p:nvSpPr>
          <p:spPr>
            <a:xfrm rot="16200000">
              <a:off x="1961967" y="1196240"/>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Slide Number Placeholder 1">
            <a:extLst>
              <a:ext uri="{FF2B5EF4-FFF2-40B4-BE49-F238E27FC236}">
                <a16:creationId xmlns:a16="http://schemas.microsoft.com/office/drawing/2014/main" id="{B89AB1BC-7F4F-4F27-A55E-BB62E4650E91}"/>
              </a:ext>
            </a:extLst>
          </p:cNvPr>
          <p:cNvSpPr>
            <a:spLocks noGrp="1"/>
          </p:cNvSpPr>
          <p:nvPr>
            <p:ph type="sldNum" sz="quarter" idx="12"/>
          </p:nvPr>
        </p:nvSpPr>
        <p:spPr/>
        <p:txBody>
          <a:bodyPr/>
          <a:lstStyle/>
          <a:p>
            <a:fld id="{570C393F-49A5-4A2F-B910-E259774015D3}" type="slidenum">
              <a:rPr lang="en-US" smtClean="0"/>
              <a:t>12</a:t>
            </a:fld>
            <a:endParaRPr lang="en-US"/>
          </a:p>
        </p:txBody>
      </p:sp>
    </p:spTree>
    <p:extLst>
      <p:ext uri="{BB962C8B-B14F-4D97-AF65-F5344CB8AC3E}">
        <p14:creationId xmlns:p14="http://schemas.microsoft.com/office/powerpoint/2010/main" val="416342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BED01A-F202-4B0C-A655-2E1B7B2DF4C9}"/>
              </a:ext>
            </a:extLst>
          </p:cNvPr>
          <p:cNvSpPr/>
          <p:nvPr/>
        </p:nvSpPr>
        <p:spPr>
          <a:xfrm>
            <a:off x="1295400" y="1381125"/>
            <a:ext cx="9544050" cy="2543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AB24F3-6900-46C3-AC99-E56172201741}"/>
              </a:ext>
            </a:extLst>
          </p:cNvPr>
          <p:cNvSpPr txBox="1"/>
          <p:nvPr/>
        </p:nvSpPr>
        <p:spPr>
          <a:xfrm>
            <a:off x="4314825" y="1590883"/>
            <a:ext cx="6067425" cy="2123658"/>
          </a:xfrm>
          <a:prstGeom prst="rect">
            <a:avLst/>
          </a:prstGeom>
          <a:noFill/>
        </p:spPr>
        <p:txBody>
          <a:bodyPr wrap="square" rtlCol="0">
            <a:spAutoFit/>
          </a:bodyPr>
          <a:lstStyle/>
          <a:p>
            <a:pPr algn="ctr"/>
            <a:r>
              <a:rPr lang="en-US" sz="2400" b="1" dirty="0">
                <a:solidFill>
                  <a:schemeClr val="bg1"/>
                </a:solidFill>
              </a:rPr>
              <a:t>LEVEL UP!</a:t>
            </a:r>
          </a:p>
          <a:p>
            <a:r>
              <a:rPr lang="en-US" dirty="0">
                <a:solidFill>
                  <a:schemeClr val="bg1"/>
                </a:solidFill>
              </a:rPr>
              <a:t>Until now, you’ve seen sets represented as collections of dice faces, or as events labelled with capital letters.  Unfortunately, there are only 26 of those, and we’re about to go to infinity and beyond (or at least just to infinity), so from now on, instead of A, B, C, etc., you might be seeing A</a:t>
            </a:r>
            <a:r>
              <a:rPr lang="en-US" baseline="-25000" dirty="0">
                <a:solidFill>
                  <a:schemeClr val="bg1"/>
                </a:solidFill>
              </a:rPr>
              <a:t>1</a:t>
            </a:r>
            <a:r>
              <a:rPr lang="en-US" dirty="0">
                <a:solidFill>
                  <a:schemeClr val="bg1"/>
                </a:solidFill>
              </a:rPr>
              <a:t>, A</a:t>
            </a:r>
            <a:r>
              <a:rPr lang="en-US" baseline="-25000" dirty="0">
                <a:solidFill>
                  <a:schemeClr val="bg1"/>
                </a:solidFill>
              </a:rPr>
              <a:t>2</a:t>
            </a:r>
            <a:r>
              <a:rPr lang="en-US" dirty="0">
                <a:solidFill>
                  <a:schemeClr val="bg1"/>
                </a:solidFill>
              </a:rPr>
              <a:t>, A</a:t>
            </a:r>
            <a:r>
              <a:rPr lang="en-US" baseline="-25000" dirty="0">
                <a:solidFill>
                  <a:schemeClr val="bg1"/>
                </a:solidFill>
              </a:rPr>
              <a:t>3</a:t>
            </a:r>
            <a:r>
              <a:rPr lang="en-US" dirty="0">
                <a:solidFill>
                  <a:schemeClr val="bg1"/>
                </a:solidFill>
              </a:rPr>
              <a:t>, …, etc.  Stay vigilant and watch out for those subscripts!</a:t>
            </a:r>
          </a:p>
        </p:txBody>
      </p:sp>
      <p:grpSp>
        <p:nvGrpSpPr>
          <p:cNvPr id="8" name="Group 7">
            <a:extLst>
              <a:ext uri="{FF2B5EF4-FFF2-40B4-BE49-F238E27FC236}">
                <a16:creationId xmlns:a16="http://schemas.microsoft.com/office/drawing/2014/main" id="{7FAFE6A4-FAD6-4A01-8D40-F6F29A4794C6}"/>
              </a:ext>
            </a:extLst>
          </p:cNvPr>
          <p:cNvGrpSpPr/>
          <p:nvPr/>
        </p:nvGrpSpPr>
        <p:grpSpPr>
          <a:xfrm>
            <a:off x="1704513" y="1433511"/>
            <a:ext cx="1233997" cy="2438401"/>
            <a:chOff x="1882067" y="1276140"/>
            <a:chExt cx="1233997" cy="2438401"/>
          </a:xfrm>
        </p:grpSpPr>
        <p:sp>
          <p:nvSpPr>
            <p:cNvPr id="5" name="Arrow: Chevron 4">
              <a:extLst>
                <a:ext uri="{FF2B5EF4-FFF2-40B4-BE49-F238E27FC236}">
                  <a16:creationId xmlns:a16="http://schemas.microsoft.com/office/drawing/2014/main" id="{93DDC554-F884-4758-826D-44036B37A5AF}"/>
                </a:ext>
              </a:extLst>
            </p:cNvPr>
            <p:cNvSpPr/>
            <p:nvPr/>
          </p:nvSpPr>
          <p:spPr>
            <a:xfrm rot="16200000">
              <a:off x="1961967" y="2560443"/>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D49F0597-1FAA-437B-9230-08790BA9027F}"/>
                </a:ext>
              </a:extLst>
            </p:cNvPr>
            <p:cNvSpPr/>
            <p:nvPr/>
          </p:nvSpPr>
          <p:spPr>
            <a:xfrm rot="16200000">
              <a:off x="1961967" y="1878342"/>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AFE27E76-B7CC-4DE4-BF10-C45138ADCBA8}"/>
                </a:ext>
              </a:extLst>
            </p:cNvPr>
            <p:cNvSpPr/>
            <p:nvPr/>
          </p:nvSpPr>
          <p:spPr>
            <a:xfrm rot="16200000">
              <a:off x="1961967" y="1196240"/>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Slide Number Placeholder 1">
            <a:extLst>
              <a:ext uri="{FF2B5EF4-FFF2-40B4-BE49-F238E27FC236}">
                <a16:creationId xmlns:a16="http://schemas.microsoft.com/office/drawing/2014/main" id="{5FB3DAA4-9529-4551-9CF4-CE26E5E80344}"/>
              </a:ext>
            </a:extLst>
          </p:cNvPr>
          <p:cNvSpPr>
            <a:spLocks noGrp="1"/>
          </p:cNvSpPr>
          <p:nvPr>
            <p:ph type="sldNum" sz="quarter" idx="12"/>
          </p:nvPr>
        </p:nvSpPr>
        <p:spPr/>
        <p:txBody>
          <a:bodyPr/>
          <a:lstStyle/>
          <a:p>
            <a:fld id="{570C393F-49A5-4A2F-B910-E259774015D3}" type="slidenum">
              <a:rPr lang="en-US" smtClean="0"/>
              <a:t>2</a:t>
            </a:fld>
            <a:endParaRPr lang="en-US"/>
          </a:p>
        </p:txBody>
      </p:sp>
    </p:spTree>
    <p:extLst>
      <p:ext uri="{BB962C8B-B14F-4D97-AF65-F5344CB8AC3E}">
        <p14:creationId xmlns:p14="http://schemas.microsoft.com/office/powerpoint/2010/main" val="376575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230820" y="104455"/>
            <a:ext cx="11496582" cy="1252755"/>
          </a:xfrm>
        </p:spPr>
        <p:txBody>
          <a:bodyPr>
            <a:normAutofit/>
          </a:bodyPr>
          <a:lstStyle/>
          <a:p>
            <a:r>
              <a:rPr lang="en-US" sz="2400" dirty="0"/>
              <a:t>Let’s ease into the new notation.  Remember our buddies events A and B from Part 1? Well, now they’re A</a:t>
            </a:r>
            <a:r>
              <a:rPr lang="en-US" sz="2400" baseline="-25000" dirty="0"/>
              <a:t>1</a:t>
            </a:r>
            <a:r>
              <a:rPr lang="en-US" sz="2400" dirty="0"/>
              <a:t> and A</a:t>
            </a:r>
            <a:r>
              <a:rPr lang="en-US" sz="2400" baseline="-25000" dirty="0"/>
              <a:t>2</a:t>
            </a:r>
            <a:r>
              <a:rPr lang="en-US" sz="2400" dirty="0"/>
              <a:t>.</a:t>
            </a:r>
          </a:p>
        </p:txBody>
      </p:sp>
      <p:grpSp>
        <p:nvGrpSpPr>
          <p:cNvPr id="4" name="Group 3">
            <a:extLst>
              <a:ext uri="{FF2B5EF4-FFF2-40B4-BE49-F238E27FC236}">
                <a16:creationId xmlns:a16="http://schemas.microsoft.com/office/drawing/2014/main" id="{69BEB249-D3F4-4E46-9AE0-C5F0675F9EA7}"/>
              </a:ext>
            </a:extLst>
          </p:cNvPr>
          <p:cNvGrpSpPr/>
          <p:nvPr/>
        </p:nvGrpSpPr>
        <p:grpSpPr>
          <a:xfrm>
            <a:off x="989826" y="1989399"/>
            <a:ext cx="3946158" cy="2657773"/>
            <a:chOff x="989826" y="1989399"/>
            <a:chExt cx="3946158" cy="2657773"/>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BC688F-9068-4EDC-9D7E-BB1D98B2B0DC}"/>
                    </a:ext>
                  </a:extLst>
                </p:cNvPr>
                <p:cNvSpPr txBox="1"/>
                <p:nvPr/>
              </p:nvSpPr>
              <p:spPr>
                <a:xfrm>
                  <a:off x="2023678" y="2795224"/>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6" name="TextBox 5">
                  <a:extLst>
                    <a:ext uri="{FF2B5EF4-FFF2-40B4-BE49-F238E27FC236}">
                      <a16:creationId xmlns:a16="http://schemas.microsoft.com/office/drawing/2014/main" id="{BEBC688F-9068-4EDC-9D7E-BB1D98B2B0DC}"/>
                    </a:ext>
                  </a:extLst>
                </p:cNvPr>
                <p:cNvSpPr txBox="1">
                  <a:spLocks noRot="1" noChangeAspect="1" noMove="1" noResize="1" noEditPoints="1" noAdjustHandles="1" noChangeArrowheads="1" noChangeShapeType="1" noTextEdit="1"/>
                </p:cNvSpPr>
                <p:nvPr/>
              </p:nvSpPr>
              <p:spPr>
                <a:xfrm>
                  <a:off x="2023678" y="2795224"/>
                  <a:ext cx="490409"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56CA122-8072-49CA-88B4-768A422AD437}"/>
                    </a:ext>
                  </a:extLst>
                </p:cNvPr>
                <p:cNvSpPr txBox="1"/>
                <p:nvPr/>
              </p:nvSpPr>
              <p:spPr>
                <a:xfrm>
                  <a:off x="2023678" y="4000841"/>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65" name="TextBox 64">
                  <a:extLst>
                    <a:ext uri="{FF2B5EF4-FFF2-40B4-BE49-F238E27FC236}">
                      <a16:creationId xmlns:a16="http://schemas.microsoft.com/office/drawing/2014/main" id="{056CA122-8072-49CA-88B4-768A422AD437}"/>
                    </a:ext>
                  </a:extLst>
                </p:cNvPr>
                <p:cNvSpPr txBox="1">
                  <a:spLocks noRot="1" noChangeAspect="1" noMove="1" noResize="1" noEditPoints="1" noAdjustHandles="1" noChangeArrowheads="1" noChangeShapeType="1" noTextEdit="1"/>
                </p:cNvSpPr>
                <p:nvPr/>
              </p:nvSpPr>
              <p:spPr>
                <a:xfrm>
                  <a:off x="2023678" y="4000841"/>
                  <a:ext cx="490409" cy="646331"/>
                </a:xfrm>
                <a:prstGeom prst="rect">
                  <a:avLst/>
                </a:prstGeom>
                <a:blipFill>
                  <a:blip r:embed="rId4"/>
                  <a:stretch>
                    <a:fillRect/>
                  </a:stretch>
                </a:blipFill>
              </p:spPr>
              <p:txBody>
                <a:bodyPr/>
                <a:lstStyle/>
                <a:p>
                  <a:r>
                    <a:rPr lang="en-US">
                      <a:noFill/>
                    </a:rPr>
                    <a:t> </a:t>
                  </a:r>
                </a:p>
              </p:txBody>
            </p:sp>
          </mc:Fallback>
        </mc:AlternateContent>
        <p:sp>
          <p:nvSpPr>
            <p:cNvPr id="138" name="Title 1">
              <a:extLst>
                <a:ext uri="{FF2B5EF4-FFF2-40B4-BE49-F238E27FC236}">
                  <a16:creationId xmlns:a16="http://schemas.microsoft.com/office/drawing/2014/main" id="{71A444D6-2D90-401A-B98F-A5185F438B9C}"/>
                </a:ext>
              </a:extLst>
            </p:cNvPr>
            <p:cNvSpPr txBox="1">
              <a:spLocks/>
            </p:cNvSpPr>
            <p:nvPr/>
          </p:nvSpPr>
          <p:spPr>
            <a:xfrm>
              <a:off x="2824713" y="2809067"/>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1</a:t>
              </a:r>
              <a:endParaRPr lang="en-US" sz="6000" dirty="0">
                <a:latin typeface="+mn-lt"/>
              </a:endParaRPr>
            </a:p>
          </p:txBody>
        </p:sp>
        <p:sp>
          <p:nvSpPr>
            <p:cNvPr id="140" name="Title 1">
              <a:extLst>
                <a:ext uri="{FF2B5EF4-FFF2-40B4-BE49-F238E27FC236}">
                  <a16:creationId xmlns:a16="http://schemas.microsoft.com/office/drawing/2014/main" id="{4A55E0F7-7FF4-48CA-A83C-E25E28884A67}"/>
                </a:ext>
              </a:extLst>
            </p:cNvPr>
            <p:cNvSpPr txBox="1">
              <a:spLocks/>
            </p:cNvSpPr>
            <p:nvPr/>
          </p:nvSpPr>
          <p:spPr>
            <a:xfrm>
              <a:off x="1327419" y="3008316"/>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x</a:t>
              </a:r>
            </a:p>
          </p:txBody>
        </p:sp>
        <p:sp>
          <p:nvSpPr>
            <p:cNvPr id="141" name="Title 1">
              <a:extLst>
                <a:ext uri="{FF2B5EF4-FFF2-40B4-BE49-F238E27FC236}">
                  <a16:creationId xmlns:a16="http://schemas.microsoft.com/office/drawing/2014/main" id="{CE70AD6A-3181-43B2-9EA3-DE27A4A9C9BE}"/>
                </a:ext>
              </a:extLst>
            </p:cNvPr>
            <p:cNvSpPr txBox="1">
              <a:spLocks/>
            </p:cNvSpPr>
            <p:nvPr/>
          </p:nvSpPr>
          <p:spPr>
            <a:xfrm>
              <a:off x="1246117" y="4083706"/>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y</a:t>
              </a:r>
            </a:p>
          </p:txBody>
        </p:sp>
        <p:sp>
          <p:nvSpPr>
            <p:cNvPr id="150" name="Title 1">
              <a:extLst>
                <a:ext uri="{FF2B5EF4-FFF2-40B4-BE49-F238E27FC236}">
                  <a16:creationId xmlns:a16="http://schemas.microsoft.com/office/drawing/2014/main" id="{A1027137-57AF-4965-B6BD-6FC854266194}"/>
                </a:ext>
              </a:extLst>
            </p:cNvPr>
            <p:cNvSpPr txBox="1">
              <a:spLocks/>
            </p:cNvSpPr>
            <p:nvPr/>
          </p:nvSpPr>
          <p:spPr>
            <a:xfrm>
              <a:off x="989826" y="1989399"/>
              <a:ext cx="3946158"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latin typeface="+mn-lt"/>
                </a:rPr>
                <a:t>A</a:t>
              </a:r>
              <a:r>
                <a:rPr lang="en-US" sz="6000" baseline="-25000" dirty="0">
                  <a:latin typeface="+mn-lt"/>
                </a:rPr>
                <a:t>1</a:t>
              </a:r>
              <a:r>
                <a:rPr lang="en-US" sz="6000" dirty="0">
                  <a:latin typeface="+mn-lt"/>
                </a:rPr>
                <a:t> = {</a:t>
              </a:r>
              <a:r>
                <a:rPr lang="en-US" sz="6000" i="1" dirty="0">
                  <a:latin typeface="+mn-lt"/>
                </a:rPr>
                <a:t>x, y}</a:t>
              </a:r>
              <a:endParaRPr lang="en-US" sz="6000" dirty="0">
                <a:latin typeface="+mn-lt"/>
              </a:endParaRPr>
            </a:p>
          </p:txBody>
        </p:sp>
        <p:sp>
          <p:nvSpPr>
            <p:cNvPr id="23" name="Title 1">
              <a:extLst>
                <a:ext uri="{FF2B5EF4-FFF2-40B4-BE49-F238E27FC236}">
                  <a16:creationId xmlns:a16="http://schemas.microsoft.com/office/drawing/2014/main" id="{1347150A-B50F-422F-8727-2B60A7BE887B}"/>
                </a:ext>
              </a:extLst>
            </p:cNvPr>
            <p:cNvSpPr txBox="1">
              <a:spLocks/>
            </p:cNvSpPr>
            <p:nvPr/>
          </p:nvSpPr>
          <p:spPr>
            <a:xfrm>
              <a:off x="2824714" y="3769352"/>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1</a:t>
              </a:r>
              <a:endParaRPr lang="en-US" sz="6000" dirty="0">
                <a:latin typeface="+mn-lt"/>
              </a:endParaRPr>
            </a:p>
          </p:txBody>
        </p:sp>
      </p:grpSp>
      <p:grpSp>
        <p:nvGrpSpPr>
          <p:cNvPr id="5" name="Group 4">
            <a:extLst>
              <a:ext uri="{FF2B5EF4-FFF2-40B4-BE49-F238E27FC236}">
                <a16:creationId xmlns:a16="http://schemas.microsoft.com/office/drawing/2014/main" id="{06DFD214-AD86-41F3-ADFE-F4429130E0A2}"/>
              </a:ext>
            </a:extLst>
          </p:cNvPr>
          <p:cNvGrpSpPr/>
          <p:nvPr/>
        </p:nvGrpSpPr>
        <p:grpSpPr>
          <a:xfrm>
            <a:off x="7156375" y="1952001"/>
            <a:ext cx="4899501" cy="2808832"/>
            <a:chOff x="7156375" y="1952001"/>
            <a:chExt cx="4899501" cy="2808832"/>
          </a:xfrm>
        </p:grpSpPr>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FAE67C37-935F-4D12-B8E2-BC3DCEA79914}"/>
                    </a:ext>
                  </a:extLst>
                </p:cNvPr>
                <p:cNvSpPr txBox="1"/>
                <p:nvPr/>
              </p:nvSpPr>
              <p:spPr>
                <a:xfrm>
                  <a:off x="8868010" y="2891282"/>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142" name="TextBox 141">
                  <a:extLst>
                    <a:ext uri="{FF2B5EF4-FFF2-40B4-BE49-F238E27FC236}">
                      <a16:creationId xmlns:a16="http://schemas.microsoft.com/office/drawing/2014/main" id="{FAE67C37-935F-4D12-B8E2-BC3DCEA79914}"/>
                    </a:ext>
                  </a:extLst>
                </p:cNvPr>
                <p:cNvSpPr txBox="1">
                  <a:spLocks noRot="1" noChangeAspect="1" noMove="1" noResize="1" noEditPoints="1" noAdjustHandles="1" noChangeArrowheads="1" noChangeShapeType="1" noTextEdit="1"/>
                </p:cNvSpPr>
                <p:nvPr/>
              </p:nvSpPr>
              <p:spPr>
                <a:xfrm>
                  <a:off x="8868010" y="2891282"/>
                  <a:ext cx="490409"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C001EAFA-9A62-428D-BF3D-6C042A6BB63E}"/>
                    </a:ext>
                  </a:extLst>
                </p:cNvPr>
                <p:cNvSpPr txBox="1"/>
                <p:nvPr/>
              </p:nvSpPr>
              <p:spPr>
                <a:xfrm>
                  <a:off x="8868010" y="4096899"/>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143" name="TextBox 142">
                  <a:extLst>
                    <a:ext uri="{FF2B5EF4-FFF2-40B4-BE49-F238E27FC236}">
                      <a16:creationId xmlns:a16="http://schemas.microsoft.com/office/drawing/2014/main" id="{C001EAFA-9A62-428D-BF3D-6C042A6BB63E}"/>
                    </a:ext>
                  </a:extLst>
                </p:cNvPr>
                <p:cNvSpPr txBox="1">
                  <a:spLocks noRot="1" noChangeAspect="1" noMove="1" noResize="1" noEditPoints="1" noAdjustHandles="1" noChangeArrowheads="1" noChangeShapeType="1" noTextEdit="1"/>
                </p:cNvSpPr>
                <p:nvPr/>
              </p:nvSpPr>
              <p:spPr>
                <a:xfrm>
                  <a:off x="8868010" y="4096899"/>
                  <a:ext cx="490409" cy="646331"/>
                </a:xfrm>
                <a:prstGeom prst="rect">
                  <a:avLst/>
                </a:prstGeom>
                <a:blipFill>
                  <a:blip r:embed="rId6"/>
                  <a:stretch>
                    <a:fillRect/>
                  </a:stretch>
                </a:blipFill>
              </p:spPr>
              <p:txBody>
                <a:bodyPr/>
                <a:lstStyle/>
                <a:p>
                  <a:r>
                    <a:rPr lang="en-US">
                      <a:noFill/>
                    </a:rPr>
                    <a:t> </a:t>
                  </a:r>
                </a:p>
              </p:txBody>
            </p:sp>
          </mc:Fallback>
        </mc:AlternateContent>
        <p:sp>
          <p:nvSpPr>
            <p:cNvPr id="146" name="Title 1">
              <a:extLst>
                <a:ext uri="{FF2B5EF4-FFF2-40B4-BE49-F238E27FC236}">
                  <a16:creationId xmlns:a16="http://schemas.microsoft.com/office/drawing/2014/main" id="{FECF6933-A7C9-47A9-B356-B0B53DC8261B}"/>
                </a:ext>
              </a:extLst>
            </p:cNvPr>
            <p:cNvSpPr txBox="1">
              <a:spLocks/>
            </p:cNvSpPr>
            <p:nvPr/>
          </p:nvSpPr>
          <p:spPr>
            <a:xfrm>
              <a:off x="8171751" y="3104374"/>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x</a:t>
              </a:r>
            </a:p>
          </p:txBody>
        </p:sp>
        <p:sp>
          <p:nvSpPr>
            <p:cNvPr id="147" name="Title 1">
              <a:extLst>
                <a:ext uri="{FF2B5EF4-FFF2-40B4-BE49-F238E27FC236}">
                  <a16:creationId xmlns:a16="http://schemas.microsoft.com/office/drawing/2014/main" id="{3DA5F109-B2AF-497D-97CD-5A39E5C01D99}"/>
                </a:ext>
              </a:extLst>
            </p:cNvPr>
            <p:cNvSpPr txBox="1">
              <a:spLocks/>
            </p:cNvSpPr>
            <p:nvPr/>
          </p:nvSpPr>
          <p:spPr>
            <a:xfrm>
              <a:off x="8090449" y="4179764"/>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y</a:t>
              </a:r>
            </a:p>
          </p:txBody>
        </p:sp>
        <p:sp>
          <p:nvSpPr>
            <p:cNvPr id="151" name="Title 1">
              <a:extLst>
                <a:ext uri="{FF2B5EF4-FFF2-40B4-BE49-F238E27FC236}">
                  <a16:creationId xmlns:a16="http://schemas.microsoft.com/office/drawing/2014/main" id="{74D9FB0B-AE8D-4DA1-9335-284D994CD425}"/>
                </a:ext>
              </a:extLst>
            </p:cNvPr>
            <p:cNvSpPr txBox="1">
              <a:spLocks/>
            </p:cNvSpPr>
            <p:nvPr/>
          </p:nvSpPr>
          <p:spPr>
            <a:xfrm>
              <a:off x="7156375" y="1952001"/>
              <a:ext cx="4899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r>
                <a:rPr lang="en-US" sz="6000" dirty="0">
                  <a:latin typeface="+mn-lt"/>
                </a:rPr>
                <a:t> = {</a:t>
              </a:r>
              <a:r>
                <a:rPr lang="en-US" sz="6000" i="1" dirty="0">
                  <a:latin typeface="+mn-lt"/>
                </a:rPr>
                <a:t>x, y, z}</a:t>
              </a:r>
              <a:endParaRPr lang="en-US" sz="6000" dirty="0">
                <a:latin typeface="+mn-lt"/>
              </a:endParaRPr>
            </a:p>
          </p:txBody>
        </p:sp>
        <p:sp>
          <p:nvSpPr>
            <p:cNvPr id="25" name="Title 1">
              <a:extLst>
                <a:ext uri="{FF2B5EF4-FFF2-40B4-BE49-F238E27FC236}">
                  <a16:creationId xmlns:a16="http://schemas.microsoft.com/office/drawing/2014/main" id="{6361854E-391A-4CDB-BD9B-08B6BA6AC1CA}"/>
                </a:ext>
              </a:extLst>
            </p:cNvPr>
            <p:cNvSpPr txBox="1">
              <a:spLocks/>
            </p:cNvSpPr>
            <p:nvPr/>
          </p:nvSpPr>
          <p:spPr>
            <a:xfrm>
              <a:off x="9439215" y="2893501"/>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endParaRPr lang="en-US" sz="6000" dirty="0">
                <a:latin typeface="+mn-lt"/>
              </a:endParaRPr>
            </a:p>
          </p:txBody>
        </p:sp>
        <p:sp>
          <p:nvSpPr>
            <p:cNvPr id="26" name="Title 1">
              <a:extLst>
                <a:ext uri="{FF2B5EF4-FFF2-40B4-BE49-F238E27FC236}">
                  <a16:creationId xmlns:a16="http://schemas.microsoft.com/office/drawing/2014/main" id="{C2342F5A-46D7-49D8-ABE5-5F65CC0C0A97}"/>
                </a:ext>
              </a:extLst>
            </p:cNvPr>
            <p:cNvSpPr txBox="1">
              <a:spLocks/>
            </p:cNvSpPr>
            <p:nvPr/>
          </p:nvSpPr>
          <p:spPr>
            <a:xfrm>
              <a:off x="9439214" y="3980627"/>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endParaRPr lang="en-US" sz="6000" dirty="0">
                <a:latin typeface="+mn-lt"/>
              </a:endParaRPr>
            </a:p>
          </p:txBody>
        </p:sp>
      </p:grpSp>
      <p:grpSp>
        <p:nvGrpSpPr>
          <p:cNvPr id="7" name="Group 6">
            <a:extLst>
              <a:ext uri="{FF2B5EF4-FFF2-40B4-BE49-F238E27FC236}">
                <a16:creationId xmlns:a16="http://schemas.microsoft.com/office/drawing/2014/main" id="{5650A222-D8A7-4C10-B2D4-C4892FEC0BB2}"/>
              </a:ext>
            </a:extLst>
          </p:cNvPr>
          <p:cNvGrpSpPr/>
          <p:nvPr/>
        </p:nvGrpSpPr>
        <p:grpSpPr>
          <a:xfrm>
            <a:off x="3589239" y="5010728"/>
            <a:ext cx="4278234" cy="1564310"/>
            <a:chOff x="3589239" y="5010728"/>
            <a:chExt cx="4278234" cy="1564310"/>
          </a:xfrm>
        </p:grpSpPr>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442F0EBF-7F3D-4DDD-A644-9B6A4932D047}"/>
                    </a:ext>
                  </a:extLst>
                </p:cNvPr>
                <p:cNvSpPr txBox="1"/>
                <p:nvPr/>
              </p:nvSpPr>
              <p:spPr>
                <a:xfrm>
                  <a:off x="5237947" y="5900256"/>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130" name="TextBox 129">
                  <a:extLst>
                    <a:ext uri="{FF2B5EF4-FFF2-40B4-BE49-F238E27FC236}">
                      <a16:creationId xmlns:a16="http://schemas.microsoft.com/office/drawing/2014/main" id="{442F0EBF-7F3D-4DDD-A644-9B6A4932D047}"/>
                    </a:ext>
                  </a:extLst>
                </p:cNvPr>
                <p:cNvSpPr txBox="1">
                  <a:spLocks noRot="1" noChangeAspect="1" noMove="1" noResize="1" noEditPoints="1" noAdjustHandles="1" noChangeArrowheads="1" noChangeShapeType="1" noTextEdit="1"/>
                </p:cNvSpPr>
                <p:nvPr/>
              </p:nvSpPr>
              <p:spPr>
                <a:xfrm>
                  <a:off x="5237947" y="5900256"/>
                  <a:ext cx="490409" cy="646331"/>
                </a:xfrm>
                <a:prstGeom prst="rect">
                  <a:avLst/>
                </a:prstGeom>
                <a:blipFill>
                  <a:blip r:embed="rId7"/>
                  <a:stretch>
                    <a:fillRect/>
                  </a:stretch>
                </a:blipFill>
              </p:spPr>
              <p:txBody>
                <a:bodyPr/>
                <a:lstStyle/>
                <a:p>
                  <a:r>
                    <a:rPr lang="en-US">
                      <a:noFill/>
                    </a:rPr>
                    <a:t> </a:t>
                  </a:r>
                </a:p>
              </p:txBody>
            </p:sp>
          </mc:Fallback>
        </mc:AlternateContent>
        <p:sp>
          <p:nvSpPr>
            <p:cNvPr id="152" name="Title 1">
              <a:extLst>
                <a:ext uri="{FF2B5EF4-FFF2-40B4-BE49-F238E27FC236}">
                  <a16:creationId xmlns:a16="http://schemas.microsoft.com/office/drawing/2014/main" id="{8EF81B35-5A1D-43DC-BBA5-8E934C4C26F7}"/>
                </a:ext>
              </a:extLst>
            </p:cNvPr>
            <p:cNvSpPr txBox="1">
              <a:spLocks/>
            </p:cNvSpPr>
            <p:nvPr/>
          </p:nvSpPr>
          <p:spPr>
            <a:xfrm>
              <a:off x="3589239" y="5010728"/>
              <a:ext cx="4278234" cy="78020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mn-lt"/>
                </a:rPr>
                <a:t>And so…</a:t>
              </a:r>
            </a:p>
          </p:txBody>
        </p:sp>
        <p:sp>
          <p:nvSpPr>
            <p:cNvPr id="27" name="Title 1">
              <a:extLst>
                <a:ext uri="{FF2B5EF4-FFF2-40B4-BE49-F238E27FC236}">
                  <a16:creationId xmlns:a16="http://schemas.microsoft.com/office/drawing/2014/main" id="{2D329BDF-6185-421C-86A8-8D11637697BD}"/>
                </a:ext>
              </a:extLst>
            </p:cNvPr>
            <p:cNvSpPr txBox="1">
              <a:spLocks/>
            </p:cNvSpPr>
            <p:nvPr/>
          </p:nvSpPr>
          <p:spPr>
            <a:xfrm>
              <a:off x="4132177" y="5790934"/>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1</a:t>
              </a:r>
              <a:endParaRPr lang="en-US" sz="6000" dirty="0">
                <a:latin typeface="+mn-lt"/>
              </a:endParaRPr>
            </a:p>
          </p:txBody>
        </p:sp>
        <p:sp>
          <p:nvSpPr>
            <p:cNvPr id="28" name="Title 1">
              <a:extLst>
                <a:ext uri="{FF2B5EF4-FFF2-40B4-BE49-F238E27FC236}">
                  <a16:creationId xmlns:a16="http://schemas.microsoft.com/office/drawing/2014/main" id="{5A5EE5EE-402E-4395-B6B4-15D846DD6DE6}"/>
                </a:ext>
              </a:extLst>
            </p:cNvPr>
            <p:cNvSpPr txBox="1">
              <a:spLocks/>
            </p:cNvSpPr>
            <p:nvPr/>
          </p:nvSpPr>
          <p:spPr>
            <a:xfrm>
              <a:off x="5902553" y="5794832"/>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endParaRPr lang="en-US" sz="6000" dirty="0">
                <a:latin typeface="+mn-lt"/>
              </a:endParaRPr>
            </a:p>
          </p:txBody>
        </p:sp>
      </p:grpSp>
      <p:sp>
        <p:nvSpPr>
          <p:cNvPr id="3" name="Slide Number Placeholder 2">
            <a:extLst>
              <a:ext uri="{FF2B5EF4-FFF2-40B4-BE49-F238E27FC236}">
                <a16:creationId xmlns:a16="http://schemas.microsoft.com/office/drawing/2014/main" id="{A2B66847-B9A7-4288-A35A-A1B58F9DEAEB}"/>
              </a:ext>
            </a:extLst>
          </p:cNvPr>
          <p:cNvSpPr>
            <a:spLocks noGrp="1"/>
          </p:cNvSpPr>
          <p:nvPr>
            <p:ph type="sldNum" sz="quarter" idx="12"/>
          </p:nvPr>
        </p:nvSpPr>
        <p:spPr/>
        <p:txBody>
          <a:bodyPr/>
          <a:lstStyle/>
          <a:p>
            <a:fld id="{570C393F-49A5-4A2F-B910-E259774015D3}" type="slidenum">
              <a:rPr lang="en-US" smtClean="0"/>
              <a:t>3</a:t>
            </a:fld>
            <a:endParaRPr lang="en-US"/>
          </a:p>
        </p:txBody>
      </p:sp>
    </p:spTree>
    <p:extLst>
      <p:ext uri="{BB962C8B-B14F-4D97-AF65-F5344CB8AC3E}">
        <p14:creationId xmlns:p14="http://schemas.microsoft.com/office/powerpoint/2010/main" val="306777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230820" y="104455"/>
            <a:ext cx="11496582" cy="1252755"/>
          </a:xfrm>
        </p:spPr>
        <p:txBody>
          <a:bodyPr>
            <a:normAutofit/>
          </a:bodyPr>
          <a:lstStyle/>
          <a:p>
            <a:r>
              <a:rPr lang="en-US" sz="2400" dirty="0"/>
              <a:t>Two events are nice, but four really gets the party going! A</a:t>
            </a:r>
            <a:r>
              <a:rPr lang="en-US" sz="2400" baseline="-25000" dirty="0"/>
              <a:t>1</a:t>
            </a:r>
            <a:r>
              <a:rPr lang="en-US" sz="2400" dirty="0"/>
              <a:t> and A</a:t>
            </a:r>
            <a:r>
              <a:rPr lang="en-US" sz="2400" baseline="-25000" dirty="0"/>
              <a:t>2</a:t>
            </a:r>
            <a:r>
              <a:rPr lang="en-US" sz="2400" dirty="0"/>
              <a:t>, meet your new neighbors, A</a:t>
            </a:r>
            <a:r>
              <a:rPr lang="en-US" sz="2400" baseline="-25000" dirty="0"/>
              <a:t>3 </a:t>
            </a:r>
            <a:r>
              <a:rPr lang="en-US" sz="2400" dirty="0"/>
              <a:t>and</a:t>
            </a:r>
            <a:r>
              <a:rPr lang="en-US" sz="2400" baseline="-25000" dirty="0"/>
              <a:t> </a:t>
            </a:r>
            <a:r>
              <a:rPr lang="en-US" sz="2400" dirty="0"/>
              <a:t>A</a:t>
            </a:r>
            <a:r>
              <a:rPr lang="en-US" sz="2400" baseline="-25000" dirty="0"/>
              <a:t>4</a:t>
            </a:r>
            <a:r>
              <a:rPr lang="en-US" sz="2400" dirty="0"/>
              <a:t>!</a:t>
            </a:r>
          </a:p>
        </p:txBody>
      </p:sp>
      <p:grpSp>
        <p:nvGrpSpPr>
          <p:cNvPr id="7" name="Group 6">
            <a:extLst>
              <a:ext uri="{FF2B5EF4-FFF2-40B4-BE49-F238E27FC236}">
                <a16:creationId xmlns:a16="http://schemas.microsoft.com/office/drawing/2014/main" id="{B4852F1F-F5E2-4D50-9085-4F0A8F3BC05E}"/>
              </a:ext>
            </a:extLst>
          </p:cNvPr>
          <p:cNvGrpSpPr/>
          <p:nvPr/>
        </p:nvGrpSpPr>
        <p:grpSpPr>
          <a:xfrm>
            <a:off x="3461680" y="1126377"/>
            <a:ext cx="5451501" cy="3398199"/>
            <a:chOff x="3461680" y="1126377"/>
            <a:chExt cx="5451501" cy="3398199"/>
          </a:xfrm>
        </p:grpSpPr>
        <p:sp>
          <p:nvSpPr>
            <p:cNvPr id="150" name="Title 1">
              <a:extLst>
                <a:ext uri="{FF2B5EF4-FFF2-40B4-BE49-F238E27FC236}">
                  <a16:creationId xmlns:a16="http://schemas.microsoft.com/office/drawing/2014/main" id="{A1027137-57AF-4965-B6BD-6FC854266194}"/>
                </a:ext>
              </a:extLst>
            </p:cNvPr>
            <p:cNvSpPr txBox="1">
              <a:spLocks/>
            </p:cNvSpPr>
            <p:nvPr/>
          </p:nvSpPr>
          <p:spPr>
            <a:xfrm>
              <a:off x="3461680" y="1126377"/>
              <a:ext cx="3946158"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A</a:t>
              </a:r>
              <a:r>
                <a:rPr lang="en-US" sz="6000" baseline="-25000" dirty="0">
                  <a:latin typeface="+mn-lt"/>
                </a:rPr>
                <a:t>1</a:t>
              </a:r>
              <a:r>
                <a:rPr lang="en-US" sz="6000" dirty="0">
                  <a:latin typeface="+mn-lt"/>
                </a:rPr>
                <a:t> = {</a:t>
              </a:r>
              <a:r>
                <a:rPr lang="en-US" sz="6000" i="1" dirty="0">
                  <a:latin typeface="+mn-lt"/>
                </a:rPr>
                <a:t>x, y}</a:t>
              </a:r>
              <a:endParaRPr lang="en-US" sz="6000" dirty="0">
                <a:latin typeface="+mn-lt"/>
              </a:endParaRPr>
            </a:p>
          </p:txBody>
        </p:sp>
        <p:sp>
          <p:nvSpPr>
            <p:cNvPr id="151" name="Title 1">
              <a:extLst>
                <a:ext uri="{FF2B5EF4-FFF2-40B4-BE49-F238E27FC236}">
                  <a16:creationId xmlns:a16="http://schemas.microsoft.com/office/drawing/2014/main" id="{74D9FB0B-AE8D-4DA1-9335-284D994CD425}"/>
                </a:ext>
              </a:extLst>
            </p:cNvPr>
            <p:cNvSpPr txBox="1">
              <a:spLocks/>
            </p:cNvSpPr>
            <p:nvPr/>
          </p:nvSpPr>
          <p:spPr>
            <a:xfrm>
              <a:off x="3461680" y="1999041"/>
              <a:ext cx="4899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A</a:t>
              </a:r>
              <a:r>
                <a:rPr lang="en-US" sz="6000" baseline="-25000" dirty="0"/>
                <a:t>2</a:t>
              </a:r>
              <a:r>
                <a:rPr lang="en-US" sz="6000" dirty="0">
                  <a:latin typeface="+mn-lt"/>
                </a:rPr>
                <a:t> = {</a:t>
              </a:r>
              <a:r>
                <a:rPr lang="en-US" sz="6000" i="1" dirty="0">
                  <a:latin typeface="+mn-lt"/>
                </a:rPr>
                <a:t>x, y, z}</a:t>
              </a:r>
              <a:endParaRPr lang="en-US" sz="6000" dirty="0">
                <a:latin typeface="+mn-lt"/>
              </a:endParaRPr>
            </a:p>
          </p:txBody>
        </p:sp>
        <p:sp>
          <p:nvSpPr>
            <p:cNvPr id="24" name="Title 1">
              <a:extLst>
                <a:ext uri="{FF2B5EF4-FFF2-40B4-BE49-F238E27FC236}">
                  <a16:creationId xmlns:a16="http://schemas.microsoft.com/office/drawing/2014/main" id="{FD66821A-C8F7-40A8-BC04-FAE0FC209FF9}"/>
                </a:ext>
              </a:extLst>
            </p:cNvPr>
            <p:cNvSpPr txBox="1">
              <a:spLocks/>
            </p:cNvSpPr>
            <p:nvPr/>
          </p:nvSpPr>
          <p:spPr>
            <a:xfrm>
              <a:off x="3461680" y="2871705"/>
              <a:ext cx="5171277"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A</a:t>
              </a:r>
              <a:r>
                <a:rPr lang="en-US" sz="6000" baseline="-25000" dirty="0">
                  <a:latin typeface="+mn-lt"/>
                </a:rPr>
                <a:t>3</a:t>
              </a:r>
              <a:r>
                <a:rPr lang="en-US" sz="6000" dirty="0">
                  <a:latin typeface="+mn-lt"/>
                </a:rPr>
                <a:t> = {w, </a:t>
              </a:r>
              <a:r>
                <a:rPr lang="en-US" sz="6000" i="1" dirty="0">
                  <a:latin typeface="+mn-lt"/>
                </a:rPr>
                <a:t>x, y}</a:t>
              </a:r>
              <a:endParaRPr lang="en-US" sz="6000" dirty="0">
                <a:latin typeface="+mn-lt"/>
              </a:endParaRPr>
            </a:p>
          </p:txBody>
        </p:sp>
        <p:sp>
          <p:nvSpPr>
            <p:cNvPr id="29" name="Title 1">
              <a:extLst>
                <a:ext uri="{FF2B5EF4-FFF2-40B4-BE49-F238E27FC236}">
                  <a16:creationId xmlns:a16="http://schemas.microsoft.com/office/drawing/2014/main" id="{7659A816-901D-4DB1-B757-13B22482F7AB}"/>
                </a:ext>
              </a:extLst>
            </p:cNvPr>
            <p:cNvSpPr txBox="1">
              <a:spLocks/>
            </p:cNvSpPr>
            <p:nvPr/>
          </p:nvSpPr>
          <p:spPr>
            <a:xfrm>
              <a:off x="3461680" y="3744370"/>
              <a:ext cx="5451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A</a:t>
              </a:r>
              <a:r>
                <a:rPr lang="en-US" sz="6000" baseline="-25000" dirty="0"/>
                <a:t>4</a:t>
              </a:r>
              <a:r>
                <a:rPr lang="en-US" sz="6000" dirty="0">
                  <a:latin typeface="+mn-lt"/>
                </a:rPr>
                <a:t> = {</a:t>
              </a:r>
              <a:r>
                <a:rPr lang="en-US" sz="6000" i="1" dirty="0">
                  <a:latin typeface="+mn-lt"/>
                </a:rPr>
                <a:t>v, w, x, y}</a:t>
              </a:r>
              <a:endParaRPr lang="en-US" sz="6000" dirty="0">
                <a:latin typeface="+mn-lt"/>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320896" y="5805625"/>
                <a:ext cx="5581656" cy="461665"/>
              </a:xfrm>
              <a:prstGeom prst="rect">
                <a:avLst/>
              </a:prstGeom>
              <a:noFill/>
            </p:spPr>
            <p:txBody>
              <a:bodyPr wrap="none" lIns="0" tIns="0" rIns="0" bIns="0" rtlCol="0">
                <a:spAutoFit/>
              </a:bodyPr>
              <a:lstStyle/>
              <a:p>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𝐴</m:t>
                        </m:r>
                      </m:e>
                      <m:sub>
                        <m:r>
                          <a:rPr lang="en-US" sz="3000" b="0" i="1" smtClean="0">
                            <a:latin typeface="Cambria Math" panose="02040503050406030204" pitchFamily="18" charset="0"/>
                          </a:rPr>
                          <m:t>1</m:t>
                        </m:r>
                      </m:sub>
                    </m:sSub>
                    <m:r>
                      <a:rPr lang="en-US" sz="3000" i="1" smtClean="0">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4</m:t>
                        </m:r>
                      </m:sub>
                    </m:sSub>
                  </m:oMath>
                </a14:m>
                <a:r>
                  <a:rPr lang="en-US" sz="3000" dirty="0"/>
                  <a:t> = {</a:t>
                </a:r>
                <a:r>
                  <a:rPr lang="en-US" sz="3000" i="1" dirty="0"/>
                  <a:t>v, w, x, y, z</a:t>
                </a:r>
                <a:r>
                  <a:rPr lang="en-US" sz="3000" dirty="0"/>
                  <a:t>}</a:t>
                </a:r>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320896" y="5805625"/>
                <a:ext cx="5581656" cy="461665"/>
              </a:xfrm>
              <a:prstGeom prst="rect">
                <a:avLst/>
              </a:prstGeom>
              <a:blipFill>
                <a:blip r:embed="rId3"/>
                <a:stretch>
                  <a:fillRect l="-109" t="-27632" r="-656" b="-5131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997E6864-EB28-4660-AC19-8D10F332F6BD}"/>
              </a:ext>
            </a:extLst>
          </p:cNvPr>
          <p:cNvSpPr/>
          <p:nvPr/>
        </p:nvSpPr>
        <p:spPr>
          <a:xfrm>
            <a:off x="2104554" y="4898121"/>
            <a:ext cx="8315931" cy="461665"/>
          </a:xfrm>
          <a:prstGeom prst="rect">
            <a:avLst/>
          </a:prstGeom>
        </p:spPr>
        <p:txBody>
          <a:bodyPr wrap="none">
            <a:spAutoFit/>
          </a:bodyPr>
          <a:lstStyle/>
          <a:p>
            <a:r>
              <a:rPr lang="en-US" sz="2400" dirty="0"/>
              <a:t>Let’s check out the union and intersection of these four events.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F925B-D76C-4A03-B1AE-A0021ADD36F0}"/>
                  </a:ext>
                </a:extLst>
              </p:cNvPr>
              <p:cNvSpPr txBox="1"/>
              <p:nvPr/>
            </p:nvSpPr>
            <p:spPr>
              <a:xfrm>
                <a:off x="6807837" y="5805625"/>
                <a:ext cx="4419928" cy="461665"/>
              </a:xfrm>
              <a:prstGeom prst="rect">
                <a:avLst/>
              </a:prstGeom>
              <a:noFill/>
            </p:spPr>
            <p:txBody>
              <a:bodyPr wrap="none" lIns="0" tIns="0" rIns="0" bIns="0" rtlCol="0">
                <a:spAutoFit/>
              </a:bodyPr>
              <a:lstStyle/>
              <a:p>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𝐴</m:t>
                        </m:r>
                      </m:e>
                      <m:sub>
                        <m:r>
                          <a:rPr lang="en-US" sz="3000" b="0" i="1" smtClean="0">
                            <a:latin typeface="Cambria Math" panose="02040503050406030204" pitchFamily="18" charset="0"/>
                          </a:rPr>
                          <m:t>1</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4</m:t>
                        </m:r>
                      </m:sub>
                    </m:sSub>
                  </m:oMath>
                </a14:m>
                <a:r>
                  <a:rPr lang="en-US" sz="3000" dirty="0"/>
                  <a:t> = {</a:t>
                </a:r>
                <a:r>
                  <a:rPr lang="en-US" sz="3000" i="1" dirty="0"/>
                  <a:t>x, y</a:t>
                </a:r>
                <a:r>
                  <a:rPr lang="en-US" sz="3000" dirty="0"/>
                  <a:t>}</a:t>
                </a:r>
              </a:p>
            </p:txBody>
          </p:sp>
        </mc:Choice>
        <mc:Fallback xmlns="">
          <p:sp>
            <p:nvSpPr>
              <p:cNvPr id="30" name="TextBox 29">
                <a:extLst>
                  <a:ext uri="{FF2B5EF4-FFF2-40B4-BE49-F238E27FC236}">
                    <a16:creationId xmlns:a16="http://schemas.microsoft.com/office/drawing/2014/main" id="{70DF925B-D76C-4A03-B1AE-A0021ADD36F0}"/>
                  </a:ext>
                </a:extLst>
              </p:cNvPr>
              <p:cNvSpPr txBox="1">
                <a:spLocks noRot="1" noChangeAspect="1" noMove="1" noResize="1" noEditPoints="1" noAdjustHandles="1" noChangeArrowheads="1" noChangeShapeType="1" noTextEdit="1"/>
              </p:cNvSpPr>
              <p:nvPr/>
            </p:nvSpPr>
            <p:spPr>
              <a:xfrm>
                <a:off x="6807837" y="5805625"/>
                <a:ext cx="4419928" cy="461665"/>
              </a:xfrm>
              <a:prstGeom prst="rect">
                <a:avLst/>
              </a:prstGeom>
              <a:blipFill>
                <a:blip r:embed="rId4"/>
                <a:stretch>
                  <a:fillRect l="-138" t="-27632" r="-2621" b="-51316"/>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77EE2F2-676C-499D-9A90-8E60A166C03A}"/>
              </a:ext>
            </a:extLst>
          </p:cNvPr>
          <p:cNvSpPr>
            <a:spLocks noGrp="1"/>
          </p:cNvSpPr>
          <p:nvPr>
            <p:ph type="sldNum" sz="quarter" idx="12"/>
          </p:nvPr>
        </p:nvSpPr>
        <p:spPr/>
        <p:txBody>
          <a:bodyPr/>
          <a:lstStyle/>
          <a:p>
            <a:fld id="{570C393F-49A5-4A2F-B910-E259774015D3}" type="slidenum">
              <a:rPr lang="en-US" smtClean="0"/>
              <a:t>4</a:t>
            </a:fld>
            <a:endParaRPr lang="en-US"/>
          </a:p>
        </p:txBody>
      </p:sp>
    </p:spTree>
    <p:extLst>
      <p:ext uri="{BB962C8B-B14F-4D97-AF65-F5344CB8AC3E}">
        <p14:creationId xmlns:p14="http://schemas.microsoft.com/office/powerpoint/2010/main" val="203914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500"/>
                            </p:stCondLst>
                            <p:childTnLst>
                              <p:par>
                                <p:cTn id="15" presetID="10" presetClass="entr" presetSubtype="0" fill="hold" grpId="0" nodeType="afterEffect">
                                  <p:stCondLst>
                                    <p:cond delay="5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1586894" y="1612314"/>
                <a:ext cx="3974013" cy="2226635"/>
              </a:xfrm>
              <a:prstGeom prst="rect">
                <a:avLst/>
              </a:prstGeom>
              <a:noFill/>
            </p:spPr>
            <p:txBody>
              <a:bodyPr wrap="square" lIns="0" tIns="0" rIns="0" bIns="0" rtlCol="0">
                <a:spAutoFit/>
              </a:bodyPr>
              <a:lstStyle/>
              <a:p>
                <a:pPr algn="ct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𝐴</m:t>
                        </m:r>
                      </m:e>
                      <m:sub>
                        <m:r>
                          <a:rPr lang="en-US" sz="3000" b="0" i="1" smtClean="0">
                            <a:latin typeface="Cambria Math" panose="02040503050406030204" pitchFamily="18" charset="0"/>
                          </a:rPr>
                          <m:t>1</m:t>
                        </m:r>
                      </m:sub>
                    </m:sSub>
                    <m:r>
                      <a:rPr lang="en-US" sz="3000" i="1" smtClean="0">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smtClean="0">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4</m:t>
                        </m:r>
                      </m:sub>
                    </m:sSub>
                  </m:oMath>
                </a14:m>
                <a:endParaRPr lang="en-US" sz="30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rPr>
                            <m:t>4</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 xmlns:m="http://schemas.openxmlformats.org/officeDocument/2006/math">
                    <m:r>
                      <a:rPr lang="en-US" sz="3000" b="0" i="1" smtClean="0">
                        <a:latin typeface="Cambria Math" panose="02040503050406030204" pitchFamily="18" charset="0"/>
                      </a:rPr>
                      <m:t>=</m:t>
                    </m:r>
                  </m:oMath>
                </a14:m>
                <a:r>
                  <a:rPr lang="en-US" sz="3000" dirty="0"/>
                  <a:t>{</a:t>
                </a:r>
                <a:r>
                  <a:rPr lang="en-US" sz="3000" i="1" dirty="0"/>
                  <a:t>v, w, x, y, z</a:t>
                </a:r>
                <a:r>
                  <a:rPr lang="en-US" sz="3000" dirty="0"/>
                  <a:t>}</a:t>
                </a:r>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1586894" y="1612314"/>
                <a:ext cx="3974013" cy="2226635"/>
              </a:xfrm>
              <a:prstGeom prst="rect">
                <a:avLst/>
              </a:prstGeom>
              <a:blipFill>
                <a:blip r:embed="rId3"/>
                <a:stretch>
                  <a:fillRect b="-983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830997"/>
          </a:xfrm>
          <a:prstGeom prst="rect">
            <a:avLst/>
          </a:prstGeom>
        </p:spPr>
        <p:txBody>
          <a:bodyPr wrap="square">
            <a:spAutoFit/>
          </a:bodyPr>
          <a:lstStyle/>
          <a:p>
            <a:pPr algn="ctr"/>
            <a:r>
              <a:rPr lang="en-US" sz="2400" dirty="0"/>
              <a:t>That is a really cumbersome way to write union and intersection operations.  Luckily, we’ve got a better way.</a:t>
            </a:r>
          </a:p>
        </p:txBody>
      </p:sp>
      <p:sp>
        <p:nvSpPr>
          <p:cNvPr id="13" name="Rectangle 12">
            <a:extLst>
              <a:ext uri="{FF2B5EF4-FFF2-40B4-BE49-F238E27FC236}">
                <a16:creationId xmlns:a16="http://schemas.microsoft.com/office/drawing/2014/main" id="{5770991A-CCF2-4DDF-9281-2269B737BBA3}"/>
              </a:ext>
            </a:extLst>
          </p:cNvPr>
          <p:cNvSpPr/>
          <p:nvPr/>
        </p:nvSpPr>
        <p:spPr>
          <a:xfrm>
            <a:off x="395403" y="4414689"/>
            <a:ext cx="11014297" cy="830997"/>
          </a:xfrm>
          <a:prstGeom prst="rect">
            <a:avLst/>
          </a:prstGeom>
        </p:spPr>
        <p:txBody>
          <a:bodyPr wrap="square">
            <a:spAutoFit/>
          </a:bodyPr>
          <a:lstStyle/>
          <a:p>
            <a:pPr algn="ctr"/>
            <a:r>
              <a:rPr lang="en-US" sz="2400" dirty="0"/>
              <a:t>Neat, now we can use as many events as we want!  We could even use an </a:t>
            </a:r>
            <a:r>
              <a:rPr lang="en-US" sz="2400" b="1" dirty="0"/>
              <a:t>infinite</a:t>
            </a:r>
            <a:r>
              <a:rPr lang="en-US" sz="2400" dirty="0"/>
              <a:t> number of events! </a:t>
            </a:r>
          </a:p>
        </p:txBody>
      </p:sp>
      <p:grpSp>
        <p:nvGrpSpPr>
          <p:cNvPr id="10" name="Group 9">
            <a:extLst>
              <a:ext uri="{FF2B5EF4-FFF2-40B4-BE49-F238E27FC236}">
                <a16:creationId xmlns:a16="http://schemas.microsoft.com/office/drawing/2014/main" id="{D6AF34E8-1235-4B41-B9DF-7519CCDAFEDB}"/>
              </a:ext>
            </a:extLst>
          </p:cNvPr>
          <p:cNvGrpSpPr/>
          <p:nvPr/>
        </p:nvGrpSpPr>
        <p:grpSpPr>
          <a:xfrm>
            <a:off x="5902551" y="1612314"/>
            <a:ext cx="4982104" cy="2277418"/>
            <a:chOff x="5902551" y="1612314"/>
            <a:chExt cx="4982104" cy="2277418"/>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AACB0C7-9645-4ABA-8AA6-4BB15A5AAD0B}"/>
                    </a:ext>
                  </a:extLst>
                </p:cNvPr>
                <p:cNvSpPr txBox="1"/>
                <p:nvPr/>
              </p:nvSpPr>
              <p:spPr>
                <a:xfrm>
                  <a:off x="6440603" y="1612314"/>
                  <a:ext cx="3974013" cy="2277418"/>
                </a:xfrm>
                <a:prstGeom prst="rect">
                  <a:avLst/>
                </a:prstGeom>
                <a:noFill/>
              </p:spPr>
              <p:txBody>
                <a:bodyPr wrap="square" lIns="0" tIns="0" rIns="0" bIns="0" rtlCol="0">
                  <a:spAutoFit/>
                </a:bodyPr>
                <a:lstStyle/>
                <a:p>
                  <a:pPr algn="ct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4</m:t>
                          </m:r>
                        </m:sub>
                      </m:sSub>
                    </m:oMath>
                  </a14:m>
                  <a:endParaRPr lang="en-US" sz="30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rPr>
                              <m:t>4</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 xmlns:m="http://schemas.openxmlformats.org/officeDocument/2006/math">
                      <m:r>
                        <a:rPr lang="en-US" sz="3000" b="0" i="1" smtClean="0">
                          <a:latin typeface="Cambria Math" panose="02040503050406030204" pitchFamily="18" charset="0"/>
                        </a:rPr>
                        <m:t>=</m:t>
                      </m:r>
                    </m:oMath>
                  </a14:m>
                  <a:r>
                    <a:rPr lang="en-US" sz="3000" dirty="0"/>
                    <a:t>{</a:t>
                  </a:r>
                  <a:r>
                    <a:rPr lang="en-US" sz="3000" i="1" dirty="0"/>
                    <a:t>x, y</a:t>
                  </a:r>
                  <a:r>
                    <a:rPr lang="en-US" sz="3000" dirty="0"/>
                    <a:t>}</a:t>
                  </a:r>
                </a:p>
              </p:txBody>
            </p:sp>
          </mc:Choice>
          <mc:Fallback xmlns="">
            <p:sp>
              <p:nvSpPr>
                <p:cNvPr id="12" name="TextBox 11">
                  <a:extLst>
                    <a:ext uri="{FF2B5EF4-FFF2-40B4-BE49-F238E27FC236}">
                      <a16:creationId xmlns:a16="http://schemas.microsoft.com/office/drawing/2014/main" id="{9AACB0C7-9645-4ABA-8AA6-4BB15A5AAD0B}"/>
                    </a:ext>
                  </a:extLst>
                </p:cNvPr>
                <p:cNvSpPr txBox="1">
                  <a:spLocks noRot="1" noChangeAspect="1" noMove="1" noResize="1" noEditPoints="1" noAdjustHandles="1" noChangeArrowheads="1" noChangeShapeType="1" noTextEdit="1"/>
                </p:cNvSpPr>
                <p:nvPr/>
              </p:nvSpPr>
              <p:spPr>
                <a:xfrm>
                  <a:off x="6440603" y="1612314"/>
                  <a:ext cx="3974013" cy="2277418"/>
                </a:xfrm>
                <a:prstGeom prst="rect">
                  <a:avLst/>
                </a:prstGeom>
                <a:blipFill>
                  <a:blip r:embed="rId4"/>
                  <a:stretch>
                    <a:fillRect b="-748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91EC7D39-8105-48B5-A687-DE458BBEE777}"/>
                </a:ext>
              </a:extLst>
            </p:cNvPr>
            <p:cNvCxnSpPr>
              <a:cxnSpLocks/>
            </p:cNvCxnSpPr>
            <p:nvPr/>
          </p:nvCxnSpPr>
          <p:spPr>
            <a:xfrm>
              <a:off x="7195127" y="3246643"/>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69CE38FA-8767-4739-A6FF-A7C26755ED9C}"/>
                </a:ext>
              </a:extLst>
            </p:cNvPr>
            <p:cNvSpPr txBox="1">
              <a:spLocks/>
            </p:cNvSpPr>
            <p:nvPr/>
          </p:nvSpPr>
          <p:spPr>
            <a:xfrm>
              <a:off x="5902551" y="3064286"/>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(index)</a:t>
              </a:r>
            </a:p>
          </p:txBody>
        </p:sp>
        <p:grpSp>
          <p:nvGrpSpPr>
            <p:cNvPr id="9" name="Group 8">
              <a:extLst>
                <a:ext uri="{FF2B5EF4-FFF2-40B4-BE49-F238E27FC236}">
                  <a16:creationId xmlns:a16="http://schemas.microsoft.com/office/drawing/2014/main" id="{6D8A905A-DC17-4295-AE65-947D88B3A611}"/>
                </a:ext>
              </a:extLst>
            </p:cNvPr>
            <p:cNvGrpSpPr/>
            <p:nvPr/>
          </p:nvGrpSpPr>
          <p:grpSpPr>
            <a:xfrm flipH="1">
              <a:off x="8677678" y="3064286"/>
              <a:ext cx="2206977" cy="364714"/>
              <a:chOff x="5814405" y="5892061"/>
              <a:chExt cx="2206977" cy="364714"/>
            </a:xfrm>
          </p:grpSpPr>
          <p:cxnSp>
            <p:nvCxnSpPr>
              <p:cNvPr id="18" name="Straight Arrow Connector 17">
                <a:extLst>
                  <a:ext uri="{FF2B5EF4-FFF2-40B4-BE49-F238E27FC236}">
                    <a16:creationId xmlns:a16="http://schemas.microsoft.com/office/drawing/2014/main" id="{4ED7D4E3-6BCE-44DD-9850-8102576BA9B5}"/>
                  </a:ext>
                </a:extLst>
              </p:cNvPr>
              <p:cNvCxnSpPr>
                <a:cxnSpLocks/>
              </p:cNvCxnSpPr>
              <p:nvPr/>
            </p:nvCxnSpPr>
            <p:spPr>
              <a:xfrm>
                <a:off x="7106981" y="6074418"/>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FAA5A4C8-D864-4DC9-94E3-4A95FD4A8682}"/>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(starting point)</a:t>
                </a:r>
              </a:p>
            </p:txBody>
          </p:sp>
        </p:grpSp>
        <p:grpSp>
          <p:nvGrpSpPr>
            <p:cNvPr id="21" name="Group 20">
              <a:extLst>
                <a:ext uri="{FF2B5EF4-FFF2-40B4-BE49-F238E27FC236}">
                  <a16:creationId xmlns:a16="http://schemas.microsoft.com/office/drawing/2014/main" id="{20493629-B72B-417C-A659-8665B7F120A1}"/>
                </a:ext>
              </a:extLst>
            </p:cNvPr>
            <p:cNvGrpSpPr/>
            <p:nvPr/>
          </p:nvGrpSpPr>
          <p:grpSpPr>
            <a:xfrm flipH="1">
              <a:off x="8576736" y="2104964"/>
              <a:ext cx="2206977" cy="364714"/>
              <a:chOff x="5814405" y="5892061"/>
              <a:chExt cx="2206977" cy="364714"/>
            </a:xfrm>
          </p:grpSpPr>
          <p:cxnSp>
            <p:nvCxnSpPr>
              <p:cNvPr id="22" name="Straight Arrow Connector 21">
                <a:extLst>
                  <a:ext uri="{FF2B5EF4-FFF2-40B4-BE49-F238E27FC236}">
                    <a16:creationId xmlns:a16="http://schemas.microsoft.com/office/drawing/2014/main" id="{9E5B8491-B486-4A21-BC7C-AF1F70498EA9}"/>
                  </a:ext>
                </a:extLst>
              </p:cNvPr>
              <p:cNvCxnSpPr>
                <a:cxnSpLocks/>
              </p:cNvCxnSpPr>
              <p:nvPr/>
            </p:nvCxnSpPr>
            <p:spPr>
              <a:xfrm>
                <a:off x="7106981" y="6034175"/>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B508D60-B71D-4A53-8D56-8DBC1B138316}"/>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(stopping point)</a:t>
                </a:r>
              </a:p>
            </p:txBody>
          </p:sp>
        </p:grpSp>
      </p:grpSp>
      <p:sp>
        <p:nvSpPr>
          <p:cNvPr id="2" name="Slide Number Placeholder 1">
            <a:extLst>
              <a:ext uri="{FF2B5EF4-FFF2-40B4-BE49-F238E27FC236}">
                <a16:creationId xmlns:a16="http://schemas.microsoft.com/office/drawing/2014/main" id="{E72DCB21-D61B-48FD-9307-A1815A73C929}"/>
              </a:ext>
            </a:extLst>
          </p:cNvPr>
          <p:cNvSpPr>
            <a:spLocks noGrp="1"/>
          </p:cNvSpPr>
          <p:nvPr>
            <p:ph type="sldNum" sz="quarter" idx="12"/>
          </p:nvPr>
        </p:nvSpPr>
        <p:spPr/>
        <p:txBody>
          <a:bodyPr/>
          <a:lstStyle/>
          <a:p>
            <a:fld id="{570C393F-49A5-4A2F-B910-E259774015D3}" type="slidenum">
              <a:rPr lang="en-US" smtClean="0"/>
              <a:t>5</a:t>
            </a:fld>
            <a:endParaRPr lang="en-US"/>
          </a:p>
        </p:txBody>
      </p:sp>
    </p:spTree>
    <p:extLst>
      <p:ext uri="{BB962C8B-B14F-4D97-AF65-F5344CB8AC3E}">
        <p14:creationId xmlns:p14="http://schemas.microsoft.com/office/powerpoint/2010/main" val="240226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10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1569660"/>
          </a:xfrm>
          <a:prstGeom prst="rect">
            <a:avLst/>
          </a:prstGeom>
        </p:spPr>
        <p:txBody>
          <a:bodyPr wrap="square">
            <a:spAutoFit/>
          </a:bodyPr>
          <a:lstStyle/>
          <a:p>
            <a:pPr algn="ctr"/>
            <a:r>
              <a:rPr lang="en-US" sz="2400" dirty="0"/>
              <a:t>Maybe we’ve got events that aren’t so simple.  Let’s say we’ve got a sample space </a:t>
            </a:r>
            <a:r>
              <a:rPr lang="el-GR" sz="2400" dirty="0"/>
              <a:t>Ω</a:t>
            </a:r>
            <a:r>
              <a:rPr lang="en-US" sz="2400" dirty="0"/>
              <a:t> = (0,1], and an infinite number of events defined as B</a:t>
            </a:r>
            <a:r>
              <a:rPr lang="en-US" sz="2400" baseline="-25000" dirty="0"/>
              <a:t>i</a:t>
            </a:r>
            <a:r>
              <a:rPr lang="en-US" sz="2400" dirty="0"/>
              <a:t>=[1</a:t>
            </a:r>
            <a:r>
              <a:rPr lang="en-US" sz="2400" i="1" dirty="0"/>
              <a:t>/i,</a:t>
            </a:r>
            <a:r>
              <a:rPr lang="en-US" sz="2400" dirty="0"/>
              <a:t>1)</a:t>
            </a:r>
            <a:r>
              <a:rPr lang="en-US" sz="2400" i="1" dirty="0"/>
              <a:t>. </a:t>
            </a:r>
            <a:r>
              <a:rPr lang="en-US" sz="2400" dirty="0"/>
              <a:t>For example, B</a:t>
            </a:r>
            <a:r>
              <a:rPr lang="en-US" sz="2400" baseline="-25000" dirty="0"/>
              <a:t>2</a:t>
            </a:r>
            <a:r>
              <a:rPr lang="en-US" sz="2400" dirty="0"/>
              <a:t>=[1/2,1]</a:t>
            </a:r>
            <a:r>
              <a:rPr lang="en-US" sz="2400" i="1" dirty="0"/>
              <a:t>, </a:t>
            </a:r>
            <a:r>
              <a:rPr lang="en-US" sz="2400" dirty="0"/>
              <a:t>the closed set of real numbers from 0.5 to 1. Before we get back to the fancy notation, let’s draw a  (poorly-scaled) picture of what that must look like.</a:t>
            </a:r>
            <a:endParaRPr lang="en-US" sz="2400" i="1" dirty="0"/>
          </a:p>
        </p:txBody>
      </p:sp>
      <p:sp>
        <p:nvSpPr>
          <p:cNvPr id="18" name="Rectangle 17">
            <a:extLst>
              <a:ext uri="{FF2B5EF4-FFF2-40B4-BE49-F238E27FC236}">
                <a16:creationId xmlns:a16="http://schemas.microsoft.com/office/drawing/2014/main" id="{3688D55D-3E2E-40BC-B2E6-EA04EA9A70D8}"/>
              </a:ext>
            </a:extLst>
          </p:cNvPr>
          <p:cNvSpPr/>
          <p:nvPr/>
        </p:nvSpPr>
        <p:spPr>
          <a:xfrm>
            <a:off x="3386684" y="1912436"/>
            <a:ext cx="301686" cy="369332"/>
          </a:xfrm>
          <a:prstGeom prst="rect">
            <a:avLst/>
          </a:prstGeom>
        </p:spPr>
        <p:txBody>
          <a:bodyPr wrap="none">
            <a:spAutoFit/>
          </a:bodyPr>
          <a:lstStyle/>
          <a:p>
            <a:r>
              <a:rPr lang="en-US" dirty="0"/>
              <a:t>0</a:t>
            </a:r>
          </a:p>
        </p:txBody>
      </p:sp>
      <p:sp>
        <p:nvSpPr>
          <p:cNvPr id="19" name="Rectangle 18">
            <a:extLst>
              <a:ext uri="{FF2B5EF4-FFF2-40B4-BE49-F238E27FC236}">
                <a16:creationId xmlns:a16="http://schemas.microsoft.com/office/drawing/2014/main" id="{7F754D65-EC84-454C-B315-379DA1A21336}"/>
              </a:ext>
            </a:extLst>
          </p:cNvPr>
          <p:cNvSpPr/>
          <p:nvPr/>
        </p:nvSpPr>
        <p:spPr>
          <a:xfrm>
            <a:off x="9242539" y="1912436"/>
            <a:ext cx="301686" cy="369332"/>
          </a:xfrm>
          <a:prstGeom prst="rect">
            <a:avLst/>
          </a:prstGeom>
        </p:spPr>
        <p:txBody>
          <a:bodyPr wrap="none">
            <a:spAutoFit/>
          </a:bodyPr>
          <a:lstStyle/>
          <a:p>
            <a:r>
              <a:rPr lang="en-US" dirty="0"/>
              <a:t>1</a:t>
            </a:r>
          </a:p>
        </p:txBody>
      </p:sp>
      <p:cxnSp>
        <p:nvCxnSpPr>
          <p:cNvPr id="7" name="Straight Connector 6">
            <a:extLst>
              <a:ext uri="{FF2B5EF4-FFF2-40B4-BE49-F238E27FC236}">
                <a16:creationId xmlns:a16="http://schemas.microsoft.com/office/drawing/2014/main" id="{121FDB49-B589-4FB4-B7C8-37C0FB9213E8}"/>
              </a:ext>
            </a:extLst>
          </p:cNvPr>
          <p:cNvCxnSpPr/>
          <p:nvPr/>
        </p:nvCxnSpPr>
        <p:spPr>
          <a:xfrm>
            <a:off x="3537527" y="2357264"/>
            <a:ext cx="5855855" cy="27336"/>
          </a:xfrm>
          <a:prstGeom prst="line">
            <a:avLst/>
          </a:prstGeom>
          <a:ln w="381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02D2527D-71EC-4263-B8E1-D7C9DCDB0455}"/>
              </a:ext>
            </a:extLst>
          </p:cNvPr>
          <p:cNvGrpSpPr/>
          <p:nvPr/>
        </p:nvGrpSpPr>
        <p:grpSpPr>
          <a:xfrm>
            <a:off x="1135452" y="4974324"/>
            <a:ext cx="8257930" cy="553998"/>
            <a:chOff x="1135452" y="4974324"/>
            <a:chExt cx="8257930" cy="553998"/>
          </a:xfrm>
        </p:grpSpPr>
        <p:sp>
          <p:nvSpPr>
            <p:cNvPr id="12" name="Rectangle 11">
              <a:extLst>
                <a:ext uri="{FF2B5EF4-FFF2-40B4-BE49-F238E27FC236}">
                  <a16:creationId xmlns:a16="http://schemas.microsoft.com/office/drawing/2014/main" id="{3AEF65FD-FD26-4995-A24D-1DCD9A6A15AB}"/>
                </a:ext>
              </a:extLst>
            </p:cNvPr>
            <p:cNvSpPr/>
            <p:nvPr/>
          </p:nvSpPr>
          <p:spPr>
            <a:xfrm>
              <a:off x="1135452" y="4974324"/>
              <a:ext cx="1970411" cy="553998"/>
            </a:xfrm>
            <a:prstGeom prst="rect">
              <a:avLst/>
            </a:prstGeom>
          </p:spPr>
          <p:txBody>
            <a:bodyPr wrap="none">
              <a:spAutoFit/>
            </a:bodyPr>
            <a:lstStyle/>
            <a:p>
              <a:r>
                <a:rPr lang="en-US" sz="3000" dirty="0"/>
                <a:t>B</a:t>
              </a:r>
              <a:r>
                <a:rPr lang="en-US" sz="3000" baseline="-25000" dirty="0"/>
                <a:t>5</a:t>
              </a:r>
              <a:r>
                <a:rPr lang="en-US" sz="3000" dirty="0"/>
                <a:t>= [0.2,1]</a:t>
              </a:r>
            </a:p>
          </p:txBody>
        </p:sp>
        <p:cxnSp>
          <p:nvCxnSpPr>
            <p:cNvPr id="23" name="Straight Connector 22">
              <a:extLst>
                <a:ext uri="{FF2B5EF4-FFF2-40B4-BE49-F238E27FC236}">
                  <a16:creationId xmlns:a16="http://schemas.microsoft.com/office/drawing/2014/main" id="{8C6AF041-88EE-412D-AEA3-39F7830753AC}"/>
                </a:ext>
              </a:extLst>
            </p:cNvPr>
            <p:cNvCxnSpPr>
              <a:cxnSpLocks/>
            </p:cNvCxnSpPr>
            <p:nvPr/>
          </p:nvCxnSpPr>
          <p:spPr>
            <a:xfrm>
              <a:off x="4665934" y="5360540"/>
              <a:ext cx="4727448" cy="8124"/>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66A3DB88-3D3B-4F6A-AF51-8ED3042F9BF3}"/>
              </a:ext>
            </a:extLst>
          </p:cNvPr>
          <p:cNvGrpSpPr/>
          <p:nvPr/>
        </p:nvGrpSpPr>
        <p:grpSpPr>
          <a:xfrm>
            <a:off x="1135452" y="4447663"/>
            <a:ext cx="8257930" cy="553998"/>
            <a:chOff x="1135452" y="4447663"/>
            <a:chExt cx="8257930" cy="553998"/>
          </a:xfrm>
        </p:grpSpPr>
        <p:sp>
          <p:nvSpPr>
            <p:cNvPr id="15" name="Rectangle 14">
              <a:extLst>
                <a:ext uri="{FF2B5EF4-FFF2-40B4-BE49-F238E27FC236}">
                  <a16:creationId xmlns:a16="http://schemas.microsoft.com/office/drawing/2014/main" id="{C8D7C6C2-073B-4751-8135-9ED7D16B33C7}"/>
                </a:ext>
              </a:extLst>
            </p:cNvPr>
            <p:cNvSpPr/>
            <p:nvPr/>
          </p:nvSpPr>
          <p:spPr>
            <a:xfrm>
              <a:off x="1135452" y="4447663"/>
              <a:ext cx="2165978" cy="553998"/>
            </a:xfrm>
            <a:prstGeom prst="rect">
              <a:avLst/>
            </a:prstGeom>
          </p:spPr>
          <p:txBody>
            <a:bodyPr wrap="none">
              <a:spAutoFit/>
            </a:bodyPr>
            <a:lstStyle/>
            <a:p>
              <a:r>
                <a:rPr lang="en-US" sz="3000" dirty="0"/>
                <a:t>B</a:t>
              </a:r>
              <a:r>
                <a:rPr lang="en-US" sz="3000" baseline="-25000" dirty="0"/>
                <a:t>4</a:t>
              </a:r>
              <a:r>
                <a:rPr lang="en-US" sz="3000" dirty="0"/>
                <a:t>= [0.25,1]</a:t>
              </a:r>
            </a:p>
          </p:txBody>
        </p:sp>
        <p:cxnSp>
          <p:nvCxnSpPr>
            <p:cNvPr id="27" name="Straight Connector 26">
              <a:extLst>
                <a:ext uri="{FF2B5EF4-FFF2-40B4-BE49-F238E27FC236}">
                  <a16:creationId xmlns:a16="http://schemas.microsoft.com/office/drawing/2014/main" id="{1FD062FC-0955-4D42-A35E-42E7E764B413}"/>
                </a:ext>
              </a:extLst>
            </p:cNvPr>
            <p:cNvCxnSpPr>
              <a:cxnSpLocks/>
            </p:cNvCxnSpPr>
            <p:nvPr/>
          </p:nvCxnSpPr>
          <p:spPr>
            <a:xfrm>
              <a:off x="4969164" y="4785057"/>
              <a:ext cx="4424218"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9B83F9D5-DCFE-4A4F-AEA9-265C9BD46630}"/>
              </a:ext>
            </a:extLst>
          </p:cNvPr>
          <p:cNvGrpSpPr/>
          <p:nvPr/>
        </p:nvGrpSpPr>
        <p:grpSpPr>
          <a:xfrm>
            <a:off x="1135452" y="3921001"/>
            <a:ext cx="8257930" cy="553998"/>
            <a:chOff x="1135452" y="3921001"/>
            <a:chExt cx="8257930" cy="553998"/>
          </a:xfrm>
        </p:grpSpPr>
        <p:sp>
          <p:nvSpPr>
            <p:cNvPr id="11" name="Rectangle 10">
              <a:extLst>
                <a:ext uri="{FF2B5EF4-FFF2-40B4-BE49-F238E27FC236}">
                  <a16:creationId xmlns:a16="http://schemas.microsoft.com/office/drawing/2014/main" id="{61695435-7EF9-4047-B5DF-2880DE3220F6}"/>
                </a:ext>
              </a:extLst>
            </p:cNvPr>
            <p:cNvSpPr/>
            <p:nvPr/>
          </p:nvSpPr>
          <p:spPr>
            <a:xfrm>
              <a:off x="1135452" y="3921001"/>
              <a:ext cx="2066591" cy="553998"/>
            </a:xfrm>
            <a:prstGeom prst="rect">
              <a:avLst/>
            </a:prstGeom>
          </p:spPr>
          <p:txBody>
            <a:bodyPr wrap="none">
              <a:spAutoFit/>
            </a:bodyPr>
            <a:lstStyle/>
            <a:p>
              <a:r>
                <a:rPr lang="en-US" sz="3000" dirty="0"/>
                <a:t>B</a:t>
              </a:r>
              <a:r>
                <a:rPr lang="en-US" sz="3000" baseline="-25000" dirty="0"/>
                <a:t>3</a:t>
              </a:r>
              <a:r>
                <a:rPr lang="en-US" sz="3000" dirty="0"/>
                <a:t>= [1/3,1]</a:t>
              </a:r>
            </a:p>
          </p:txBody>
        </p:sp>
        <p:cxnSp>
          <p:nvCxnSpPr>
            <p:cNvPr id="29" name="Straight Connector 28">
              <a:extLst>
                <a:ext uri="{FF2B5EF4-FFF2-40B4-BE49-F238E27FC236}">
                  <a16:creationId xmlns:a16="http://schemas.microsoft.com/office/drawing/2014/main" id="{B4CCD8C3-E7A9-4C0A-9035-A1540347C022}"/>
                </a:ext>
              </a:extLst>
            </p:cNvPr>
            <p:cNvCxnSpPr>
              <a:cxnSpLocks/>
            </p:cNvCxnSpPr>
            <p:nvPr/>
          </p:nvCxnSpPr>
          <p:spPr>
            <a:xfrm>
              <a:off x="5461462" y="4198000"/>
              <a:ext cx="3931920"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DE3FD441-E2DE-4C10-AC75-0DD681DD28C6}"/>
              </a:ext>
            </a:extLst>
          </p:cNvPr>
          <p:cNvGrpSpPr/>
          <p:nvPr/>
        </p:nvGrpSpPr>
        <p:grpSpPr>
          <a:xfrm>
            <a:off x="1135452" y="3394339"/>
            <a:ext cx="8257930" cy="553998"/>
            <a:chOff x="1135452" y="3394339"/>
            <a:chExt cx="8257930" cy="553998"/>
          </a:xfrm>
        </p:grpSpPr>
        <p:sp>
          <p:nvSpPr>
            <p:cNvPr id="14" name="Rectangle 13">
              <a:extLst>
                <a:ext uri="{FF2B5EF4-FFF2-40B4-BE49-F238E27FC236}">
                  <a16:creationId xmlns:a16="http://schemas.microsoft.com/office/drawing/2014/main" id="{5A964A68-FF82-4536-8042-9B84595AE632}"/>
                </a:ext>
              </a:extLst>
            </p:cNvPr>
            <p:cNvSpPr/>
            <p:nvPr/>
          </p:nvSpPr>
          <p:spPr>
            <a:xfrm>
              <a:off x="1135452" y="3394339"/>
              <a:ext cx="1970411" cy="553998"/>
            </a:xfrm>
            <a:prstGeom prst="rect">
              <a:avLst/>
            </a:prstGeom>
          </p:spPr>
          <p:txBody>
            <a:bodyPr wrap="none">
              <a:spAutoFit/>
            </a:bodyPr>
            <a:lstStyle/>
            <a:p>
              <a:r>
                <a:rPr lang="en-US" sz="3000" dirty="0"/>
                <a:t>B</a:t>
              </a:r>
              <a:r>
                <a:rPr lang="en-US" sz="3000" baseline="-25000" dirty="0"/>
                <a:t>2</a:t>
              </a:r>
              <a:r>
                <a:rPr lang="en-US" sz="3000" dirty="0"/>
                <a:t>= [0.5,1]</a:t>
              </a:r>
            </a:p>
          </p:txBody>
        </p:sp>
        <p:cxnSp>
          <p:nvCxnSpPr>
            <p:cNvPr id="31" name="Straight Connector 30">
              <a:extLst>
                <a:ext uri="{FF2B5EF4-FFF2-40B4-BE49-F238E27FC236}">
                  <a16:creationId xmlns:a16="http://schemas.microsoft.com/office/drawing/2014/main" id="{4049FD64-F1A0-4E90-8957-E387C881CD68}"/>
                </a:ext>
              </a:extLst>
            </p:cNvPr>
            <p:cNvCxnSpPr>
              <a:cxnSpLocks/>
            </p:cNvCxnSpPr>
            <p:nvPr/>
          </p:nvCxnSpPr>
          <p:spPr>
            <a:xfrm>
              <a:off x="6256990" y="3657367"/>
              <a:ext cx="3136392"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08E077B3-2214-4470-8558-05B55F17427D}"/>
              </a:ext>
            </a:extLst>
          </p:cNvPr>
          <p:cNvGrpSpPr/>
          <p:nvPr/>
        </p:nvGrpSpPr>
        <p:grpSpPr>
          <a:xfrm>
            <a:off x="1135452" y="2867677"/>
            <a:ext cx="8257930" cy="553998"/>
            <a:chOff x="1135452" y="2867677"/>
            <a:chExt cx="8257930" cy="553998"/>
          </a:xfrm>
        </p:grpSpPr>
        <p:sp>
          <p:nvSpPr>
            <p:cNvPr id="17" name="Rectangle 16">
              <a:extLst>
                <a:ext uri="{FF2B5EF4-FFF2-40B4-BE49-F238E27FC236}">
                  <a16:creationId xmlns:a16="http://schemas.microsoft.com/office/drawing/2014/main" id="{DC7576F7-E9A7-45CC-9FE7-B7C15896E079}"/>
                </a:ext>
              </a:extLst>
            </p:cNvPr>
            <p:cNvSpPr/>
            <p:nvPr/>
          </p:nvSpPr>
          <p:spPr>
            <a:xfrm>
              <a:off x="1135452" y="2867677"/>
              <a:ext cx="1667444" cy="553998"/>
            </a:xfrm>
            <a:prstGeom prst="rect">
              <a:avLst/>
            </a:prstGeom>
          </p:spPr>
          <p:txBody>
            <a:bodyPr wrap="none">
              <a:spAutoFit/>
            </a:bodyPr>
            <a:lstStyle/>
            <a:p>
              <a:r>
                <a:rPr lang="en-US" sz="3000" dirty="0"/>
                <a:t>B</a:t>
              </a:r>
              <a:r>
                <a:rPr lang="en-US" sz="3000" baseline="-25000" dirty="0"/>
                <a:t>1</a:t>
              </a:r>
              <a:r>
                <a:rPr lang="en-US" sz="3000" dirty="0"/>
                <a:t>= [1,1]</a:t>
              </a:r>
            </a:p>
          </p:txBody>
        </p:sp>
        <p:cxnSp>
          <p:nvCxnSpPr>
            <p:cNvPr id="33" name="Straight Connector 32">
              <a:extLst>
                <a:ext uri="{FF2B5EF4-FFF2-40B4-BE49-F238E27FC236}">
                  <a16:creationId xmlns:a16="http://schemas.microsoft.com/office/drawing/2014/main" id="{663C8118-6C2F-4979-843B-79B8362ABBBA}"/>
                </a:ext>
              </a:extLst>
            </p:cNvPr>
            <p:cNvCxnSpPr>
              <a:cxnSpLocks/>
            </p:cNvCxnSpPr>
            <p:nvPr/>
          </p:nvCxnSpPr>
          <p:spPr>
            <a:xfrm flipV="1">
              <a:off x="9393382" y="3139825"/>
              <a:ext cx="0" cy="4851"/>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B6182C12-837D-4D1C-8C0D-B663C3E0F7A6}"/>
              </a:ext>
            </a:extLst>
          </p:cNvPr>
          <p:cNvSpPr/>
          <p:nvPr/>
        </p:nvSpPr>
        <p:spPr>
          <a:xfrm>
            <a:off x="219912" y="5605443"/>
            <a:ext cx="11014297" cy="1200329"/>
          </a:xfrm>
          <a:prstGeom prst="rect">
            <a:avLst/>
          </a:prstGeom>
        </p:spPr>
        <p:txBody>
          <a:bodyPr wrap="square">
            <a:spAutoFit/>
          </a:bodyPr>
          <a:lstStyle/>
          <a:p>
            <a:pPr algn="ctr"/>
            <a:r>
              <a:rPr lang="en-US" sz="2400" dirty="0"/>
              <a:t>Notice how every subsequent event is a subset of the event that comes after it? As in, [1, 1] is a subset of [1/2, 1], which is a subset of [1/3, 1], etc. </a:t>
            </a:r>
          </a:p>
          <a:p>
            <a:pPr algn="ctr"/>
            <a:endParaRPr lang="en-US" sz="2400" dirty="0"/>
          </a:p>
        </p:txBody>
      </p:sp>
      <p:sp>
        <p:nvSpPr>
          <p:cNvPr id="2" name="Slide Number Placeholder 1">
            <a:extLst>
              <a:ext uri="{FF2B5EF4-FFF2-40B4-BE49-F238E27FC236}">
                <a16:creationId xmlns:a16="http://schemas.microsoft.com/office/drawing/2014/main" id="{E67C3952-41D8-4579-902F-79A9EA27D015}"/>
              </a:ext>
            </a:extLst>
          </p:cNvPr>
          <p:cNvSpPr>
            <a:spLocks noGrp="1"/>
          </p:cNvSpPr>
          <p:nvPr>
            <p:ph type="sldNum" sz="quarter" idx="12"/>
          </p:nvPr>
        </p:nvSpPr>
        <p:spPr/>
        <p:txBody>
          <a:bodyPr/>
          <a:lstStyle/>
          <a:p>
            <a:fld id="{570C393F-49A5-4A2F-B910-E259774015D3}" type="slidenum">
              <a:rPr lang="en-US" smtClean="0"/>
              <a:t>6</a:t>
            </a:fld>
            <a:endParaRPr lang="en-US"/>
          </a:p>
        </p:txBody>
      </p:sp>
    </p:spTree>
    <p:extLst>
      <p:ext uri="{BB962C8B-B14F-4D97-AF65-F5344CB8AC3E}">
        <p14:creationId xmlns:p14="http://schemas.microsoft.com/office/powerpoint/2010/main" val="30825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614733" y="951062"/>
                <a:ext cx="3974013" cy="264790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𝐵</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 xmlns:m="http://schemas.openxmlformats.org/officeDocument/2006/math">
                    <m:r>
                      <a:rPr lang="en-US" sz="3000" b="0" i="1" smtClean="0">
                        <a:latin typeface="Cambria Math" panose="02040503050406030204" pitchFamily="18" charset="0"/>
                      </a:rPr>
                      <m:t>=</m:t>
                    </m:r>
                    <m:d>
                      <m:dPr>
                        <m:begChr m:val="["/>
                        <m:endChr m:val="]"/>
                        <m:ctrlPr>
                          <a:rPr lang="en-US" sz="3000" b="0" i="1" smtClean="0">
                            <a:latin typeface="Cambria Math" panose="02040503050406030204" pitchFamily="18" charset="0"/>
                          </a:rPr>
                        </m:ctrlPr>
                      </m:dPr>
                      <m:e>
                        <m:f>
                          <m:fPr>
                            <m:ctrlPr>
                              <a:rPr lang="en-US" sz="3000" b="0" i="1" smtClean="0">
                                <a:latin typeface="Cambria Math" panose="02040503050406030204" pitchFamily="18" charset="0"/>
                              </a:rPr>
                            </m:ctrlPr>
                          </m:fPr>
                          <m:num>
                            <m:r>
                              <a:rPr lang="en-US" sz="3000" b="0" i="0" smtClean="0">
                                <a:latin typeface="Cambria Math" panose="02040503050406030204" pitchFamily="18" charset="0"/>
                              </a:rPr>
                              <m:t>1</m:t>
                            </m:r>
                          </m:num>
                          <m:den>
                            <m:r>
                              <a:rPr lang="en-US" sz="3000" b="0" i="0" smtClean="0">
                                <a:latin typeface="Cambria Math" panose="02040503050406030204" pitchFamily="18" charset="0"/>
                              </a:rPr>
                              <m:t>1</m:t>
                            </m:r>
                          </m:den>
                        </m:f>
                        <m:r>
                          <a:rPr lang="en-US" sz="3000" b="0" i="0" smtClean="0">
                            <a:latin typeface="Cambria Math" panose="02040503050406030204" pitchFamily="18" charset="0"/>
                          </a:rPr>
                          <m:t>,1</m:t>
                        </m:r>
                      </m:e>
                    </m:d>
                    <m:r>
                      <a:rPr lang="en-US" sz="3000" b="0" i="1" smtClean="0">
                        <a:latin typeface="Cambria Math" panose="02040503050406030204" pitchFamily="18" charset="0"/>
                        <a:ea typeface="Cambria Math" panose="02040503050406030204" pitchFamily="18" charset="0"/>
                      </a:rPr>
                      <m:t>∪ </m:t>
                    </m:r>
                    <m:r>
                      <a:rPr lang="en-US" sz="3000" b="0" i="0" smtClean="0">
                        <a:latin typeface="Cambria Math" panose="02040503050406030204" pitchFamily="18" charset="0"/>
                      </a:rPr>
                      <m:t>[</m:t>
                    </m:r>
                    <m:f>
                      <m:fPr>
                        <m:ctrlPr>
                          <a:rPr lang="en-US" sz="3000" i="1" smtClean="0">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2</m:t>
                        </m:r>
                      </m:den>
                    </m:f>
                    <m:r>
                      <a:rPr lang="en-US" sz="3000">
                        <a:latin typeface="Cambria Math" panose="02040503050406030204" pitchFamily="18" charset="0"/>
                      </a:rPr>
                      <m:t>,1</m:t>
                    </m:r>
                    <m:r>
                      <a:rPr lang="en-US" sz="3000" b="0" i="0" smtClean="0">
                        <a:latin typeface="Cambria Math" panose="02040503050406030204" pitchFamily="18" charset="0"/>
                      </a:rPr>
                      <m:t>]</m:t>
                    </m:r>
                  </m:oMath>
                </a14:m>
                <a:r>
                  <a:rPr lang="en-US" sz="3000" dirty="0">
                    <a:ea typeface="Cambria Math" panose="02040503050406030204" pitchFamily="18" charset="0"/>
                  </a:rPr>
                  <a:t> </a:t>
                </a:r>
                <a14:m>
                  <m:oMath xmlns:m="http://schemas.openxmlformats.org/officeDocument/2006/math">
                    <m:r>
                      <a:rPr lang="en-US" sz="3000" i="1" smtClean="0">
                        <a:latin typeface="Cambria Math" panose="02040503050406030204" pitchFamily="18" charset="0"/>
                        <a:ea typeface="Cambria Math" panose="02040503050406030204" pitchFamily="18" charset="0"/>
                      </a:rPr>
                      <m:t>∪</m:t>
                    </m:r>
                    <m:d>
                      <m:dPr>
                        <m:begChr m:val="["/>
                        <m:endChr m:val="]"/>
                        <m:ctrlPr>
                          <a:rPr lang="en-US" sz="3000" i="1" smtClean="0">
                            <a:latin typeface="Cambria Math" panose="02040503050406030204" pitchFamily="18" charset="0"/>
                          </a:rPr>
                        </m:ctrlPr>
                      </m:dPr>
                      <m:e>
                        <m:f>
                          <m:fPr>
                            <m:ctrlPr>
                              <a:rPr lang="en-US" sz="3000" i="1" smtClean="0">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3</m:t>
                            </m:r>
                          </m:den>
                        </m:f>
                        <m:r>
                          <a:rPr lang="en-US" sz="3000">
                            <a:latin typeface="Cambria Math" panose="02040503050406030204" pitchFamily="18" charset="0"/>
                          </a:rPr>
                          <m:t>,1</m:t>
                        </m:r>
                      </m:e>
                    </m:d>
                    <m:r>
                      <a:rPr lang="en-US" sz="3000" i="1">
                        <a:latin typeface="Cambria Math" panose="02040503050406030204" pitchFamily="18" charset="0"/>
                        <a:ea typeface="Cambria Math" panose="02040503050406030204" pitchFamily="18" charset="0"/>
                      </a:rPr>
                      <m:t>∪</m:t>
                    </m:r>
                    <m:r>
                      <a:rPr lang="en-US" sz="3000" b="0" i="0" smtClean="0">
                        <a:latin typeface="Cambria Math" panose="02040503050406030204" pitchFamily="18" charset="0"/>
                        <a:ea typeface="Cambria Math" panose="02040503050406030204" pitchFamily="18" charset="0"/>
                      </a:rPr>
                      <m:t>…=(0,1]</m:t>
                    </m:r>
                  </m:oMath>
                </a14:m>
                <a:endParaRPr lang="en-US" sz="3000" dirty="0"/>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614733" y="951062"/>
                <a:ext cx="3974013" cy="2647904"/>
              </a:xfrm>
              <a:prstGeom prst="rect">
                <a:avLst/>
              </a:prstGeo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461665"/>
          </a:xfrm>
          <a:prstGeom prst="rect">
            <a:avLst/>
          </a:prstGeom>
        </p:spPr>
        <p:txBody>
          <a:bodyPr wrap="square">
            <a:spAutoFit/>
          </a:bodyPr>
          <a:lstStyle/>
          <a:p>
            <a:pPr algn="ctr"/>
            <a:r>
              <a:rPr lang="en-US" sz="2400" dirty="0"/>
              <a:t>Now let’s write out the union and intersection of all these events:</a:t>
            </a:r>
            <a:endParaRPr lang="en-US" sz="2400" i="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BFDAE6F-5827-41B2-A44B-9531D6FDA146}"/>
                  </a:ext>
                </a:extLst>
              </p:cNvPr>
              <p:cNvSpPr txBox="1"/>
              <p:nvPr/>
            </p:nvSpPr>
            <p:spPr>
              <a:xfrm>
                <a:off x="6299714" y="951062"/>
                <a:ext cx="4915707" cy="260750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𝐵</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d>
                        <m:dPr>
                          <m:begChr m:val="["/>
                          <m:endChr m:val="]"/>
                          <m:ctrlPr>
                            <a:rPr lang="en-US" sz="3000" b="0" i="1" smtClean="0">
                              <a:latin typeface="Cambria Math" panose="02040503050406030204" pitchFamily="18" charset="0"/>
                            </a:rPr>
                          </m:ctrlPr>
                        </m:dPr>
                        <m:e>
                          <m:f>
                            <m:fPr>
                              <m:ctrlPr>
                                <a:rPr lang="en-US" sz="3000" b="0" i="1" smtClean="0">
                                  <a:latin typeface="Cambria Math" panose="02040503050406030204" pitchFamily="18" charset="0"/>
                                </a:rPr>
                              </m:ctrlPr>
                            </m:fPr>
                            <m:num>
                              <m:r>
                                <a:rPr lang="en-US" sz="3000" b="0" i="0" smtClean="0">
                                  <a:latin typeface="Cambria Math" panose="02040503050406030204" pitchFamily="18" charset="0"/>
                                </a:rPr>
                                <m:t>1</m:t>
                              </m:r>
                            </m:num>
                            <m:den>
                              <m:r>
                                <a:rPr lang="en-US" sz="3000" b="0" i="0" smtClean="0">
                                  <a:latin typeface="Cambria Math" panose="02040503050406030204" pitchFamily="18" charset="0"/>
                                </a:rPr>
                                <m:t>1</m:t>
                              </m:r>
                            </m:den>
                          </m:f>
                          <m:r>
                            <a:rPr lang="en-US" sz="3000" b="0" i="0" smtClean="0">
                              <a:latin typeface="Cambria Math" panose="02040503050406030204" pitchFamily="18" charset="0"/>
                            </a:rPr>
                            <m:t>,1</m:t>
                          </m:r>
                        </m:e>
                      </m:d>
                      <m:r>
                        <a:rPr lang="en-US" sz="3000" b="0" i="1" smtClean="0">
                          <a:latin typeface="Cambria Math" panose="02040503050406030204" pitchFamily="18" charset="0"/>
                          <a:ea typeface="Cambria Math" panose="02040503050406030204" pitchFamily="18" charset="0"/>
                        </a:rPr>
                        <m:t>∩</m:t>
                      </m:r>
                      <m:d>
                        <m:dPr>
                          <m:begChr m:val="["/>
                          <m:endChr m:val="]"/>
                          <m:ctrlPr>
                            <a:rPr lang="en-US" sz="3000" b="0" i="1" smtClean="0">
                              <a:latin typeface="Cambria Math" panose="02040503050406030204" pitchFamily="18" charset="0"/>
                            </a:rPr>
                          </m:ctrlPr>
                        </m:dPr>
                        <m:e>
                          <m:f>
                            <m:fPr>
                              <m:ctrlPr>
                                <a:rPr lang="en-US" sz="3000" i="1">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2</m:t>
                              </m:r>
                            </m:den>
                          </m:f>
                          <m:r>
                            <a:rPr lang="en-US" sz="3000">
                              <a:latin typeface="Cambria Math" panose="02040503050406030204" pitchFamily="18" charset="0"/>
                            </a:rPr>
                            <m:t>,1</m:t>
                          </m:r>
                        </m:e>
                      </m:d>
                      <m:r>
                        <a:rPr lang="en-US" sz="3000" i="1">
                          <a:latin typeface="Cambria Math" panose="02040503050406030204" pitchFamily="18" charset="0"/>
                          <a:ea typeface="Cambria Math" panose="02040503050406030204" pitchFamily="18" charset="0"/>
                        </a:rPr>
                        <m:t>∩</m:t>
                      </m:r>
                      <m:d>
                        <m:dPr>
                          <m:begChr m:val="["/>
                          <m:endChr m:val="]"/>
                          <m:ctrlPr>
                            <a:rPr lang="en-US" sz="3000" i="1" smtClean="0">
                              <a:latin typeface="Cambria Math" panose="02040503050406030204" pitchFamily="18" charset="0"/>
                            </a:rPr>
                          </m:ctrlPr>
                        </m:dPr>
                        <m:e>
                          <m:f>
                            <m:fPr>
                              <m:ctrlPr>
                                <a:rPr lang="en-US" sz="3000" i="1" smtClean="0">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3</m:t>
                              </m:r>
                            </m:den>
                          </m:f>
                          <m:r>
                            <a:rPr lang="en-US" sz="3000">
                              <a:latin typeface="Cambria Math" panose="02040503050406030204" pitchFamily="18" charset="0"/>
                            </a:rPr>
                            <m:t>,1</m:t>
                          </m:r>
                        </m:e>
                      </m:d>
                      <m:r>
                        <a:rPr lang="en-US" sz="3000" i="1">
                          <a:latin typeface="Cambria Math" panose="02040503050406030204" pitchFamily="18" charset="0"/>
                          <a:ea typeface="Cambria Math" panose="02040503050406030204" pitchFamily="18" charset="0"/>
                        </a:rPr>
                        <m:t>∩</m:t>
                      </m:r>
                      <m:r>
                        <a:rPr lang="en-US" sz="3000" b="0" i="0" smtClean="0">
                          <a:latin typeface="Cambria Math" panose="02040503050406030204" pitchFamily="18" charset="0"/>
                          <a:ea typeface="Cambria Math" panose="02040503050406030204" pitchFamily="18" charset="0"/>
                        </a:rPr>
                        <m:t>…=</m:t>
                      </m:r>
                      <m:d>
                        <m:dPr>
                          <m:begChr m:val="["/>
                          <m:endChr m:val="]"/>
                          <m:ctrlPr>
                            <a:rPr lang="en-US" sz="3000" b="0" i="1" smtClean="0">
                              <a:latin typeface="Cambria Math" panose="02040503050406030204" pitchFamily="18" charset="0"/>
                              <a:ea typeface="Cambria Math" panose="02040503050406030204" pitchFamily="18" charset="0"/>
                            </a:rPr>
                          </m:ctrlPr>
                        </m:dPr>
                        <m:e>
                          <m:r>
                            <a:rPr lang="en-US" sz="3000" b="0" i="0" smtClean="0">
                              <a:latin typeface="Cambria Math" panose="02040503050406030204" pitchFamily="18" charset="0"/>
                              <a:ea typeface="Cambria Math" panose="02040503050406030204" pitchFamily="18" charset="0"/>
                            </a:rPr>
                            <m:t>1,1</m:t>
                          </m:r>
                        </m:e>
                      </m:d>
                      <m:r>
                        <a:rPr lang="en-US" sz="3000" b="0" i="0" smtClean="0">
                          <a:latin typeface="Cambria Math" panose="02040503050406030204" pitchFamily="18" charset="0"/>
                          <a:ea typeface="Cambria Math" panose="02040503050406030204" pitchFamily="18" charset="0"/>
                        </a:rPr>
                        <m:t>=1</m:t>
                      </m:r>
                    </m:oMath>
                  </m:oMathPara>
                </a14:m>
                <a:endParaRPr lang="en-US" sz="3000" dirty="0"/>
              </a:p>
            </p:txBody>
          </p:sp>
        </mc:Choice>
        <mc:Fallback xmlns="">
          <p:sp>
            <p:nvSpPr>
              <p:cNvPr id="16" name="TextBox 15">
                <a:extLst>
                  <a:ext uri="{FF2B5EF4-FFF2-40B4-BE49-F238E27FC236}">
                    <a16:creationId xmlns:a16="http://schemas.microsoft.com/office/drawing/2014/main" id="{EBFDAE6F-5827-41B2-A44B-9531D6FDA146}"/>
                  </a:ext>
                </a:extLst>
              </p:cNvPr>
              <p:cNvSpPr txBox="1">
                <a:spLocks noRot="1" noChangeAspect="1" noMove="1" noResize="1" noEditPoints="1" noAdjustHandles="1" noChangeArrowheads="1" noChangeShapeType="1" noTextEdit="1"/>
              </p:cNvSpPr>
              <p:nvPr/>
            </p:nvSpPr>
            <p:spPr>
              <a:xfrm>
                <a:off x="6299714" y="951062"/>
                <a:ext cx="4915707" cy="2607509"/>
              </a:xfrm>
              <a:prstGeom prst="rect">
                <a:avLst/>
              </a:prstGeom>
              <a:blipFill>
                <a:blip r:embed="rId4"/>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56E5749B-31DA-4874-AC99-18E143840272}"/>
              </a:ext>
            </a:extLst>
          </p:cNvPr>
          <p:cNvSpPr/>
          <p:nvPr/>
        </p:nvSpPr>
        <p:spPr>
          <a:xfrm>
            <a:off x="704441" y="4661268"/>
            <a:ext cx="10575635" cy="1015663"/>
          </a:xfrm>
          <a:prstGeom prst="rect">
            <a:avLst/>
          </a:prstGeom>
        </p:spPr>
        <p:txBody>
          <a:bodyPr wrap="square">
            <a:spAutoFit/>
          </a:bodyPr>
          <a:lstStyle/>
          <a:p>
            <a:pPr algn="ctr"/>
            <a:r>
              <a:rPr lang="en-US" sz="2000" dirty="0"/>
              <a:t>Given the picture we drew on the previous slide, it makes sense that the union of all these events is equal to the event with the most possible outcomes, which approaches (0, 1],* while the intersection of all these events is equal to the event with fewest possible outcomes, [1,1], or 1.</a:t>
            </a:r>
          </a:p>
        </p:txBody>
      </p:sp>
      <p:sp>
        <p:nvSpPr>
          <p:cNvPr id="3" name="Rectangle 2">
            <a:extLst>
              <a:ext uri="{FF2B5EF4-FFF2-40B4-BE49-F238E27FC236}">
                <a16:creationId xmlns:a16="http://schemas.microsoft.com/office/drawing/2014/main" id="{E1FCF1FC-5A35-47DF-8A8D-049499E972F2}"/>
              </a:ext>
            </a:extLst>
          </p:cNvPr>
          <p:cNvSpPr/>
          <p:nvPr/>
        </p:nvSpPr>
        <p:spPr>
          <a:xfrm>
            <a:off x="0" y="6471136"/>
            <a:ext cx="7395166" cy="369332"/>
          </a:xfrm>
          <a:prstGeom prst="rect">
            <a:avLst/>
          </a:prstGeom>
        </p:spPr>
        <p:txBody>
          <a:bodyPr wrap="none">
            <a:spAutoFit/>
          </a:bodyPr>
          <a:lstStyle/>
          <a:p>
            <a:r>
              <a:rPr lang="en-US" dirty="0"/>
              <a:t>*If you haven’t taken a calculus course, read up on “limits” for more info. </a:t>
            </a:r>
          </a:p>
        </p:txBody>
      </p:sp>
      <p:sp>
        <p:nvSpPr>
          <p:cNvPr id="6" name="Slide Number Placeholder 5">
            <a:extLst>
              <a:ext uri="{FF2B5EF4-FFF2-40B4-BE49-F238E27FC236}">
                <a16:creationId xmlns:a16="http://schemas.microsoft.com/office/drawing/2014/main" id="{F830B76A-40CD-4A7C-B027-4A644A7F6FEF}"/>
              </a:ext>
            </a:extLst>
          </p:cNvPr>
          <p:cNvSpPr>
            <a:spLocks noGrp="1"/>
          </p:cNvSpPr>
          <p:nvPr>
            <p:ph type="sldNum" sz="quarter" idx="12"/>
          </p:nvPr>
        </p:nvSpPr>
        <p:spPr/>
        <p:txBody>
          <a:bodyPr/>
          <a:lstStyle/>
          <a:p>
            <a:fld id="{570C393F-49A5-4A2F-B910-E259774015D3}" type="slidenum">
              <a:rPr lang="en-US" smtClean="0"/>
              <a:t>7</a:t>
            </a:fld>
            <a:endParaRPr lang="en-US"/>
          </a:p>
        </p:txBody>
      </p:sp>
    </p:spTree>
    <p:extLst>
      <p:ext uri="{BB962C8B-B14F-4D97-AF65-F5344CB8AC3E}">
        <p14:creationId xmlns:p14="http://schemas.microsoft.com/office/powerpoint/2010/main" val="422427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830997"/>
          </a:xfrm>
          <a:prstGeom prst="rect">
            <a:avLst/>
          </a:prstGeom>
        </p:spPr>
        <p:txBody>
          <a:bodyPr wrap="square">
            <a:spAutoFit/>
          </a:bodyPr>
          <a:lstStyle/>
          <a:p>
            <a:pPr algn="ctr"/>
            <a:r>
              <a:rPr lang="en-US" sz="2400" dirty="0"/>
              <a:t>Let’s take one more look at our picture for an illustration of what the union and intersection look like.</a:t>
            </a:r>
            <a:endParaRPr lang="en-US" sz="2400" i="1" dirty="0"/>
          </a:p>
        </p:txBody>
      </p:sp>
      <p:grpSp>
        <p:nvGrpSpPr>
          <p:cNvPr id="2" name="Group 1">
            <a:extLst>
              <a:ext uri="{FF2B5EF4-FFF2-40B4-BE49-F238E27FC236}">
                <a16:creationId xmlns:a16="http://schemas.microsoft.com/office/drawing/2014/main" id="{DE535547-D0D5-4C85-8CA7-6D273CCD7407}"/>
              </a:ext>
            </a:extLst>
          </p:cNvPr>
          <p:cNvGrpSpPr/>
          <p:nvPr/>
        </p:nvGrpSpPr>
        <p:grpSpPr>
          <a:xfrm>
            <a:off x="1107743" y="1358254"/>
            <a:ext cx="8408773" cy="3615886"/>
            <a:chOff x="1135452" y="1912436"/>
            <a:chExt cx="8408773" cy="3615886"/>
          </a:xfrm>
        </p:grpSpPr>
        <p:sp>
          <p:nvSpPr>
            <p:cNvPr id="11" name="Rectangle 10">
              <a:extLst>
                <a:ext uri="{FF2B5EF4-FFF2-40B4-BE49-F238E27FC236}">
                  <a16:creationId xmlns:a16="http://schemas.microsoft.com/office/drawing/2014/main" id="{61695435-7EF9-4047-B5DF-2880DE3220F6}"/>
                </a:ext>
              </a:extLst>
            </p:cNvPr>
            <p:cNvSpPr/>
            <p:nvPr/>
          </p:nvSpPr>
          <p:spPr>
            <a:xfrm>
              <a:off x="1135452" y="3921001"/>
              <a:ext cx="2066591" cy="553998"/>
            </a:xfrm>
            <a:prstGeom prst="rect">
              <a:avLst/>
            </a:prstGeom>
          </p:spPr>
          <p:txBody>
            <a:bodyPr wrap="none">
              <a:spAutoFit/>
            </a:bodyPr>
            <a:lstStyle/>
            <a:p>
              <a:r>
                <a:rPr lang="en-US" sz="3000" dirty="0"/>
                <a:t>B</a:t>
              </a:r>
              <a:r>
                <a:rPr lang="en-US" sz="3000" baseline="-25000" dirty="0"/>
                <a:t>3</a:t>
              </a:r>
              <a:r>
                <a:rPr lang="en-US" sz="3000" dirty="0"/>
                <a:t>= [1/3,1]</a:t>
              </a:r>
            </a:p>
          </p:txBody>
        </p:sp>
        <p:sp>
          <p:nvSpPr>
            <p:cNvPr id="12" name="Rectangle 11">
              <a:extLst>
                <a:ext uri="{FF2B5EF4-FFF2-40B4-BE49-F238E27FC236}">
                  <a16:creationId xmlns:a16="http://schemas.microsoft.com/office/drawing/2014/main" id="{3AEF65FD-FD26-4995-A24D-1DCD9A6A15AB}"/>
                </a:ext>
              </a:extLst>
            </p:cNvPr>
            <p:cNvSpPr/>
            <p:nvPr/>
          </p:nvSpPr>
          <p:spPr>
            <a:xfrm>
              <a:off x="1135452" y="4974324"/>
              <a:ext cx="1970411" cy="553998"/>
            </a:xfrm>
            <a:prstGeom prst="rect">
              <a:avLst/>
            </a:prstGeom>
          </p:spPr>
          <p:txBody>
            <a:bodyPr wrap="none">
              <a:spAutoFit/>
            </a:bodyPr>
            <a:lstStyle/>
            <a:p>
              <a:r>
                <a:rPr lang="en-US" sz="3000" dirty="0"/>
                <a:t>B</a:t>
              </a:r>
              <a:r>
                <a:rPr lang="en-US" sz="3000" baseline="-25000" dirty="0"/>
                <a:t>5</a:t>
              </a:r>
              <a:r>
                <a:rPr lang="en-US" sz="3000" dirty="0"/>
                <a:t>= [0.2,1]</a:t>
              </a:r>
            </a:p>
          </p:txBody>
        </p:sp>
        <p:sp>
          <p:nvSpPr>
            <p:cNvPr id="14" name="Rectangle 13">
              <a:extLst>
                <a:ext uri="{FF2B5EF4-FFF2-40B4-BE49-F238E27FC236}">
                  <a16:creationId xmlns:a16="http://schemas.microsoft.com/office/drawing/2014/main" id="{5A964A68-FF82-4536-8042-9B84595AE632}"/>
                </a:ext>
              </a:extLst>
            </p:cNvPr>
            <p:cNvSpPr/>
            <p:nvPr/>
          </p:nvSpPr>
          <p:spPr>
            <a:xfrm>
              <a:off x="1135452" y="3394339"/>
              <a:ext cx="1970411" cy="553998"/>
            </a:xfrm>
            <a:prstGeom prst="rect">
              <a:avLst/>
            </a:prstGeom>
          </p:spPr>
          <p:txBody>
            <a:bodyPr wrap="none">
              <a:spAutoFit/>
            </a:bodyPr>
            <a:lstStyle/>
            <a:p>
              <a:r>
                <a:rPr lang="en-US" sz="3000" dirty="0"/>
                <a:t>B</a:t>
              </a:r>
              <a:r>
                <a:rPr lang="en-US" sz="3000" baseline="-25000" dirty="0"/>
                <a:t>2</a:t>
              </a:r>
              <a:r>
                <a:rPr lang="en-US" sz="3000" dirty="0"/>
                <a:t>= [0.5,1]</a:t>
              </a:r>
            </a:p>
          </p:txBody>
        </p:sp>
        <p:sp>
          <p:nvSpPr>
            <p:cNvPr id="15" name="Rectangle 14">
              <a:extLst>
                <a:ext uri="{FF2B5EF4-FFF2-40B4-BE49-F238E27FC236}">
                  <a16:creationId xmlns:a16="http://schemas.microsoft.com/office/drawing/2014/main" id="{C8D7C6C2-073B-4751-8135-9ED7D16B33C7}"/>
                </a:ext>
              </a:extLst>
            </p:cNvPr>
            <p:cNvSpPr/>
            <p:nvPr/>
          </p:nvSpPr>
          <p:spPr>
            <a:xfrm>
              <a:off x="1135452" y="4447663"/>
              <a:ext cx="2165978" cy="553998"/>
            </a:xfrm>
            <a:prstGeom prst="rect">
              <a:avLst/>
            </a:prstGeom>
          </p:spPr>
          <p:txBody>
            <a:bodyPr wrap="none">
              <a:spAutoFit/>
            </a:bodyPr>
            <a:lstStyle/>
            <a:p>
              <a:r>
                <a:rPr lang="en-US" sz="3000" dirty="0"/>
                <a:t>B</a:t>
              </a:r>
              <a:r>
                <a:rPr lang="en-US" sz="3000" baseline="-25000" dirty="0"/>
                <a:t>4</a:t>
              </a:r>
              <a:r>
                <a:rPr lang="en-US" sz="3000" dirty="0"/>
                <a:t>= [0.25,1]</a:t>
              </a:r>
            </a:p>
          </p:txBody>
        </p:sp>
        <p:sp>
          <p:nvSpPr>
            <p:cNvPr id="17" name="Rectangle 16">
              <a:extLst>
                <a:ext uri="{FF2B5EF4-FFF2-40B4-BE49-F238E27FC236}">
                  <a16:creationId xmlns:a16="http://schemas.microsoft.com/office/drawing/2014/main" id="{DC7576F7-E9A7-45CC-9FE7-B7C15896E079}"/>
                </a:ext>
              </a:extLst>
            </p:cNvPr>
            <p:cNvSpPr/>
            <p:nvPr/>
          </p:nvSpPr>
          <p:spPr>
            <a:xfrm>
              <a:off x="1135452" y="2867677"/>
              <a:ext cx="1667444" cy="553998"/>
            </a:xfrm>
            <a:prstGeom prst="rect">
              <a:avLst/>
            </a:prstGeom>
          </p:spPr>
          <p:txBody>
            <a:bodyPr wrap="none">
              <a:spAutoFit/>
            </a:bodyPr>
            <a:lstStyle/>
            <a:p>
              <a:r>
                <a:rPr lang="en-US" sz="3000" dirty="0"/>
                <a:t>B</a:t>
              </a:r>
              <a:r>
                <a:rPr lang="en-US" sz="3000" baseline="-25000" dirty="0"/>
                <a:t>1</a:t>
              </a:r>
              <a:r>
                <a:rPr lang="en-US" sz="3000" dirty="0"/>
                <a:t>= [1,1]</a:t>
              </a:r>
            </a:p>
          </p:txBody>
        </p:sp>
        <p:sp>
          <p:nvSpPr>
            <p:cNvPr id="18" name="Rectangle 17">
              <a:extLst>
                <a:ext uri="{FF2B5EF4-FFF2-40B4-BE49-F238E27FC236}">
                  <a16:creationId xmlns:a16="http://schemas.microsoft.com/office/drawing/2014/main" id="{3688D55D-3E2E-40BC-B2E6-EA04EA9A70D8}"/>
                </a:ext>
              </a:extLst>
            </p:cNvPr>
            <p:cNvSpPr/>
            <p:nvPr/>
          </p:nvSpPr>
          <p:spPr>
            <a:xfrm>
              <a:off x="3386684" y="1912436"/>
              <a:ext cx="301686" cy="369332"/>
            </a:xfrm>
            <a:prstGeom prst="rect">
              <a:avLst/>
            </a:prstGeom>
          </p:spPr>
          <p:txBody>
            <a:bodyPr wrap="none">
              <a:spAutoFit/>
            </a:bodyPr>
            <a:lstStyle/>
            <a:p>
              <a:r>
                <a:rPr lang="en-US" dirty="0"/>
                <a:t>0</a:t>
              </a:r>
            </a:p>
          </p:txBody>
        </p:sp>
        <p:sp>
          <p:nvSpPr>
            <p:cNvPr id="19" name="Rectangle 18">
              <a:extLst>
                <a:ext uri="{FF2B5EF4-FFF2-40B4-BE49-F238E27FC236}">
                  <a16:creationId xmlns:a16="http://schemas.microsoft.com/office/drawing/2014/main" id="{7F754D65-EC84-454C-B315-379DA1A21336}"/>
                </a:ext>
              </a:extLst>
            </p:cNvPr>
            <p:cNvSpPr/>
            <p:nvPr/>
          </p:nvSpPr>
          <p:spPr>
            <a:xfrm>
              <a:off x="9242539" y="1912436"/>
              <a:ext cx="301686" cy="369332"/>
            </a:xfrm>
            <a:prstGeom prst="rect">
              <a:avLst/>
            </a:prstGeom>
          </p:spPr>
          <p:txBody>
            <a:bodyPr wrap="none">
              <a:spAutoFit/>
            </a:bodyPr>
            <a:lstStyle/>
            <a:p>
              <a:r>
                <a:rPr lang="en-US" dirty="0"/>
                <a:t>1</a:t>
              </a:r>
            </a:p>
          </p:txBody>
        </p:sp>
        <p:cxnSp>
          <p:nvCxnSpPr>
            <p:cNvPr id="7" name="Straight Connector 6">
              <a:extLst>
                <a:ext uri="{FF2B5EF4-FFF2-40B4-BE49-F238E27FC236}">
                  <a16:creationId xmlns:a16="http://schemas.microsoft.com/office/drawing/2014/main" id="{121FDB49-B589-4FB4-B7C8-37C0FB9213E8}"/>
                </a:ext>
              </a:extLst>
            </p:cNvPr>
            <p:cNvCxnSpPr/>
            <p:nvPr/>
          </p:nvCxnSpPr>
          <p:spPr>
            <a:xfrm>
              <a:off x="3537527" y="2357264"/>
              <a:ext cx="5855855" cy="27336"/>
            </a:xfrm>
            <a:prstGeom prst="line">
              <a:avLst/>
            </a:prstGeom>
            <a:ln w="381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C6AF041-88EE-412D-AEA3-39F7830753AC}"/>
                </a:ext>
              </a:extLst>
            </p:cNvPr>
            <p:cNvCxnSpPr>
              <a:cxnSpLocks/>
            </p:cNvCxnSpPr>
            <p:nvPr/>
          </p:nvCxnSpPr>
          <p:spPr>
            <a:xfrm>
              <a:off x="4665934" y="5360540"/>
              <a:ext cx="4727448" cy="8124"/>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D062FC-0955-4D42-A35E-42E7E764B413}"/>
                </a:ext>
              </a:extLst>
            </p:cNvPr>
            <p:cNvCxnSpPr>
              <a:cxnSpLocks/>
            </p:cNvCxnSpPr>
            <p:nvPr/>
          </p:nvCxnSpPr>
          <p:spPr>
            <a:xfrm>
              <a:off x="4969164" y="4785057"/>
              <a:ext cx="4424218"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CCD8C3-E7A9-4C0A-9035-A1540347C022}"/>
                </a:ext>
              </a:extLst>
            </p:cNvPr>
            <p:cNvCxnSpPr>
              <a:cxnSpLocks/>
            </p:cNvCxnSpPr>
            <p:nvPr/>
          </p:nvCxnSpPr>
          <p:spPr>
            <a:xfrm>
              <a:off x="5461462" y="4198000"/>
              <a:ext cx="3931920"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49FD64-F1A0-4E90-8957-E387C881CD68}"/>
                </a:ext>
              </a:extLst>
            </p:cNvPr>
            <p:cNvCxnSpPr>
              <a:cxnSpLocks/>
            </p:cNvCxnSpPr>
            <p:nvPr/>
          </p:nvCxnSpPr>
          <p:spPr>
            <a:xfrm>
              <a:off x="6256990" y="3657367"/>
              <a:ext cx="3136392"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63C8118-6C2F-4979-843B-79B8362ABBBA}"/>
                </a:ext>
              </a:extLst>
            </p:cNvPr>
            <p:cNvCxnSpPr>
              <a:cxnSpLocks/>
            </p:cNvCxnSpPr>
            <p:nvPr/>
          </p:nvCxnSpPr>
          <p:spPr>
            <a:xfrm flipV="1">
              <a:off x="9393382" y="3139825"/>
              <a:ext cx="0" cy="4851"/>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5AFE7570-05DC-4AF0-883F-9F3F6D8B03A3}"/>
              </a:ext>
            </a:extLst>
          </p:cNvPr>
          <p:cNvCxnSpPr>
            <a:cxnSpLocks/>
          </p:cNvCxnSpPr>
          <p:nvPr/>
        </p:nvCxnSpPr>
        <p:spPr>
          <a:xfrm>
            <a:off x="3509817" y="5390283"/>
            <a:ext cx="5855855" cy="8124"/>
          </a:xfrm>
          <a:prstGeom prst="line">
            <a:avLst/>
          </a:prstGeom>
          <a:ln w="38100">
            <a:solidFill>
              <a:srgbClr val="FF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9F8034F-817F-4543-AE75-80FE741313D5}"/>
              </a:ext>
            </a:extLst>
          </p:cNvPr>
          <p:cNvSpPr/>
          <p:nvPr/>
        </p:nvSpPr>
        <p:spPr>
          <a:xfrm>
            <a:off x="1096362" y="6006387"/>
            <a:ext cx="9999276" cy="553998"/>
          </a:xfrm>
          <a:prstGeom prst="rect">
            <a:avLst/>
          </a:prstGeom>
        </p:spPr>
        <p:txBody>
          <a:bodyPr wrap="none">
            <a:spAutoFit/>
          </a:bodyPr>
          <a:lstStyle/>
          <a:p>
            <a:r>
              <a:rPr lang="en-US" sz="3000" dirty="0"/>
              <a:t>B</a:t>
            </a:r>
            <a:r>
              <a:rPr lang="en-US" sz="3000" baseline="-25000" dirty="0"/>
              <a:t>i </a:t>
            </a:r>
            <a:r>
              <a:rPr lang="en-US" sz="3000" dirty="0"/>
              <a:t>will continue to approach, though never quite reach, (0,1].</a:t>
            </a:r>
          </a:p>
        </p:txBody>
      </p:sp>
      <p:grpSp>
        <p:nvGrpSpPr>
          <p:cNvPr id="26" name="Group 25">
            <a:extLst>
              <a:ext uri="{FF2B5EF4-FFF2-40B4-BE49-F238E27FC236}">
                <a16:creationId xmlns:a16="http://schemas.microsoft.com/office/drawing/2014/main" id="{CB848160-77C8-4527-A848-036D5C93038A}"/>
              </a:ext>
            </a:extLst>
          </p:cNvPr>
          <p:cNvGrpSpPr/>
          <p:nvPr/>
        </p:nvGrpSpPr>
        <p:grpSpPr>
          <a:xfrm>
            <a:off x="967357" y="5207926"/>
            <a:ext cx="2206977" cy="364714"/>
            <a:chOff x="5814405" y="5892061"/>
            <a:chExt cx="2206977" cy="364714"/>
          </a:xfrm>
        </p:grpSpPr>
        <p:cxnSp>
          <p:nvCxnSpPr>
            <p:cNvPr id="28" name="Straight Arrow Connector 27">
              <a:extLst>
                <a:ext uri="{FF2B5EF4-FFF2-40B4-BE49-F238E27FC236}">
                  <a16:creationId xmlns:a16="http://schemas.microsoft.com/office/drawing/2014/main" id="{EA614366-8DBF-4F2A-BCD9-8C0E12DC578D}"/>
                </a:ext>
              </a:extLst>
            </p:cNvPr>
            <p:cNvCxnSpPr>
              <a:cxnSpLocks/>
            </p:cNvCxnSpPr>
            <p:nvPr/>
          </p:nvCxnSpPr>
          <p:spPr>
            <a:xfrm>
              <a:off x="7106981" y="6074418"/>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D2F1DFEA-43E4-44A0-A4C3-38B1882CC91C}"/>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(union)</a:t>
              </a:r>
            </a:p>
          </p:txBody>
        </p:sp>
      </p:grpSp>
      <p:sp>
        <p:nvSpPr>
          <p:cNvPr id="8" name="Rectangle 7">
            <a:extLst>
              <a:ext uri="{FF2B5EF4-FFF2-40B4-BE49-F238E27FC236}">
                <a16:creationId xmlns:a16="http://schemas.microsoft.com/office/drawing/2014/main" id="{27442F0F-D262-4FE5-A89F-7895F48C639A}"/>
              </a:ext>
            </a:extLst>
          </p:cNvPr>
          <p:cNvSpPr/>
          <p:nvPr/>
        </p:nvSpPr>
        <p:spPr>
          <a:xfrm>
            <a:off x="9291782" y="2437858"/>
            <a:ext cx="147782" cy="30618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410BC56E-02E4-42B3-930B-06E7A6E071B7}"/>
              </a:ext>
            </a:extLst>
          </p:cNvPr>
          <p:cNvGrpSpPr/>
          <p:nvPr/>
        </p:nvGrpSpPr>
        <p:grpSpPr>
          <a:xfrm flipH="1">
            <a:off x="9513455" y="2395119"/>
            <a:ext cx="2206977" cy="364714"/>
            <a:chOff x="5814405" y="5892061"/>
            <a:chExt cx="2206977" cy="364714"/>
          </a:xfrm>
        </p:grpSpPr>
        <p:cxnSp>
          <p:nvCxnSpPr>
            <p:cNvPr id="34" name="Straight Arrow Connector 33">
              <a:extLst>
                <a:ext uri="{FF2B5EF4-FFF2-40B4-BE49-F238E27FC236}">
                  <a16:creationId xmlns:a16="http://schemas.microsoft.com/office/drawing/2014/main" id="{6A92B099-44CB-488D-BFE9-A4DE81549925}"/>
                </a:ext>
              </a:extLst>
            </p:cNvPr>
            <p:cNvCxnSpPr>
              <a:cxnSpLocks/>
            </p:cNvCxnSpPr>
            <p:nvPr/>
          </p:nvCxnSpPr>
          <p:spPr>
            <a:xfrm>
              <a:off x="7106981" y="6074418"/>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042C408E-EB5A-407E-8753-AA04C714EE71}"/>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(intersection)</a:t>
              </a:r>
            </a:p>
          </p:txBody>
        </p:sp>
      </p:grpSp>
      <p:sp>
        <p:nvSpPr>
          <p:cNvPr id="3" name="Slide Number Placeholder 2">
            <a:extLst>
              <a:ext uri="{FF2B5EF4-FFF2-40B4-BE49-F238E27FC236}">
                <a16:creationId xmlns:a16="http://schemas.microsoft.com/office/drawing/2014/main" id="{FB02B3BD-3087-436B-A858-DCC97001FCAB}"/>
              </a:ext>
            </a:extLst>
          </p:cNvPr>
          <p:cNvSpPr>
            <a:spLocks noGrp="1"/>
          </p:cNvSpPr>
          <p:nvPr>
            <p:ph type="sldNum" sz="quarter" idx="12"/>
          </p:nvPr>
        </p:nvSpPr>
        <p:spPr/>
        <p:txBody>
          <a:bodyPr/>
          <a:lstStyle/>
          <a:p>
            <a:fld id="{570C393F-49A5-4A2F-B910-E259774015D3}" type="slidenum">
              <a:rPr lang="en-US" smtClean="0"/>
              <a:t>8</a:t>
            </a:fld>
            <a:endParaRPr lang="en-US"/>
          </a:p>
        </p:txBody>
      </p:sp>
    </p:spTree>
    <p:extLst>
      <p:ext uri="{BB962C8B-B14F-4D97-AF65-F5344CB8AC3E}">
        <p14:creationId xmlns:p14="http://schemas.microsoft.com/office/powerpoint/2010/main" val="424853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1938992"/>
              </a:xfrm>
              <a:prstGeom prst="rect">
                <a:avLst/>
              </a:prstGeom>
            </p:spPr>
            <p:txBody>
              <a:bodyPr wrap="square">
                <a:spAutoFit/>
              </a:bodyPr>
              <a:lstStyle/>
              <a:p>
                <a:pPr algn="ctr"/>
                <a:r>
                  <a:rPr lang="en-US" sz="2400" dirty="0"/>
                  <a:t>One last quirk of our notation:  Remember how the number of possible outcomes in the sample space can be uncountably infinite?  Well, so can the number of sets. </a:t>
                </a:r>
                <a:r>
                  <a:rPr lang="en-US" sz="2400" dirty="0">
                    <a:sym typeface="Wingdings" panose="05000000000000000000" pitchFamily="2" charset="2"/>
                  </a:rPr>
                  <a:t></a:t>
                </a:r>
              </a:p>
              <a:p>
                <a:pPr algn="ctr"/>
                <a:r>
                  <a:rPr lang="en-US" sz="2400" dirty="0"/>
                  <a:t>Luckily, instead of an index that counts up like </a:t>
                </a:r>
                <a:r>
                  <a:rPr lang="en-US" sz="2400" i="1" dirty="0" err="1"/>
                  <a:t>i</a:t>
                </a:r>
                <a:r>
                  <a:rPr lang="en-US" sz="2400" i="1" dirty="0"/>
                  <a:t>, </a:t>
                </a:r>
                <a:r>
                  <a:rPr lang="en-US" sz="2400" dirty="0"/>
                  <a:t>we can just define the union or intersection over some index set (e.g. all real numbers), represented by something like </a:t>
                </a:r>
                <a14:m>
                  <m:oMath xmlns:m="http://schemas.openxmlformats.org/officeDocument/2006/math">
                    <m:r>
                      <m:rPr>
                        <m:sty m:val="p"/>
                        <m:brk m:alnAt="23"/>
                      </m:rPr>
                      <a:rPr lang="el-GR" sz="2400" i="1">
                        <a:latin typeface="Cambria Math" panose="02040503050406030204" pitchFamily="18" charset="0"/>
                        <a:ea typeface="Cambria Math" panose="02040503050406030204" pitchFamily="18" charset="0"/>
                      </a:rPr>
                      <m:t>Γ</m:t>
                    </m:r>
                    <m:r>
                      <a:rPr lang="el-GR" sz="2400" i="1">
                        <a:latin typeface="Cambria Math" panose="02040503050406030204" pitchFamily="18" charset="0"/>
                        <a:ea typeface="Cambria Math" panose="02040503050406030204" pitchFamily="18" charset="0"/>
                      </a:rPr>
                      <m:t> </m:t>
                    </m:r>
                  </m:oMath>
                </a14:m>
                <a:r>
                  <a:rPr lang="en-US" sz="2400" dirty="0"/>
                  <a:t>:</a:t>
                </a:r>
              </a:p>
            </p:txBody>
          </p:sp>
        </mc:Choice>
        <mc:Fallback xmlns="">
          <p:sp>
            <p:nvSpPr>
              <p:cNvPr id="5" name="Rectangle 4">
                <a:extLst>
                  <a:ext uri="{FF2B5EF4-FFF2-40B4-BE49-F238E27FC236}">
                    <a16:creationId xmlns:a16="http://schemas.microsoft.com/office/drawing/2014/main" id="{997E6864-EB28-4660-AC19-8D10F332F6BD}"/>
                  </a:ext>
                </a:extLst>
              </p:cNvPr>
              <p:cNvSpPr>
                <a:spLocks noRot="1" noChangeAspect="1" noMove="1" noResize="1" noEditPoints="1" noAdjustHandles="1" noChangeArrowheads="1" noChangeShapeType="1" noTextEdit="1"/>
              </p:cNvSpPr>
              <p:nvPr/>
            </p:nvSpPr>
            <p:spPr>
              <a:xfrm>
                <a:off x="395403" y="288278"/>
                <a:ext cx="11014297" cy="1938992"/>
              </a:xfrm>
              <a:prstGeom prst="rect">
                <a:avLst/>
              </a:prstGeom>
              <a:blipFill>
                <a:blip r:embed="rId3"/>
                <a:stretch>
                  <a:fillRect l="-885" t="-2516" r="-775" b="-628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872F7F2-1484-425A-8964-9E8F19FCC008}"/>
              </a:ext>
            </a:extLst>
          </p:cNvPr>
          <p:cNvPicPr>
            <a:picLocks noChangeAspect="1"/>
          </p:cNvPicPr>
          <p:nvPr/>
        </p:nvPicPr>
        <p:blipFill rotWithShape="1">
          <a:blip r:embed="rId4" cstate="screen">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a:ext>
            </a:extLst>
          </a:blip>
          <a:srcRect l="8766" t="3496" r="34025" b="9663"/>
          <a:stretch/>
        </p:blipFill>
        <p:spPr>
          <a:xfrm rot="16200000">
            <a:off x="11114024" y="797524"/>
            <a:ext cx="1592092" cy="1746200"/>
          </a:xfrm>
          <a:prstGeom prst="rect">
            <a:avLst/>
          </a:prstGeom>
        </p:spPr>
      </p:pic>
      <p:grpSp>
        <p:nvGrpSpPr>
          <p:cNvPr id="8" name="Group 7">
            <a:extLst>
              <a:ext uri="{FF2B5EF4-FFF2-40B4-BE49-F238E27FC236}">
                <a16:creationId xmlns:a16="http://schemas.microsoft.com/office/drawing/2014/main" id="{C1EF5B09-13E5-4B91-8A96-CBB33AA6AFE6}"/>
              </a:ext>
            </a:extLst>
          </p:cNvPr>
          <p:cNvGrpSpPr/>
          <p:nvPr/>
        </p:nvGrpSpPr>
        <p:grpSpPr>
          <a:xfrm>
            <a:off x="2420059" y="2358257"/>
            <a:ext cx="7351883" cy="2272474"/>
            <a:chOff x="952400" y="2358257"/>
            <a:chExt cx="7351883" cy="2272474"/>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1607931" y="2358257"/>
                  <a:ext cx="1746201" cy="112755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𝑎</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Γ</m:t>
                            </m:r>
                          </m:sub>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𝐶</m:t>
                                </m:r>
                              </m:e>
                              <m:sub>
                                <m:r>
                                  <a:rPr lang="en-US" sz="3000" b="0" i="1" smtClean="0">
                                    <a:latin typeface="Cambria Math" panose="02040503050406030204" pitchFamily="18" charset="0"/>
                                  </a:rPr>
                                  <m:t>𝑎</m:t>
                                </m:r>
                              </m:sub>
                            </m:sSub>
                          </m:e>
                        </m:nary>
                      </m:oMath>
                    </m:oMathPara>
                  </a14:m>
                  <a:endParaRPr lang="en-US" sz="3000" b="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1607931" y="2358257"/>
                  <a:ext cx="1746201" cy="112755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BFDAE6F-5827-41B2-A44B-9531D6FDA146}"/>
                    </a:ext>
                  </a:extLst>
                </p:cNvPr>
                <p:cNvSpPr txBox="1"/>
                <p:nvPr/>
              </p:nvSpPr>
              <p:spPr>
                <a:xfrm>
                  <a:off x="6163665" y="2358257"/>
                  <a:ext cx="2140618" cy="112755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000" b="0" i="1" smtClean="0">
                                <a:latin typeface="Cambria Math" panose="02040503050406030204" pitchFamily="18" charset="0"/>
                              </a:rPr>
                            </m:ctrlPr>
                          </m:naryPr>
                          <m:sub>
                            <m:r>
                              <m:rPr>
                                <m:brk m:alnAt="23"/>
                              </m:rPr>
                              <a:rPr lang="en-US" sz="3000" i="1">
                                <a:latin typeface="Cambria Math" panose="02040503050406030204" pitchFamily="18" charset="0"/>
                              </a:rPr>
                              <m:t>𝑎</m:t>
                            </m:r>
                            <m:r>
                              <a:rPr lang="en-US" sz="3000" i="1">
                                <a:latin typeface="Cambria Math" panose="02040503050406030204" pitchFamily="18" charset="0"/>
                                <a:ea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Γ</m:t>
                            </m:r>
                          </m:sub>
                          <m:sup/>
                          <m:e>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𝐶</m:t>
                                </m:r>
                              </m:e>
                              <m:sub>
                                <m:r>
                                  <a:rPr lang="en-US" sz="3000" b="0" i="1" smtClean="0">
                                    <a:latin typeface="Cambria Math" panose="02040503050406030204" pitchFamily="18" charset="0"/>
                                  </a:rPr>
                                  <m:t>𝑎</m:t>
                                </m:r>
                              </m:sub>
                            </m:sSub>
                          </m:e>
                        </m:nary>
                      </m:oMath>
                    </m:oMathPara>
                  </a14:m>
                  <a:endParaRPr lang="en-US" sz="3000" b="0"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EBFDAE6F-5827-41B2-A44B-9531D6FDA146}"/>
                    </a:ext>
                  </a:extLst>
                </p:cNvPr>
                <p:cNvSpPr txBox="1">
                  <a:spLocks noRot="1" noChangeAspect="1" noMove="1" noResize="1" noEditPoints="1" noAdjustHandles="1" noChangeArrowheads="1" noChangeShapeType="1" noTextEdit="1"/>
                </p:cNvSpPr>
                <p:nvPr/>
              </p:nvSpPr>
              <p:spPr>
                <a:xfrm>
                  <a:off x="6163665" y="2358257"/>
                  <a:ext cx="2140618" cy="11275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5180187-BC16-41FA-9B63-04E1815C8296}"/>
                    </a:ext>
                  </a:extLst>
                </p:cNvPr>
                <p:cNvSpPr/>
                <p:nvPr/>
              </p:nvSpPr>
              <p:spPr>
                <a:xfrm>
                  <a:off x="952400" y="3984400"/>
                  <a:ext cx="2401732" cy="646331"/>
                </a:xfrm>
                <a:prstGeom prst="rect">
                  <a:avLst/>
                </a:prstGeom>
              </p:spPr>
              <p:txBody>
                <a:bodyPr wrap="square">
                  <a:spAutoFit/>
                </a:bodyPr>
                <a:lstStyle/>
                <a:p>
                  <a:pPr algn="ctr"/>
                  <a:r>
                    <a:rPr lang="en-US" dirty="0"/>
                    <a:t>Union of sets C</a:t>
                  </a:r>
                  <a:r>
                    <a:rPr lang="en-US" i="1" baseline="-25000" dirty="0"/>
                    <a:t>a</a:t>
                  </a:r>
                  <a:r>
                    <a:rPr lang="en-US" dirty="0"/>
                    <a:t> for every </a:t>
                  </a:r>
                  <a:r>
                    <a:rPr lang="en-US" i="1" dirty="0"/>
                    <a:t>a</a:t>
                  </a:r>
                  <a:r>
                    <a:rPr lang="en-US" dirty="0"/>
                    <a:t> in </a:t>
                  </a:r>
                  <a14:m>
                    <m:oMath xmlns:m="http://schemas.openxmlformats.org/officeDocument/2006/math">
                      <m:r>
                        <m:rPr>
                          <m:sty m:val="p"/>
                          <m:brk m:alnAt="23"/>
                        </m:rPr>
                        <a:rPr lang="el-GR" i="0">
                          <a:latin typeface="Cambria Math" panose="02040503050406030204" pitchFamily="18" charset="0"/>
                          <a:ea typeface="Cambria Math" panose="02040503050406030204" pitchFamily="18" charset="0"/>
                        </a:rPr>
                        <m:t>Γ</m:t>
                      </m:r>
                    </m:oMath>
                  </a14:m>
                  <a:r>
                    <a:rPr lang="en-US" dirty="0"/>
                    <a:t>. </a:t>
                  </a:r>
                </a:p>
              </p:txBody>
            </p:sp>
          </mc:Choice>
          <mc:Fallback xmlns="">
            <p:sp>
              <p:nvSpPr>
                <p:cNvPr id="6" name="Rectangle 5">
                  <a:extLst>
                    <a:ext uri="{FF2B5EF4-FFF2-40B4-BE49-F238E27FC236}">
                      <a16:creationId xmlns:a16="http://schemas.microsoft.com/office/drawing/2014/main" id="{95180187-BC16-41FA-9B63-04E1815C8296}"/>
                    </a:ext>
                  </a:extLst>
                </p:cNvPr>
                <p:cNvSpPr>
                  <a:spLocks noRot="1" noChangeAspect="1" noMove="1" noResize="1" noEditPoints="1" noAdjustHandles="1" noChangeArrowheads="1" noChangeShapeType="1" noTextEdit="1"/>
                </p:cNvSpPr>
                <p:nvPr/>
              </p:nvSpPr>
              <p:spPr>
                <a:xfrm>
                  <a:off x="952400" y="3984400"/>
                  <a:ext cx="2401732" cy="646331"/>
                </a:xfrm>
                <a:prstGeom prst="rect">
                  <a:avLst/>
                </a:prstGeom>
                <a:blipFill>
                  <a:blip r:embed="rId8"/>
                  <a:stretch>
                    <a:fillRect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00DB8C4-65A1-4935-9F1A-661477633B77}"/>
                    </a:ext>
                  </a:extLst>
                </p:cNvPr>
                <p:cNvSpPr/>
                <p:nvPr/>
              </p:nvSpPr>
              <p:spPr>
                <a:xfrm>
                  <a:off x="5902551" y="3984400"/>
                  <a:ext cx="2401732" cy="646331"/>
                </a:xfrm>
                <a:prstGeom prst="rect">
                  <a:avLst/>
                </a:prstGeom>
              </p:spPr>
              <p:txBody>
                <a:bodyPr wrap="square">
                  <a:spAutoFit/>
                </a:bodyPr>
                <a:lstStyle/>
                <a:p>
                  <a:pPr algn="ctr"/>
                  <a:r>
                    <a:rPr lang="en-US" dirty="0"/>
                    <a:t>Intersection of sets C</a:t>
                  </a:r>
                  <a:r>
                    <a:rPr lang="en-US" i="1" baseline="-25000" dirty="0"/>
                    <a:t>a</a:t>
                  </a:r>
                  <a:r>
                    <a:rPr lang="en-US" dirty="0"/>
                    <a:t> for every </a:t>
                  </a:r>
                  <a:r>
                    <a:rPr lang="en-US" i="1" dirty="0"/>
                    <a:t>a</a:t>
                  </a:r>
                  <a:r>
                    <a:rPr lang="en-US" dirty="0"/>
                    <a:t> in </a:t>
                  </a:r>
                  <a14:m>
                    <m:oMath xmlns:m="http://schemas.openxmlformats.org/officeDocument/2006/math">
                      <m:r>
                        <m:rPr>
                          <m:sty m:val="p"/>
                          <m:brk m:alnAt="23"/>
                        </m:rPr>
                        <a:rPr lang="el-GR" i="0">
                          <a:latin typeface="Cambria Math" panose="02040503050406030204" pitchFamily="18" charset="0"/>
                          <a:ea typeface="Cambria Math" panose="02040503050406030204" pitchFamily="18" charset="0"/>
                        </a:rPr>
                        <m:t>Γ</m:t>
                      </m:r>
                    </m:oMath>
                  </a14:m>
                  <a:r>
                    <a:rPr lang="en-US" dirty="0"/>
                    <a:t>. </a:t>
                  </a:r>
                </a:p>
              </p:txBody>
            </p:sp>
          </mc:Choice>
          <mc:Fallback xmlns="">
            <p:sp>
              <p:nvSpPr>
                <p:cNvPr id="9" name="Rectangle 8">
                  <a:extLst>
                    <a:ext uri="{FF2B5EF4-FFF2-40B4-BE49-F238E27FC236}">
                      <a16:creationId xmlns:a16="http://schemas.microsoft.com/office/drawing/2014/main" id="{400DB8C4-65A1-4935-9F1A-661477633B77}"/>
                    </a:ext>
                  </a:extLst>
                </p:cNvPr>
                <p:cNvSpPr>
                  <a:spLocks noRot="1" noChangeAspect="1" noMove="1" noResize="1" noEditPoints="1" noAdjustHandles="1" noChangeArrowheads="1" noChangeShapeType="1" noTextEdit="1"/>
                </p:cNvSpPr>
                <p:nvPr/>
              </p:nvSpPr>
              <p:spPr>
                <a:xfrm>
                  <a:off x="5902551" y="3984400"/>
                  <a:ext cx="2401732" cy="646331"/>
                </a:xfrm>
                <a:prstGeom prst="rect">
                  <a:avLst/>
                </a:prstGeom>
                <a:blipFill>
                  <a:blip r:embed="rId9"/>
                  <a:stretch>
                    <a:fillRect t="-5660" b="-14151"/>
                  </a:stretch>
                </a:blipFill>
              </p:spPr>
              <p:txBody>
                <a:bodyPr/>
                <a:lstStyle/>
                <a:p>
                  <a:r>
                    <a:rPr lang="en-US">
                      <a:noFill/>
                    </a:rPr>
                    <a:t> </a:t>
                  </a:r>
                </a:p>
              </p:txBody>
            </p:sp>
          </mc:Fallback>
        </mc:AlternateContent>
      </p:grpSp>
      <p:sp>
        <p:nvSpPr>
          <p:cNvPr id="2" name="Slide Number Placeholder 1">
            <a:extLst>
              <a:ext uri="{FF2B5EF4-FFF2-40B4-BE49-F238E27FC236}">
                <a16:creationId xmlns:a16="http://schemas.microsoft.com/office/drawing/2014/main" id="{91A1A061-9051-47C2-AFA1-2FBD9A478F49}"/>
              </a:ext>
            </a:extLst>
          </p:cNvPr>
          <p:cNvSpPr>
            <a:spLocks noGrp="1"/>
          </p:cNvSpPr>
          <p:nvPr>
            <p:ph type="sldNum" sz="quarter" idx="12"/>
          </p:nvPr>
        </p:nvSpPr>
        <p:spPr/>
        <p:txBody>
          <a:bodyPr/>
          <a:lstStyle/>
          <a:p>
            <a:fld id="{570C393F-49A5-4A2F-B910-E259774015D3}" type="slidenum">
              <a:rPr lang="en-US" smtClean="0"/>
              <a:t>9</a:t>
            </a:fld>
            <a:endParaRPr lang="en-US"/>
          </a:p>
        </p:txBody>
      </p:sp>
    </p:spTree>
    <p:extLst>
      <p:ext uri="{BB962C8B-B14F-4D97-AF65-F5344CB8AC3E}">
        <p14:creationId xmlns:p14="http://schemas.microsoft.com/office/powerpoint/2010/main" val="365246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2" fill="hold" nodeType="afterEffect">
                                  <p:stCondLst>
                                    <p:cond delay="750"/>
                                  </p:stCondLst>
                                  <p:childTnLst>
                                    <p:anim calcmode="lin" valueType="num">
                                      <p:cBhvr additive="base">
                                        <p:cTn id="11" dur="500"/>
                                        <p:tgtEl>
                                          <p:spTgt spid="7"/>
                                        </p:tgtEl>
                                        <p:attrNameLst>
                                          <p:attrName>ppt_x</p:attrName>
                                        </p:attrNameLst>
                                      </p:cBhvr>
                                      <p:tavLst>
                                        <p:tav tm="0">
                                          <p:val>
                                            <p:strVal val="ppt_x"/>
                                          </p:val>
                                        </p:tav>
                                        <p:tav tm="100000">
                                          <p:val>
                                            <p:strVal val="1+ppt_w/2"/>
                                          </p:val>
                                        </p:tav>
                                      </p:tavLst>
                                    </p:anim>
                                    <p:anim calcmode="lin" valueType="num">
                                      <p:cBhvr additive="base">
                                        <p:cTn id="12" dur="500"/>
                                        <p:tgtEl>
                                          <p:spTgt spid="7"/>
                                        </p:tgtEl>
                                        <p:attrNameLst>
                                          <p:attrName>ppt_y</p:attrName>
                                        </p:attrNameLst>
                                      </p:cBhvr>
                                      <p:tavLst>
                                        <p:tav tm="0">
                                          <p:val>
                                            <p:strVal val="ppt_y"/>
                                          </p:val>
                                        </p:tav>
                                        <p:tav tm="100000">
                                          <p:val>
                                            <p:strVal val="ppt_y"/>
                                          </p:val>
                                        </p:tav>
                                      </p:tavLst>
                                    </p:anim>
                                    <p:set>
                                      <p:cBhvr>
                                        <p:cTn id="13" dur="1" fill="hold">
                                          <p:stCondLst>
                                            <p:cond delay="499"/>
                                          </p:stCondLst>
                                        </p:cTn>
                                        <p:tgtEl>
                                          <p:spTgt spid="7"/>
                                        </p:tgtEl>
                                        <p:attrNameLst>
                                          <p:attrName>style.visibility</p:attrName>
                                        </p:attrNameLst>
                                      </p:cBhvr>
                                      <p:to>
                                        <p:strVal val="hidden"/>
                                      </p:to>
                                    </p:set>
                                  </p:childTnLst>
                                </p:cTn>
                              </p:par>
                            </p:childTnLst>
                          </p:cTn>
                        </p:par>
                        <p:par>
                          <p:cTn id="14" fill="hold">
                            <p:stCondLst>
                              <p:cond delay="175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486</TotalTime>
  <Words>1097</Words>
  <Application>Microsoft Office PowerPoint</Application>
  <PresentationFormat>Widescreen</PresentationFormat>
  <Paragraphs>114</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Calisto MT</vt:lpstr>
      <vt:lpstr>Cambria Math</vt:lpstr>
      <vt:lpstr>Wingdings 2</vt:lpstr>
      <vt:lpstr>Slate</vt:lpstr>
      <vt:lpstr>Probability and Statistics:  A Primer for Beginners and Pre-Beginners</vt:lpstr>
      <vt:lpstr>PowerPoint Presentation</vt:lpstr>
      <vt:lpstr>Let’s ease into the new notation.  Remember our buddies events A and B from Part 1? Well, now they’re A1 and A2.</vt:lpstr>
      <vt:lpstr>Two events are nice, but four really gets the party going! A1 and A2, meet your new neighbors, A3 and A4!</vt:lpstr>
      <vt:lpstr>PowerPoint Presentation</vt:lpstr>
      <vt:lpstr>PowerPoint Presentation</vt:lpstr>
      <vt:lpstr>PowerPoint Presentation</vt:lpstr>
      <vt:lpstr>PowerPoint Presentation</vt:lpstr>
      <vt:lpstr>PowerPoint Presentation</vt:lpstr>
      <vt:lpstr>We’re almost done covering the basics of set theory, but we need to cover a couple of important definitions first.  Let’s define a small sample space and some events Di.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 A Primer for Beginners</dc:title>
  <dc:creator>garrett ordner</dc:creator>
  <cp:lastModifiedBy>garrett ordner</cp:lastModifiedBy>
  <cp:revision>63</cp:revision>
  <dcterms:created xsi:type="dcterms:W3CDTF">2020-02-21T01:33:34Z</dcterms:created>
  <dcterms:modified xsi:type="dcterms:W3CDTF">2020-02-29T20:28:12Z</dcterms:modified>
</cp:coreProperties>
</file>