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5"/>
  </p:notesMasterIdLst>
  <p:handoutMasterIdLst>
    <p:handoutMasterId r:id="rId16"/>
  </p:handoutMasterIdLst>
  <p:sldIdLst>
    <p:sldId id="256" r:id="rId2"/>
    <p:sldId id="294" r:id="rId3"/>
    <p:sldId id="306" r:id="rId4"/>
    <p:sldId id="307" r:id="rId5"/>
    <p:sldId id="308" r:id="rId6"/>
    <p:sldId id="309" r:id="rId7"/>
    <p:sldId id="310" r:id="rId8"/>
    <p:sldId id="311" r:id="rId9"/>
    <p:sldId id="314" r:id="rId10"/>
    <p:sldId id="312" r:id="rId11"/>
    <p:sldId id="313" r:id="rId12"/>
    <p:sldId id="316" r:id="rId13"/>
    <p:sldId id="31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FBC8C-B3A9-4C75-98F9-4A1D8D9818E2}" v="1086" dt="2020-02-21T03:34:03.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8" d="100"/>
          <a:sy n="108" d="100"/>
        </p:scale>
        <p:origin x="642"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BBCAD5-7CB6-4FED-840A-3581C9CA6A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3A2CAA-DA9E-4193-8D20-27E8E58A4C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97C45B-EE9E-430A-97B4-EA1003D56253}" type="datetimeFigureOut">
              <a:rPr lang="en-US" smtClean="0"/>
              <a:t>2/29/2020</a:t>
            </a:fld>
            <a:endParaRPr lang="en-US"/>
          </a:p>
        </p:txBody>
      </p:sp>
      <p:sp>
        <p:nvSpPr>
          <p:cNvPr id="4" name="Footer Placeholder 3">
            <a:extLst>
              <a:ext uri="{FF2B5EF4-FFF2-40B4-BE49-F238E27FC236}">
                <a16:creationId xmlns:a16="http://schemas.microsoft.com/office/drawing/2014/main" id="{8CD975F9-DF8B-4465-A194-4FD5340D08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FE5943-123B-4D25-BF8A-4D8AA41E4B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D9362D-3494-41E5-B98E-2B0EC89341EB}" type="slidenum">
              <a:rPr lang="en-US" smtClean="0"/>
              <a:t>‹#›</a:t>
            </a:fld>
            <a:endParaRPr lang="en-US"/>
          </a:p>
        </p:txBody>
      </p:sp>
    </p:spTree>
    <p:extLst>
      <p:ext uri="{BB962C8B-B14F-4D97-AF65-F5344CB8AC3E}">
        <p14:creationId xmlns:p14="http://schemas.microsoft.com/office/powerpoint/2010/main" val="193643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8EEB3-6E95-4294-BCBD-343443EE35B9}"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A91DC-C67A-4E33-8D45-18CCB83FAE59}" type="slidenum">
              <a:rPr lang="en-US" smtClean="0"/>
              <a:t>‹#›</a:t>
            </a:fld>
            <a:endParaRPr lang="en-US"/>
          </a:p>
        </p:txBody>
      </p:sp>
    </p:spTree>
    <p:extLst>
      <p:ext uri="{BB962C8B-B14F-4D97-AF65-F5344CB8AC3E}">
        <p14:creationId xmlns:p14="http://schemas.microsoft.com/office/powerpoint/2010/main" val="124783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2</a:t>
            </a:fld>
            <a:endParaRPr lang="en-US"/>
          </a:p>
        </p:txBody>
      </p:sp>
    </p:spTree>
    <p:extLst>
      <p:ext uri="{BB962C8B-B14F-4D97-AF65-F5344CB8AC3E}">
        <p14:creationId xmlns:p14="http://schemas.microsoft.com/office/powerpoint/2010/main" val="474060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11</a:t>
            </a:fld>
            <a:endParaRPr lang="en-US"/>
          </a:p>
        </p:txBody>
      </p:sp>
    </p:spTree>
    <p:extLst>
      <p:ext uri="{BB962C8B-B14F-4D97-AF65-F5344CB8AC3E}">
        <p14:creationId xmlns:p14="http://schemas.microsoft.com/office/powerpoint/2010/main" val="878179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12</a:t>
            </a:fld>
            <a:endParaRPr lang="en-US"/>
          </a:p>
        </p:txBody>
      </p:sp>
    </p:spTree>
    <p:extLst>
      <p:ext uri="{BB962C8B-B14F-4D97-AF65-F5344CB8AC3E}">
        <p14:creationId xmlns:p14="http://schemas.microsoft.com/office/powerpoint/2010/main" val="357995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13</a:t>
            </a:fld>
            <a:endParaRPr lang="en-US"/>
          </a:p>
        </p:txBody>
      </p:sp>
    </p:spTree>
    <p:extLst>
      <p:ext uri="{BB962C8B-B14F-4D97-AF65-F5344CB8AC3E}">
        <p14:creationId xmlns:p14="http://schemas.microsoft.com/office/powerpoint/2010/main" val="385994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3</a:t>
            </a:fld>
            <a:endParaRPr lang="en-US"/>
          </a:p>
        </p:txBody>
      </p:sp>
    </p:spTree>
    <p:extLst>
      <p:ext uri="{BB962C8B-B14F-4D97-AF65-F5344CB8AC3E}">
        <p14:creationId xmlns:p14="http://schemas.microsoft.com/office/powerpoint/2010/main" val="165834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4</a:t>
            </a:fld>
            <a:endParaRPr lang="en-US"/>
          </a:p>
        </p:txBody>
      </p:sp>
    </p:spTree>
    <p:extLst>
      <p:ext uri="{BB962C8B-B14F-4D97-AF65-F5344CB8AC3E}">
        <p14:creationId xmlns:p14="http://schemas.microsoft.com/office/powerpoint/2010/main" val="360548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5</a:t>
            </a:fld>
            <a:endParaRPr lang="en-US"/>
          </a:p>
        </p:txBody>
      </p:sp>
    </p:spTree>
    <p:extLst>
      <p:ext uri="{BB962C8B-B14F-4D97-AF65-F5344CB8AC3E}">
        <p14:creationId xmlns:p14="http://schemas.microsoft.com/office/powerpoint/2010/main" val="1413750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6</a:t>
            </a:fld>
            <a:endParaRPr lang="en-US"/>
          </a:p>
        </p:txBody>
      </p:sp>
    </p:spTree>
    <p:extLst>
      <p:ext uri="{BB962C8B-B14F-4D97-AF65-F5344CB8AC3E}">
        <p14:creationId xmlns:p14="http://schemas.microsoft.com/office/powerpoint/2010/main" val="1963014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7</a:t>
            </a:fld>
            <a:endParaRPr lang="en-US"/>
          </a:p>
        </p:txBody>
      </p:sp>
    </p:spTree>
    <p:extLst>
      <p:ext uri="{BB962C8B-B14F-4D97-AF65-F5344CB8AC3E}">
        <p14:creationId xmlns:p14="http://schemas.microsoft.com/office/powerpoint/2010/main" val="1313079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8</a:t>
            </a:fld>
            <a:endParaRPr lang="en-US"/>
          </a:p>
        </p:txBody>
      </p:sp>
    </p:spTree>
    <p:extLst>
      <p:ext uri="{BB962C8B-B14F-4D97-AF65-F5344CB8AC3E}">
        <p14:creationId xmlns:p14="http://schemas.microsoft.com/office/powerpoint/2010/main" val="1649299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9</a:t>
            </a:fld>
            <a:endParaRPr lang="en-US"/>
          </a:p>
        </p:txBody>
      </p:sp>
    </p:spTree>
    <p:extLst>
      <p:ext uri="{BB962C8B-B14F-4D97-AF65-F5344CB8AC3E}">
        <p14:creationId xmlns:p14="http://schemas.microsoft.com/office/powerpoint/2010/main" val="408189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10</a:t>
            </a:fld>
            <a:endParaRPr lang="en-US"/>
          </a:p>
        </p:txBody>
      </p:sp>
    </p:spTree>
    <p:extLst>
      <p:ext uri="{BB962C8B-B14F-4D97-AF65-F5344CB8AC3E}">
        <p14:creationId xmlns:p14="http://schemas.microsoft.com/office/powerpoint/2010/main" val="362227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8C0FC-AC24-409C-B650-FC1EBB24A2DD}"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38455" y="6492875"/>
            <a:ext cx="753545" cy="365125"/>
          </a:xfrm>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4126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429A99-A3D3-4320-8643-FA7F99F073CD}"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00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4DDAC-3BF1-4CE6-9D35-0FE0C29DA1F8}"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61715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68246-C748-49DE-83B7-DD5C2BA4BE01}"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183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CCB2D-58CA-4AEC-8689-CEC60E8AD75D}"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4961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C54DD-FCE5-4AB9-8DCD-8E5C69AAE5B0}" type="datetime1">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6438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FDF53E-4A48-4F9C-84B9-4D567765CD32}" type="datetime1">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55579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1A237-C720-43D1-A133-1C8FD63D16D7}"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4058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D6911-4A8F-48D3-8B29-8E7EE64D5590}"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7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582EB-1DEF-41D5-88A7-D5384EF0928B}"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1518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567DF-D947-4E81-8E9C-7E122B98996D}"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2067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E6867-4A80-4FDC-AE16-693239537245}"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549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9F58DC-2E2F-4978-B94F-8F30B3D153AC}" type="datetime1">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665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98EDB-2E39-4341-93F2-E8CC9041DD01}" type="datetime1">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0913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1A445-4647-4EBD-B74F-2A768D05107F}" type="datetime1">
              <a:rPr lang="en-US" smtClean="0"/>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17627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1FE62-799A-4010-853A-5DC70F8FCC13}"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309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8DABB-EFB4-4717-B9D5-F6AFD6D65745}"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52123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5ED10-A7FB-42DE-84A8-4F6A11194D38}"/>
              </a:ext>
            </a:extLst>
          </p:cNvPr>
          <p:cNvSpPr txBox="1"/>
          <p:nvPr userDrawn="1"/>
        </p:nvSpPr>
        <p:spPr>
          <a:xfrm rot="1221807">
            <a:off x="1296354" y="2598003"/>
            <a:ext cx="12010292" cy="1661993"/>
          </a:xfrm>
          <a:prstGeom prst="rect">
            <a:avLst/>
          </a:prstGeom>
          <a:noFill/>
        </p:spPr>
        <p:txBody>
          <a:bodyPr wrap="square" rtlCol="0">
            <a:spAutoFit/>
          </a:bodyPr>
          <a:lstStyle/>
          <a:p>
            <a:r>
              <a:rPr lang="en-US" sz="10200" b="0" cap="none" spc="0" dirty="0">
                <a:ln w="0">
                  <a:solidFill>
                    <a:schemeClr val="bg1">
                      <a:lumMod val="75000"/>
                      <a:lumOff val="25000"/>
                    </a:schemeClr>
                  </a:solidFill>
                </a:ln>
                <a:noFill/>
                <a:effectLst>
                  <a:outerShdw blurRad="38100" dist="19050" dir="2700000" algn="tl" rotWithShape="0">
                    <a:schemeClr val="dk1">
                      <a:alpha val="40000"/>
                    </a:schemeClr>
                  </a:outerShdw>
                </a:effectLst>
              </a:rPr>
              <a:t>Garrett Ordner</a:t>
            </a:r>
          </a:p>
        </p:txBody>
      </p:sp>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D8BB69-9541-4E9D-B5C6-A318E2F70882}" type="datetime1">
              <a:rPr lang="en-US" smtClean="0"/>
              <a:t>2/29/2020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1438455" y="6485754"/>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C393F-49A5-4A2F-B910-E259774015D3}" type="slidenum">
              <a:rPr lang="en-US" smtClean="0"/>
              <a:t>‹#›</a:t>
            </a:fld>
            <a:endParaRPr lang="en-US" dirty="0"/>
          </a:p>
        </p:txBody>
      </p:sp>
      <p:sp>
        <p:nvSpPr>
          <p:cNvPr id="8" name="Rectangle 7">
            <a:extLst>
              <a:ext uri="{FF2B5EF4-FFF2-40B4-BE49-F238E27FC236}">
                <a16:creationId xmlns:a16="http://schemas.microsoft.com/office/drawing/2014/main" id="{FD73137B-A778-4D94-811D-9E9208394E75}"/>
              </a:ext>
            </a:extLst>
          </p:cNvPr>
          <p:cNvSpPr/>
          <p:nvPr userDrawn="1"/>
        </p:nvSpPr>
        <p:spPr>
          <a:xfrm>
            <a:off x="8681167" y="0"/>
            <a:ext cx="3510833" cy="307777"/>
          </a:xfrm>
          <a:prstGeom prst="rect">
            <a:avLst/>
          </a:prstGeom>
        </p:spPr>
        <p:txBody>
          <a:bodyPr wrap="none">
            <a:spAutoFit/>
          </a:bodyPr>
          <a:lstStyle/>
          <a:p>
            <a:pPr algn="r"/>
            <a:r>
              <a:rPr lang="en-US" sz="1400" dirty="0"/>
              <a:t>Presentation 1-2-2:  The Axioms, Explained</a:t>
            </a:r>
          </a:p>
        </p:txBody>
      </p:sp>
    </p:spTree>
    <p:extLst>
      <p:ext uri="{BB962C8B-B14F-4D97-AF65-F5344CB8AC3E}">
        <p14:creationId xmlns:p14="http://schemas.microsoft.com/office/powerpoint/2010/main" val="408789088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81E0-B096-42A2-BF55-F35C67A43E0C}"/>
              </a:ext>
            </a:extLst>
          </p:cNvPr>
          <p:cNvSpPr>
            <a:spLocks noGrp="1"/>
          </p:cNvSpPr>
          <p:nvPr>
            <p:ph type="ctrTitle"/>
          </p:nvPr>
        </p:nvSpPr>
        <p:spPr>
          <a:xfrm>
            <a:off x="2092171" y="1207364"/>
            <a:ext cx="8007658" cy="2390976"/>
          </a:xfrm>
        </p:spPr>
        <p:txBody>
          <a:bodyPr>
            <a:normAutofit fontScale="90000"/>
          </a:bodyPr>
          <a:lstStyle/>
          <a:p>
            <a:r>
              <a:rPr lang="en-US" dirty="0"/>
              <a:t>Probability and Statistics: </a:t>
            </a:r>
            <a:br>
              <a:rPr lang="en-US" dirty="0"/>
            </a:br>
            <a:r>
              <a:rPr lang="en-US" dirty="0"/>
              <a:t>A Primer for Beginners and Pre-Beginners</a:t>
            </a:r>
          </a:p>
        </p:txBody>
      </p:sp>
      <p:sp>
        <p:nvSpPr>
          <p:cNvPr id="3" name="Subtitle 2">
            <a:extLst>
              <a:ext uri="{FF2B5EF4-FFF2-40B4-BE49-F238E27FC236}">
                <a16:creationId xmlns:a16="http://schemas.microsoft.com/office/drawing/2014/main" id="{1C5C98FC-63AB-487D-A28F-BA8CF56B8C9D}"/>
              </a:ext>
            </a:extLst>
          </p:cNvPr>
          <p:cNvSpPr>
            <a:spLocks noGrp="1"/>
          </p:cNvSpPr>
          <p:nvPr>
            <p:ph type="subTitle" idx="1"/>
          </p:nvPr>
        </p:nvSpPr>
        <p:spPr/>
        <p:txBody>
          <a:bodyPr/>
          <a:lstStyle/>
          <a:p>
            <a:r>
              <a:rPr lang="en-US" dirty="0"/>
              <a:t>The Journey Begins:  Probability Theory</a:t>
            </a:r>
          </a:p>
          <a:p>
            <a:r>
              <a:rPr lang="en-US" dirty="0"/>
              <a:t>Part Two: The Axioms, Explained</a:t>
            </a:r>
          </a:p>
        </p:txBody>
      </p:sp>
      <p:sp>
        <p:nvSpPr>
          <p:cNvPr id="4" name="TextBox 3">
            <a:extLst>
              <a:ext uri="{FF2B5EF4-FFF2-40B4-BE49-F238E27FC236}">
                <a16:creationId xmlns:a16="http://schemas.microsoft.com/office/drawing/2014/main" id="{89237C53-3595-4373-9B3B-BCE34842DEB2}"/>
              </a:ext>
            </a:extLst>
          </p:cNvPr>
          <p:cNvSpPr txBox="1"/>
          <p:nvPr/>
        </p:nvSpPr>
        <p:spPr>
          <a:xfrm>
            <a:off x="0" y="6426075"/>
            <a:ext cx="6753137" cy="369332"/>
          </a:xfrm>
          <a:prstGeom prst="rect">
            <a:avLst/>
          </a:prstGeom>
          <a:noFill/>
        </p:spPr>
        <p:txBody>
          <a:bodyPr wrap="square" rtlCol="0">
            <a:spAutoFit/>
          </a:bodyPr>
          <a:lstStyle/>
          <a:p>
            <a:r>
              <a:rPr lang="en-US" dirty="0"/>
              <a:t>Primary reference: Casella-Berger 2</a:t>
            </a:r>
            <a:r>
              <a:rPr lang="en-US" baseline="30000" dirty="0"/>
              <a:t>nd</a:t>
            </a:r>
            <a:r>
              <a:rPr lang="en-US" dirty="0"/>
              <a:t> Edition</a:t>
            </a:r>
          </a:p>
        </p:txBody>
      </p:sp>
    </p:spTree>
    <p:extLst>
      <p:ext uri="{BB962C8B-B14F-4D97-AF65-F5344CB8AC3E}">
        <p14:creationId xmlns:p14="http://schemas.microsoft.com/office/powerpoint/2010/main" val="226188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So what’s the point?</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10" y="1425922"/>
            <a:ext cx="11798423" cy="707886"/>
          </a:xfrm>
          <a:prstGeom prst="rect">
            <a:avLst/>
          </a:prstGeom>
        </p:spPr>
        <p:txBody>
          <a:bodyPr wrap="square">
            <a:spAutoFit/>
          </a:bodyPr>
          <a:lstStyle/>
          <a:p>
            <a:pPr algn="ctr"/>
            <a:r>
              <a:rPr lang="en-US" sz="2000" dirty="0"/>
              <a:t>The point is that this compact little function satisfies the axioms of probability, and now, brace yourself, because we’re </a:t>
            </a:r>
            <a:r>
              <a:rPr lang="en-US" sz="2000" dirty="0" err="1"/>
              <a:t>gonna</a:t>
            </a:r>
            <a:r>
              <a:rPr lang="en-US" sz="2000" dirty="0"/>
              <a:t> prove it!</a:t>
            </a:r>
          </a:p>
        </p:txBody>
      </p:sp>
      <p:sp>
        <p:nvSpPr>
          <p:cNvPr id="5" name="Slide Number Placeholder 4">
            <a:extLst>
              <a:ext uri="{FF2B5EF4-FFF2-40B4-BE49-F238E27FC236}">
                <a16:creationId xmlns:a16="http://schemas.microsoft.com/office/drawing/2014/main" id="{29E18D6C-AD5D-4F2C-84A8-35FEF947B411}"/>
              </a:ext>
            </a:extLst>
          </p:cNvPr>
          <p:cNvSpPr>
            <a:spLocks noGrp="1"/>
          </p:cNvSpPr>
          <p:nvPr>
            <p:ph type="sldNum" sz="quarter" idx="12"/>
          </p:nvPr>
        </p:nvSpPr>
        <p:spPr/>
        <p:txBody>
          <a:bodyPr/>
          <a:lstStyle/>
          <a:p>
            <a:fld id="{570C393F-49A5-4A2F-B910-E259774015D3}" type="slidenum">
              <a:rPr lang="en-US" smtClean="0"/>
              <a:t>10</a:t>
            </a:fld>
            <a:endParaRPr lang="en-US"/>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2C3DB75-DA69-4EFB-90F2-7A3A7AB53E97}"/>
                  </a:ext>
                </a:extLst>
              </p:cNvPr>
              <p:cNvSpPr/>
              <p:nvPr/>
            </p:nvSpPr>
            <p:spPr>
              <a:xfrm>
                <a:off x="588957" y="2133808"/>
                <a:ext cx="8869223" cy="369332"/>
              </a:xfrm>
              <a:prstGeom prst="rect">
                <a:avLst/>
              </a:prstGeom>
            </p:spPr>
            <p:txBody>
              <a:bodyPr wrap="none">
                <a:spAutoFit/>
              </a:bodyPr>
              <a:lstStyle/>
              <a:p>
                <a:r>
                  <a:rPr lang="en-US" b="1" dirty="0"/>
                  <a:t>Axiom 1. </a:t>
                </a:r>
                <a:r>
                  <a:rPr lang="en-US" dirty="0"/>
                  <a:t>P(</a:t>
                </a:r>
                <a14:m>
                  <m:oMath xmlns:m="http://schemas.openxmlformats.org/officeDocument/2006/math">
                    <m:r>
                      <a:rPr lang="en-US" i="1">
                        <a:latin typeface="Cambria Math" panose="02040503050406030204" pitchFamily="18" charset="0"/>
                      </a:rPr>
                      <m:t>𝐴</m:t>
                    </m:r>
                  </m:oMath>
                </a14:m>
                <a:r>
                  <a:rPr lang="en-US" dirty="0"/>
                  <a:t>) ≥ 0 for all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ℬ</m:t>
                    </m:r>
                  </m:oMath>
                </a14:m>
                <a:r>
                  <a:rPr lang="en-US" dirty="0"/>
                  <a:t>.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𝑖</m:t>
                        </m:r>
                      </m:sub>
                    </m:sSub>
                  </m:oMath>
                </a14:m>
                <a:r>
                  <a:rPr lang="en-US" dirty="0"/>
                  <a:t> are nonnegative, so their sum and thus P(A) ≥ 0.  </a:t>
                </a:r>
              </a:p>
            </p:txBody>
          </p:sp>
        </mc:Choice>
        <mc:Fallback xmlns="">
          <p:sp>
            <p:nvSpPr>
              <p:cNvPr id="3" name="Rectangle 2">
                <a:extLst>
                  <a:ext uri="{FF2B5EF4-FFF2-40B4-BE49-F238E27FC236}">
                    <a16:creationId xmlns:a16="http://schemas.microsoft.com/office/drawing/2014/main" id="{92C3DB75-DA69-4EFB-90F2-7A3A7AB53E97}"/>
                  </a:ext>
                </a:extLst>
              </p:cNvPr>
              <p:cNvSpPr>
                <a:spLocks noRot="1" noChangeAspect="1" noMove="1" noResize="1" noEditPoints="1" noAdjustHandles="1" noChangeArrowheads="1" noChangeShapeType="1" noTextEdit="1"/>
              </p:cNvSpPr>
              <p:nvPr/>
            </p:nvSpPr>
            <p:spPr>
              <a:xfrm>
                <a:off x="588957" y="2133808"/>
                <a:ext cx="8869223" cy="369332"/>
              </a:xfrm>
              <a:prstGeom prst="rect">
                <a:avLst/>
              </a:prstGeom>
              <a:blipFill>
                <a:blip r:embed="rId3"/>
                <a:stretch>
                  <a:fillRect l="-61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D1F8A52-9F65-4B36-AB0D-C0EE139D53E7}"/>
                  </a:ext>
                </a:extLst>
              </p:cNvPr>
              <p:cNvSpPr/>
              <p:nvPr/>
            </p:nvSpPr>
            <p:spPr>
              <a:xfrm>
                <a:off x="588956" y="2739841"/>
                <a:ext cx="7122143" cy="369332"/>
              </a:xfrm>
              <a:prstGeom prst="rect">
                <a:avLst/>
              </a:prstGeom>
            </p:spPr>
            <p:txBody>
              <a:bodyPr wrap="none">
                <a:spAutoFit/>
              </a:bodyPr>
              <a:lstStyle/>
              <a:p>
                <a:r>
                  <a:rPr lang="en-US" b="1" dirty="0"/>
                  <a:t>Axiom 2. </a:t>
                </a:r>
                <a:r>
                  <a:rPr lang="en-US" dirty="0"/>
                  <a:t>P(</a:t>
                </a:r>
                <a14:m>
                  <m:oMath xmlns:m="http://schemas.openxmlformats.org/officeDocument/2006/math">
                    <m:r>
                      <m:rPr>
                        <m:nor/>
                      </m:rPr>
                      <a:rPr lang="el-GR" dirty="0"/>
                      <m:t>Ω</m:t>
                    </m:r>
                  </m:oMath>
                </a14:m>
                <a:r>
                  <a:rPr lang="en-US" dirty="0"/>
                  <a:t>) =1. Let’s plug it into the function and see what happens!</a:t>
                </a:r>
              </a:p>
            </p:txBody>
          </p:sp>
        </mc:Choice>
        <mc:Fallback xmlns="">
          <p:sp>
            <p:nvSpPr>
              <p:cNvPr id="10" name="Rectangle 9">
                <a:extLst>
                  <a:ext uri="{FF2B5EF4-FFF2-40B4-BE49-F238E27FC236}">
                    <a16:creationId xmlns:a16="http://schemas.microsoft.com/office/drawing/2014/main" id="{4D1F8A52-9F65-4B36-AB0D-C0EE139D53E7}"/>
                  </a:ext>
                </a:extLst>
              </p:cNvPr>
              <p:cNvSpPr>
                <a:spLocks noRot="1" noChangeAspect="1" noMove="1" noResize="1" noEditPoints="1" noAdjustHandles="1" noChangeArrowheads="1" noChangeShapeType="1" noTextEdit="1"/>
              </p:cNvSpPr>
              <p:nvPr/>
            </p:nvSpPr>
            <p:spPr>
              <a:xfrm>
                <a:off x="588956" y="2739841"/>
                <a:ext cx="7122143" cy="369332"/>
              </a:xfrm>
              <a:prstGeom prst="rect">
                <a:avLst/>
              </a:prstGeom>
              <a:blipFill>
                <a:blip r:embed="rId4"/>
                <a:stretch>
                  <a:fillRect l="-771" t="-8197" r="-85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B092CB-3DDF-4EA6-87E7-07A5F9EB60F9}"/>
                  </a:ext>
                </a:extLst>
              </p:cNvPr>
              <p:cNvSpPr txBox="1"/>
              <p:nvPr/>
            </p:nvSpPr>
            <p:spPr>
              <a:xfrm>
                <a:off x="2022127" y="3024231"/>
                <a:ext cx="4073872" cy="1098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m:rPr>
                          <m:nor/>
                        </m:rPr>
                        <a:rPr lang="en-US" sz="2400" b="0" i="0" smtClean="0">
                          <a:latin typeface="Cambria Math" panose="02040503050406030204" pitchFamily="18" charset="0"/>
                        </a:rPr>
                        <m:t>(</m:t>
                      </m:r>
                      <m:r>
                        <m:rPr>
                          <m:nor/>
                        </m:rPr>
                        <a:rPr lang="el-GR" sz="2400" dirty="0"/>
                        <m:t>Ω</m:t>
                      </m:r>
                      <m:r>
                        <m:rPr>
                          <m:nor/>
                        </m:rPr>
                        <a:rPr lang="en-US" sz="2400" b="0" i="0" dirty="0" smtClean="0"/>
                        <m:t>)</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𝑖</m:t>
                              </m:r>
                            </m:sub>
                          </m:sSub>
                          <m:r>
                            <a:rPr lang="en-US" sz="2400" i="1" smtClean="0">
                              <a:latin typeface="Cambria Math" panose="02040503050406030204" pitchFamily="18" charset="0"/>
                              <a:ea typeface="Cambria Math" panose="02040503050406030204" pitchFamily="18" charset="0"/>
                            </a:rPr>
                            <m:t>∈</m:t>
                          </m:r>
                          <m:r>
                            <m:rPr>
                              <m:nor/>
                            </m:rPr>
                            <a:rPr lang="el-GR" sz="2400" dirty="0"/>
                            <m:t>Ω</m:t>
                          </m:r>
                          <m:r>
                            <a:rPr lang="en-US" sz="2400" b="0" i="1" smtClean="0">
                              <a:latin typeface="Cambria Math" panose="02040503050406030204" pitchFamily="18" charset="0"/>
                              <a:ea typeface="Cambria Math" panose="02040503050406030204" pitchFamily="18" charset="0"/>
                            </a:rPr>
                            <m:t>}</m:t>
                          </m:r>
                        </m:sub>
                        <m:sup/>
                        <m:e>
                          <m:sSub>
                            <m:sSubPr>
                              <m:ctrlPr>
                                <a:rPr lang="en-US"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𝑖</m:t>
                              </m:r>
                            </m:sub>
                          </m:sSub>
                        </m:e>
                      </m:nary>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6" name="TextBox 5">
                <a:extLst>
                  <a:ext uri="{FF2B5EF4-FFF2-40B4-BE49-F238E27FC236}">
                    <a16:creationId xmlns:a16="http://schemas.microsoft.com/office/drawing/2014/main" id="{95B092CB-3DDF-4EA6-87E7-07A5F9EB60F9}"/>
                  </a:ext>
                </a:extLst>
              </p:cNvPr>
              <p:cNvSpPr txBox="1">
                <a:spLocks noRot="1" noChangeAspect="1" noMove="1" noResize="1" noEditPoints="1" noAdjustHandles="1" noChangeArrowheads="1" noChangeShapeType="1" noTextEdit="1"/>
              </p:cNvSpPr>
              <p:nvPr/>
            </p:nvSpPr>
            <p:spPr>
              <a:xfrm>
                <a:off x="2022127" y="3024231"/>
                <a:ext cx="4073872" cy="109863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itle 1">
                <a:extLst>
                  <a:ext uri="{FF2B5EF4-FFF2-40B4-BE49-F238E27FC236}">
                    <a16:creationId xmlns:a16="http://schemas.microsoft.com/office/drawing/2014/main" id="{8D836505-1F07-4F66-90AF-36DFCB33CE96}"/>
                  </a:ext>
                </a:extLst>
              </p:cNvPr>
              <p:cNvSpPr txBox="1">
                <a:spLocks/>
              </p:cNvSpPr>
              <p:nvPr/>
            </p:nvSpPr>
            <p:spPr>
              <a:xfrm>
                <a:off x="2891162" y="4218210"/>
                <a:ext cx="1476652" cy="70888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(all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𝑖</m:t>
                        </m:r>
                      </m:sub>
                    </m:sSub>
                  </m:oMath>
                </a14:m>
                <a:r>
                  <a:rPr lang="en-US" sz="1400" b="1" dirty="0"/>
                  <a:t> are in </a:t>
                </a:r>
                <a14:m>
                  <m:oMath xmlns:m="http://schemas.openxmlformats.org/officeDocument/2006/math">
                    <m:r>
                      <m:rPr>
                        <m:nor/>
                      </m:rPr>
                      <a:rPr lang="el-GR" sz="1400" dirty="0"/>
                      <m:t>Ω</m:t>
                    </m:r>
                  </m:oMath>
                </a14:m>
                <a:r>
                  <a:rPr lang="en-US" sz="1400" b="1" dirty="0"/>
                  <a:t>, so we sum all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𝑖</m:t>
                        </m:r>
                      </m:sub>
                    </m:sSub>
                  </m:oMath>
                </a14:m>
                <a:r>
                  <a:rPr lang="en-US" sz="1400" b="1" dirty="0"/>
                  <a:t>)</a:t>
                </a:r>
              </a:p>
            </p:txBody>
          </p:sp>
        </mc:Choice>
        <mc:Fallback xmlns="">
          <p:sp>
            <p:nvSpPr>
              <p:cNvPr id="11" name="Title 1">
                <a:extLst>
                  <a:ext uri="{FF2B5EF4-FFF2-40B4-BE49-F238E27FC236}">
                    <a16:creationId xmlns:a16="http://schemas.microsoft.com/office/drawing/2014/main" id="{8D836505-1F07-4F66-90AF-36DFCB33CE96}"/>
                  </a:ext>
                </a:extLst>
              </p:cNvPr>
              <p:cNvSpPr txBox="1">
                <a:spLocks noRot="1" noChangeAspect="1" noMove="1" noResize="1" noEditPoints="1" noAdjustHandles="1" noChangeArrowheads="1" noChangeShapeType="1" noTextEdit="1"/>
              </p:cNvSpPr>
              <p:nvPr/>
            </p:nvSpPr>
            <p:spPr>
              <a:xfrm>
                <a:off x="2891162" y="4218210"/>
                <a:ext cx="1476652" cy="708887"/>
              </a:xfrm>
              <a:prstGeom prst="rect">
                <a:avLst/>
              </a:prstGeom>
              <a:blipFill>
                <a:blip r:embed="rId6"/>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itle 1">
                <a:extLst>
                  <a:ext uri="{FF2B5EF4-FFF2-40B4-BE49-F238E27FC236}">
                    <a16:creationId xmlns:a16="http://schemas.microsoft.com/office/drawing/2014/main" id="{752F4124-4B6C-4508-85BD-92CA6C5DA7DF}"/>
                  </a:ext>
                </a:extLst>
              </p:cNvPr>
              <p:cNvSpPr txBox="1">
                <a:spLocks/>
              </p:cNvSpPr>
              <p:nvPr/>
            </p:nvSpPr>
            <p:spPr>
              <a:xfrm>
                <a:off x="4705165" y="4207940"/>
                <a:ext cx="1476652" cy="708886"/>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r>
                      <a:rPr lang="en-US" sz="1400" i="1">
                        <a:latin typeface="Cambria Math" panose="02040503050406030204" pitchFamily="18" charset="0"/>
                      </a:rPr>
                      <m:t>,</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r>
                      <a:rPr lang="en-US" sz="1400" i="1">
                        <a:latin typeface="Cambria Math" panose="02040503050406030204" pitchFamily="18" charset="0"/>
                      </a:rPr>
                      <m:t>,</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3</m:t>
                        </m:r>
                      </m:sub>
                    </m:sSub>
                    <m:r>
                      <a:rPr lang="en-US" sz="1400" i="1">
                        <a:latin typeface="Cambria Math" panose="02040503050406030204" pitchFamily="18" charset="0"/>
                      </a:rPr>
                      <m:t>,</m:t>
                    </m:r>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𝑛</m:t>
                        </m:r>
                      </m:sub>
                    </m:sSub>
                  </m:oMath>
                </a14:m>
                <a:r>
                  <a:rPr lang="en-US" sz="1400" b="1" dirty="0"/>
                  <a:t> sum to 1)</a:t>
                </a:r>
              </a:p>
            </p:txBody>
          </p:sp>
        </mc:Choice>
        <mc:Fallback xmlns="">
          <p:sp>
            <p:nvSpPr>
              <p:cNvPr id="12" name="Title 1">
                <a:extLst>
                  <a:ext uri="{FF2B5EF4-FFF2-40B4-BE49-F238E27FC236}">
                    <a16:creationId xmlns:a16="http://schemas.microsoft.com/office/drawing/2014/main" id="{752F4124-4B6C-4508-85BD-92CA6C5DA7DF}"/>
                  </a:ext>
                </a:extLst>
              </p:cNvPr>
              <p:cNvSpPr txBox="1">
                <a:spLocks noRot="1" noChangeAspect="1" noMove="1" noResize="1" noEditPoints="1" noAdjustHandles="1" noChangeArrowheads="1" noChangeShapeType="1" noTextEdit="1"/>
              </p:cNvSpPr>
              <p:nvPr/>
            </p:nvSpPr>
            <p:spPr>
              <a:xfrm>
                <a:off x="4705165" y="4207940"/>
                <a:ext cx="1476652" cy="708886"/>
              </a:xfrm>
              <a:prstGeom prst="rect">
                <a:avLst/>
              </a:prstGeom>
              <a:blipFill>
                <a:blip r:embed="rId7"/>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24207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6" grpId="0"/>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So what’s the point?</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10" y="1425922"/>
            <a:ext cx="11798423" cy="400110"/>
          </a:xfrm>
          <a:prstGeom prst="rect">
            <a:avLst/>
          </a:prstGeom>
        </p:spPr>
        <p:txBody>
          <a:bodyPr wrap="square">
            <a:spAutoFit/>
          </a:bodyPr>
          <a:lstStyle/>
          <a:p>
            <a:pPr algn="ctr"/>
            <a:r>
              <a:rPr lang="en-US" sz="2000" dirty="0"/>
              <a:t>Proving that the function satisfies Axiom 3 gets a little complicated, so we’ll take it nice and slow.</a:t>
            </a:r>
          </a:p>
        </p:txBody>
      </p:sp>
      <p:sp>
        <p:nvSpPr>
          <p:cNvPr id="5" name="Slide Number Placeholder 4">
            <a:extLst>
              <a:ext uri="{FF2B5EF4-FFF2-40B4-BE49-F238E27FC236}">
                <a16:creationId xmlns:a16="http://schemas.microsoft.com/office/drawing/2014/main" id="{29E18D6C-AD5D-4F2C-84A8-35FEF947B411}"/>
              </a:ext>
            </a:extLst>
          </p:cNvPr>
          <p:cNvSpPr>
            <a:spLocks noGrp="1"/>
          </p:cNvSpPr>
          <p:nvPr>
            <p:ph type="sldNum" sz="quarter" idx="12"/>
          </p:nvPr>
        </p:nvSpPr>
        <p:spPr/>
        <p:txBody>
          <a:bodyPr/>
          <a:lstStyle/>
          <a:p>
            <a:fld id="{570C393F-49A5-4A2F-B910-E259774015D3}" type="slidenum">
              <a:rPr lang="en-US" smtClean="0"/>
              <a:t>11</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AE9FC7A-EA06-40EA-BAEC-784550CFACDC}"/>
                  </a:ext>
                </a:extLst>
              </p:cNvPr>
              <p:cNvSpPr/>
              <p:nvPr/>
            </p:nvSpPr>
            <p:spPr>
              <a:xfrm>
                <a:off x="627514" y="2028107"/>
                <a:ext cx="9359866" cy="668581"/>
              </a:xfrm>
              <a:prstGeom prst="rect">
                <a:avLst/>
              </a:prstGeom>
            </p:spPr>
            <p:txBody>
              <a:bodyPr wrap="square">
                <a:spAutoFit/>
              </a:bodyPr>
              <a:lstStyle/>
              <a:p>
                <a:r>
                  <a:rPr lang="en-US" b="1" dirty="0"/>
                  <a:t>Axiom 3. </a:t>
                </a:r>
                <a:r>
                  <a:rPr lang="en-US" dirty="0"/>
                  <a:t>If sets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3</m:t>
                        </m:r>
                      </m:sub>
                    </m:sSub>
                    <m:r>
                      <a:rPr lang="en-US" i="1">
                        <a:latin typeface="Cambria Math" panose="02040503050406030204" pitchFamily="18" charset="0"/>
                      </a:rPr>
                      <m:t>, …</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ℬ</m:t>
                    </m:r>
                  </m:oMath>
                </a14:m>
                <a:r>
                  <a:rPr lang="en-US" dirty="0"/>
                  <a:t> are pairwise disjoint, then P(</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oMath>
                </a14:m>
                <a:r>
                  <a:rPr lang="en-US" dirty="0"/>
                  <a:t>) = </a:t>
                </a:r>
                <a14:m>
                  <m:oMath xmlns:m="http://schemas.openxmlformats.org/officeDocument/2006/math">
                    <m:nary>
                      <m:naryPr>
                        <m:chr m:val="∑"/>
                        <m:limLoc m:val="subSup"/>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r>
                      <a:rPr lang="en-US" i="1">
                        <a:latin typeface="Cambria Math" panose="02040503050406030204" pitchFamily="18" charset="0"/>
                      </a:rPr>
                      <m:t>)</m:t>
                    </m:r>
                  </m:oMath>
                </a14:m>
                <a:endParaRPr lang="en-US" dirty="0"/>
              </a:p>
              <a:p>
                <a:r>
                  <a:rPr lang="en-US" dirty="0"/>
                  <a:t>We’re swapping infinity for </a:t>
                </a:r>
                <a:r>
                  <a:rPr lang="en-US" i="1" dirty="0"/>
                  <a:t>k </a:t>
                </a:r>
                <a:r>
                  <a:rPr lang="en-US" dirty="0"/>
                  <a:t>since </a:t>
                </a:r>
                <a14:m>
                  <m:oMath xmlns:m="http://schemas.openxmlformats.org/officeDocument/2006/math">
                    <m:r>
                      <a:rPr lang="en-US" i="1">
                        <a:latin typeface="Cambria Math" panose="02040503050406030204" pitchFamily="18" charset="0"/>
                        <a:ea typeface="Cambria Math" panose="02040503050406030204" pitchFamily="18" charset="0"/>
                      </a:rPr>
                      <m:t>ℬ</m:t>
                    </m:r>
                  </m:oMath>
                </a14:m>
                <a:r>
                  <a:rPr lang="en-US" dirty="0"/>
                  <a:t> contains finite sets, so we’re only looking at finite unions.</a:t>
                </a:r>
              </a:p>
            </p:txBody>
          </p:sp>
        </mc:Choice>
        <mc:Fallback xmlns="">
          <p:sp>
            <p:nvSpPr>
              <p:cNvPr id="7" name="Rectangle 6">
                <a:extLst>
                  <a:ext uri="{FF2B5EF4-FFF2-40B4-BE49-F238E27FC236}">
                    <a16:creationId xmlns:a16="http://schemas.microsoft.com/office/drawing/2014/main" id="{5AE9FC7A-EA06-40EA-BAEC-784550CFACDC}"/>
                  </a:ext>
                </a:extLst>
              </p:cNvPr>
              <p:cNvSpPr>
                <a:spLocks noRot="1" noChangeAspect="1" noMove="1" noResize="1" noEditPoints="1" noAdjustHandles="1" noChangeArrowheads="1" noChangeShapeType="1" noTextEdit="1"/>
              </p:cNvSpPr>
              <p:nvPr/>
            </p:nvSpPr>
            <p:spPr>
              <a:xfrm>
                <a:off x="627514" y="2028107"/>
                <a:ext cx="9359866" cy="668581"/>
              </a:xfrm>
              <a:prstGeom prst="rect">
                <a:avLst/>
              </a:prstGeom>
              <a:blipFill>
                <a:blip r:embed="rId3"/>
                <a:stretch>
                  <a:fillRect l="-586" t="-63303" b="-62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D84E84C-587F-4174-8AF9-3A827A0585D1}"/>
                  </a:ext>
                </a:extLst>
              </p:cNvPr>
              <p:cNvSpPr txBox="1"/>
              <p:nvPr/>
            </p:nvSpPr>
            <p:spPr>
              <a:xfrm>
                <a:off x="1660628" y="2689053"/>
                <a:ext cx="7508274" cy="1178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m:rPr>
                          <m:nor/>
                        </m:rPr>
                        <a:rPr lang="en-US" sz="2400" b="0" i="0"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𝑘</m:t>
                          </m:r>
                        </m:sup>
                        <m:e>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𝑖</m:t>
                              </m:r>
                            </m:sub>
                          </m:sSub>
                        </m:e>
                      </m:nary>
                      <m:r>
                        <m:rPr>
                          <m:nor/>
                        </m:rPr>
                        <a:rPr lang="en-US" sz="2400" b="0" i="0" dirty="0" smtClean="0"/>
                        <m:t>)</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𝑖</m:t>
                              </m:r>
                            </m:sub>
                          </m:sSub>
                          <m:r>
                            <a:rPr lang="en-US" sz="2400" i="1" smtClean="0">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𝑘</m:t>
                              </m:r>
                            </m:sup>
                            <m:e>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𝑖</m:t>
                                  </m:r>
                                </m:sub>
                              </m:sSub>
                            </m:e>
                          </m:nary>
                          <m:r>
                            <a:rPr lang="en-US" sz="2400" b="0" i="1" smtClean="0">
                              <a:latin typeface="Cambria Math" panose="02040503050406030204" pitchFamily="18" charset="0"/>
                              <a:ea typeface="Cambria Math" panose="02040503050406030204" pitchFamily="18" charset="0"/>
                            </a:rPr>
                            <m:t>}</m:t>
                          </m:r>
                        </m:sub>
                        <m:sup/>
                        <m:e>
                          <m:sSub>
                            <m:sSubPr>
                              <m:ctrlPr>
                                <a:rPr lang="en-US"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𝑖</m:t>
                              </m:r>
                            </m:sub>
                          </m:sSub>
                        </m:e>
                      </m:nary>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e>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m:t>
                              </m:r>
                              <m:r>
                                <a:rPr lang="en-US" sz="2400" b="0" i="1" smtClean="0">
                                  <a:latin typeface="Cambria Math" panose="02040503050406030204" pitchFamily="18" charset="0"/>
                                </a:rPr>
                                <m:t>𝑗</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ub>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𝑗</m:t>
                                  </m:r>
                                </m:sub>
                              </m:sSub>
                            </m:e>
                          </m:nary>
                        </m:e>
                      </m:nary>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𝑘</m:t>
                          </m:r>
                        </m:sup>
                        <m:e>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sz="2400" dirty="0"/>
              </a:p>
            </p:txBody>
          </p:sp>
        </mc:Choice>
        <mc:Fallback xmlns="">
          <p:sp>
            <p:nvSpPr>
              <p:cNvPr id="16" name="TextBox 15">
                <a:extLst>
                  <a:ext uri="{FF2B5EF4-FFF2-40B4-BE49-F238E27FC236}">
                    <a16:creationId xmlns:a16="http://schemas.microsoft.com/office/drawing/2014/main" id="{0D84E84C-587F-4174-8AF9-3A827A0585D1}"/>
                  </a:ext>
                </a:extLst>
              </p:cNvPr>
              <p:cNvSpPr txBox="1">
                <a:spLocks noRot="1" noChangeAspect="1" noMove="1" noResize="1" noEditPoints="1" noAdjustHandles="1" noChangeArrowheads="1" noChangeShapeType="1" noTextEdit="1"/>
              </p:cNvSpPr>
              <p:nvPr/>
            </p:nvSpPr>
            <p:spPr>
              <a:xfrm>
                <a:off x="1660628" y="2689053"/>
                <a:ext cx="7508274" cy="1178656"/>
              </a:xfrm>
              <a:prstGeom prst="rect">
                <a:avLst/>
              </a:prstGeom>
              <a:blipFill>
                <a:blip r:embed="rId4"/>
                <a:stretch>
                  <a:fillRect/>
                </a:stretch>
              </a:blipFill>
            </p:spPr>
            <p:txBody>
              <a:bodyPr/>
              <a:lstStyle/>
              <a:p>
                <a:r>
                  <a:rPr lang="en-US">
                    <a:noFill/>
                  </a:rPr>
                  <a:t> </a:t>
                </a:r>
              </a:p>
            </p:txBody>
          </p:sp>
        </mc:Fallback>
      </mc:AlternateContent>
      <p:sp>
        <p:nvSpPr>
          <p:cNvPr id="14" name="Title 1">
            <a:extLst>
              <a:ext uri="{FF2B5EF4-FFF2-40B4-BE49-F238E27FC236}">
                <a16:creationId xmlns:a16="http://schemas.microsoft.com/office/drawing/2014/main" id="{975EB05E-6D50-41FF-B29F-FAF87235076B}"/>
              </a:ext>
            </a:extLst>
          </p:cNvPr>
          <p:cNvSpPr txBox="1">
            <a:spLocks/>
          </p:cNvSpPr>
          <p:nvPr/>
        </p:nvSpPr>
        <p:spPr>
          <a:xfrm>
            <a:off x="2882284" y="4346298"/>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(definition of the function)</a:t>
            </a:r>
          </a:p>
        </p:txBody>
      </p:sp>
      <p:sp>
        <p:nvSpPr>
          <p:cNvPr id="9" name="Left Brace 8">
            <a:extLst>
              <a:ext uri="{FF2B5EF4-FFF2-40B4-BE49-F238E27FC236}">
                <a16:creationId xmlns:a16="http://schemas.microsoft.com/office/drawing/2014/main" id="{16DA5646-FC7F-4F61-AC81-3FBC6F4CB0BC}"/>
              </a:ext>
            </a:extLst>
          </p:cNvPr>
          <p:cNvSpPr/>
          <p:nvPr/>
        </p:nvSpPr>
        <p:spPr>
          <a:xfrm rot="16200000">
            <a:off x="3354845" y="2173491"/>
            <a:ext cx="401827" cy="379026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itle 1">
                <a:extLst>
                  <a:ext uri="{FF2B5EF4-FFF2-40B4-BE49-F238E27FC236}">
                    <a16:creationId xmlns:a16="http://schemas.microsoft.com/office/drawing/2014/main" id="{E98601B4-42A6-4FB9-A4B5-A326A10225EA}"/>
                  </a:ext>
                </a:extLst>
              </p:cNvPr>
              <p:cNvSpPr txBox="1">
                <a:spLocks/>
              </p:cNvSpPr>
              <p:nvPr/>
            </p:nvSpPr>
            <p:spPr>
              <a:xfrm>
                <a:off x="5307447" y="3945747"/>
                <a:ext cx="2069977" cy="163830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We broke the earlier summation down into two parts.  The inner summation sums over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𝑗</m:t>
                        </m:r>
                      </m:sub>
                    </m:sSub>
                  </m:oMath>
                </a14:m>
                <a:r>
                  <a:rPr lang="en-US" sz="1400" b="1" i="1" dirty="0"/>
                  <a:t> </a:t>
                </a:r>
                <a:r>
                  <a:rPr lang="en-US" sz="1400" b="1" dirty="0"/>
                  <a:t>for all j such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b="0" i="1" smtClean="0">
                            <a:latin typeface="Cambria Math" panose="02040503050406030204" pitchFamily="18" charset="0"/>
                            <a:ea typeface="Cambria Math" panose="02040503050406030204" pitchFamily="18" charset="0"/>
                          </a:rPr>
                          <m:t>𝑗</m:t>
                        </m:r>
                      </m:sub>
                    </m:sSub>
                  </m:oMath>
                </a14:m>
                <a:r>
                  <a:rPr lang="en-US" sz="1400" b="1" dirty="0"/>
                  <a:t> is an element of the set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oMath>
                </a14:m>
                <a:r>
                  <a:rPr lang="en-US" sz="1400" b="1" dirty="0"/>
                  <a:t>. Basically, it sums p for each </a:t>
                </a:r>
                <a14:m>
                  <m:oMath xmlns:m="http://schemas.openxmlformats.org/officeDocument/2006/math">
                    <m:r>
                      <a:rPr lang="en-US" sz="1400" i="1">
                        <a:latin typeface="Cambria Math" panose="02040503050406030204" pitchFamily="18" charset="0"/>
                        <a:ea typeface="Cambria Math" panose="02040503050406030204" pitchFamily="18" charset="0"/>
                      </a:rPr>
                      <m:t>𝜔</m:t>
                    </m:r>
                  </m:oMath>
                </a14:m>
                <a:r>
                  <a:rPr lang="en-US" sz="1400" b="1" dirty="0"/>
                  <a:t> in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oMath>
                </a14:m>
                <a:endParaRPr lang="en-US" sz="1400" b="1" dirty="0"/>
              </a:p>
            </p:txBody>
          </p:sp>
        </mc:Choice>
        <mc:Fallback xmlns="">
          <p:sp>
            <p:nvSpPr>
              <p:cNvPr id="17" name="Title 1">
                <a:extLst>
                  <a:ext uri="{FF2B5EF4-FFF2-40B4-BE49-F238E27FC236}">
                    <a16:creationId xmlns:a16="http://schemas.microsoft.com/office/drawing/2014/main" id="{E98601B4-42A6-4FB9-A4B5-A326A10225EA}"/>
                  </a:ext>
                </a:extLst>
              </p:cNvPr>
              <p:cNvSpPr txBox="1">
                <a:spLocks noRot="1" noChangeAspect="1" noMove="1" noResize="1" noEditPoints="1" noAdjustHandles="1" noChangeArrowheads="1" noChangeShapeType="1" noTextEdit="1"/>
              </p:cNvSpPr>
              <p:nvPr/>
            </p:nvSpPr>
            <p:spPr>
              <a:xfrm>
                <a:off x="5307447" y="3945747"/>
                <a:ext cx="2069977" cy="1638307"/>
              </a:xfrm>
              <a:prstGeom prst="rect">
                <a:avLst/>
              </a:prstGeom>
              <a:blipFill>
                <a:blip r:embed="rId5"/>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itle 1">
                <a:extLst>
                  <a:ext uri="{FF2B5EF4-FFF2-40B4-BE49-F238E27FC236}">
                    <a16:creationId xmlns:a16="http://schemas.microsoft.com/office/drawing/2014/main" id="{B3732DD4-10D1-4C6A-B89C-A760886143C8}"/>
                  </a:ext>
                </a:extLst>
              </p:cNvPr>
              <p:cNvSpPr txBox="1">
                <a:spLocks/>
              </p:cNvSpPr>
              <p:nvPr/>
            </p:nvSpPr>
            <p:spPr>
              <a:xfrm>
                <a:off x="5322046" y="5662092"/>
                <a:ext cx="2069977" cy="1102479"/>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The outer summation just adds up the sums calculated for each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oMath>
                </a14:m>
                <a:r>
                  <a:rPr lang="en-US" sz="1400" b="1" dirty="0"/>
                  <a:t> in the inner summation. It’s like looping over a loop in programming.</a:t>
                </a:r>
              </a:p>
            </p:txBody>
          </p:sp>
        </mc:Choice>
        <mc:Fallback xmlns="">
          <p:sp>
            <p:nvSpPr>
              <p:cNvPr id="18" name="Title 1">
                <a:extLst>
                  <a:ext uri="{FF2B5EF4-FFF2-40B4-BE49-F238E27FC236}">
                    <a16:creationId xmlns:a16="http://schemas.microsoft.com/office/drawing/2014/main" id="{B3732DD4-10D1-4C6A-B89C-A760886143C8}"/>
                  </a:ext>
                </a:extLst>
              </p:cNvPr>
              <p:cNvSpPr txBox="1">
                <a:spLocks noRot="1" noChangeAspect="1" noMove="1" noResize="1" noEditPoints="1" noAdjustHandles="1" noChangeArrowheads="1" noChangeShapeType="1" noTextEdit="1"/>
              </p:cNvSpPr>
              <p:nvPr/>
            </p:nvSpPr>
            <p:spPr>
              <a:xfrm>
                <a:off x="5322046" y="5662092"/>
                <a:ext cx="2069977" cy="1102479"/>
              </a:xfrm>
              <a:prstGeom prst="rect">
                <a:avLst/>
              </a:prstGeom>
              <a:blipFill>
                <a:blip r:embed="rId6"/>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itle 1">
                <a:extLst>
                  <a:ext uri="{FF2B5EF4-FFF2-40B4-BE49-F238E27FC236}">
                    <a16:creationId xmlns:a16="http://schemas.microsoft.com/office/drawing/2014/main" id="{E5B3135E-7E35-43C4-A726-FD7CB7190C92}"/>
                  </a:ext>
                </a:extLst>
              </p:cNvPr>
              <p:cNvSpPr txBox="1">
                <a:spLocks/>
              </p:cNvSpPr>
              <p:nvPr/>
            </p:nvSpPr>
            <p:spPr>
              <a:xfrm>
                <a:off x="7821308" y="3945747"/>
                <a:ext cx="2069977" cy="1317655"/>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But the inner summation, </a:t>
                </a:r>
                <a14:m>
                  <m:oMath xmlns:m="http://schemas.openxmlformats.org/officeDocument/2006/math">
                    <m:nary>
                      <m:naryPr>
                        <m:chr m:val="∑"/>
                        <m:supHide m:val="on"/>
                        <m:ctrlPr>
                          <a:rPr lang="en-US" sz="1400" i="1">
                            <a:latin typeface="Cambria Math" panose="02040503050406030204" pitchFamily="18" charset="0"/>
                          </a:rPr>
                        </m:ctrlPr>
                      </m:naryPr>
                      <m:sub>
                        <m:r>
                          <m:rPr>
                            <m:brk m:alnAt="7"/>
                          </m:rPr>
                          <a:rPr lang="en-US" sz="1400" i="1">
                            <a:latin typeface="Cambria Math" panose="02040503050406030204" pitchFamily="18" charset="0"/>
                          </a:rPr>
                          <m:t>{</m:t>
                        </m:r>
                        <m:r>
                          <a:rPr lang="en-US" sz="1400" i="1">
                            <a:latin typeface="Cambria Math" panose="02040503050406030204" pitchFamily="18" charset="0"/>
                          </a:rPr>
                          <m:t>𝑗</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m:t>
                        </m:r>
                      </m:sub>
                      <m:sup/>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𝑗</m:t>
                            </m:r>
                          </m:sub>
                        </m:sSub>
                      </m:e>
                    </m:nary>
                  </m:oMath>
                </a14:m>
                <a:r>
                  <a:rPr lang="en-US" sz="1400" b="1" dirty="0"/>
                  <a:t>, is just the function P(</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oMath>
                </a14:m>
                <a:r>
                  <a:rPr lang="en-US" sz="1400" b="1" dirty="0"/>
                  <a:t>), so now we are summing the probabilities of each event in the union! Axiom 3 is proven!</a:t>
                </a:r>
              </a:p>
            </p:txBody>
          </p:sp>
        </mc:Choice>
        <mc:Fallback xmlns="">
          <p:sp>
            <p:nvSpPr>
              <p:cNvPr id="19" name="Title 1">
                <a:extLst>
                  <a:ext uri="{FF2B5EF4-FFF2-40B4-BE49-F238E27FC236}">
                    <a16:creationId xmlns:a16="http://schemas.microsoft.com/office/drawing/2014/main" id="{E5B3135E-7E35-43C4-A726-FD7CB7190C92}"/>
                  </a:ext>
                </a:extLst>
              </p:cNvPr>
              <p:cNvSpPr txBox="1">
                <a:spLocks noRot="1" noChangeAspect="1" noMove="1" noResize="1" noEditPoints="1" noAdjustHandles="1" noChangeArrowheads="1" noChangeShapeType="1" noTextEdit="1"/>
              </p:cNvSpPr>
              <p:nvPr/>
            </p:nvSpPr>
            <p:spPr>
              <a:xfrm>
                <a:off x="7821308" y="3945747"/>
                <a:ext cx="2069977" cy="1317655"/>
              </a:xfrm>
              <a:prstGeom prst="rect">
                <a:avLst/>
              </a:prstGeom>
              <a:blipFill>
                <a:blip r:embed="rId7"/>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309B4FF-E753-4D16-BE57-F66CF41ACBA1}"/>
                  </a:ext>
                </a:extLst>
              </p:cNvPr>
              <p:cNvSpPr/>
              <p:nvPr/>
            </p:nvSpPr>
            <p:spPr>
              <a:xfrm>
                <a:off x="9557321" y="2774726"/>
                <a:ext cx="2422458" cy="881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m:rPr>
                          <m:nor/>
                        </m:rPr>
                        <a:rPr lang="en-US">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r>
                        <m:rPr>
                          <m:nor/>
                        </m:rPr>
                        <a:rPr lang="en-US" dirty="0"/>
                        <m:t>)</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e>
                      </m:nary>
                    </m:oMath>
                  </m:oMathPara>
                </a14:m>
                <a:endParaRPr lang="en-US" dirty="0"/>
              </a:p>
            </p:txBody>
          </p:sp>
        </mc:Choice>
        <mc:Fallback xmlns="">
          <p:sp>
            <p:nvSpPr>
              <p:cNvPr id="13" name="Rectangle 12">
                <a:extLst>
                  <a:ext uri="{FF2B5EF4-FFF2-40B4-BE49-F238E27FC236}">
                    <a16:creationId xmlns:a16="http://schemas.microsoft.com/office/drawing/2014/main" id="{C309B4FF-E753-4D16-BE57-F66CF41ACBA1}"/>
                  </a:ext>
                </a:extLst>
              </p:cNvPr>
              <p:cNvSpPr>
                <a:spLocks noRot="1" noChangeAspect="1" noMove="1" noResize="1" noEditPoints="1" noAdjustHandles="1" noChangeArrowheads="1" noChangeShapeType="1" noTextEdit="1"/>
              </p:cNvSpPr>
              <p:nvPr/>
            </p:nvSpPr>
            <p:spPr>
              <a:xfrm>
                <a:off x="9557321" y="2774726"/>
                <a:ext cx="2422458" cy="881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637DFD-5EC2-4673-A9B1-494795FD9726}"/>
                  </a:ext>
                </a:extLst>
              </p:cNvPr>
              <p:cNvSpPr txBox="1"/>
              <p:nvPr/>
            </p:nvSpPr>
            <p:spPr>
              <a:xfrm>
                <a:off x="9075372" y="2877573"/>
                <a:ext cx="5754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65637DFD-5EC2-4673-A9B1-494795FD9726}"/>
                  </a:ext>
                </a:extLst>
              </p:cNvPr>
              <p:cNvSpPr txBox="1">
                <a:spLocks noRot="1" noChangeAspect="1" noMove="1" noResize="1" noEditPoints="1" noAdjustHandles="1" noChangeArrowheads="1" noChangeShapeType="1" noTextEdit="1"/>
              </p:cNvSpPr>
              <p:nvPr/>
            </p:nvSpPr>
            <p:spPr>
              <a:xfrm>
                <a:off x="9075372" y="2877573"/>
                <a:ext cx="575479" cy="615553"/>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721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4" grpId="0" animBg="1"/>
      <p:bldP spid="9" grpId="0" animBg="1"/>
      <p:bldP spid="17" grpId="0" animBg="1"/>
      <p:bldP spid="18" grpId="0" animBg="1"/>
      <p:bldP spid="19" grpId="0" animBg="1"/>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A little more explanation…</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09" y="1300569"/>
            <a:ext cx="11798423" cy="1015663"/>
          </a:xfrm>
          <a:prstGeom prst="rect">
            <a:avLst/>
          </a:prstGeom>
        </p:spPr>
        <p:txBody>
          <a:bodyPr wrap="square">
            <a:spAutoFit/>
          </a:bodyPr>
          <a:lstStyle/>
          <a:p>
            <a:pPr algn="ctr"/>
            <a:r>
              <a:rPr lang="en-US" sz="2000" dirty="0"/>
              <a:t>The double summation may still read like Greek to you, and to be fair, there’s definitely some Greek in there, so lets break that part down a little more and do it in a slightly different order to get rid of the double summation.</a:t>
            </a:r>
          </a:p>
        </p:txBody>
      </p:sp>
      <p:sp>
        <p:nvSpPr>
          <p:cNvPr id="5" name="Slide Number Placeholder 4">
            <a:extLst>
              <a:ext uri="{FF2B5EF4-FFF2-40B4-BE49-F238E27FC236}">
                <a16:creationId xmlns:a16="http://schemas.microsoft.com/office/drawing/2014/main" id="{29E18D6C-AD5D-4F2C-84A8-35FEF947B411}"/>
              </a:ext>
            </a:extLst>
          </p:cNvPr>
          <p:cNvSpPr>
            <a:spLocks noGrp="1"/>
          </p:cNvSpPr>
          <p:nvPr>
            <p:ph type="sldNum" sz="quarter" idx="12"/>
          </p:nvPr>
        </p:nvSpPr>
        <p:spPr/>
        <p:txBody>
          <a:bodyPr/>
          <a:lstStyle/>
          <a:p>
            <a:fld id="{570C393F-49A5-4A2F-B910-E259774015D3}" type="slidenum">
              <a:rPr lang="en-US" smtClean="0"/>
              <a:t>12</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AE9FC7A-EA06-40EA-BAEC-784550CFACDC}"/>
                  </a:ext>
                </a:extLst>
              </p:cNvPr>
              <p:cNvSpPr/>
              <p:nvPr/>
            </p:nvSpPr>
            <p:spPr>
              <a:xfrm>
                <a:off x="627513" y="2298554"/>
                <a:ext cx="11286319" cy="391582"/>
              </a:xfrm>
              <a:prstGeom prst="rect">
                <a:avLst/>
              </a:prstGeom>
            </p:spPr>
            <p:txBody>
              <a:bodyPr wrap="square">
                <a:spAutoFit/>
              </a:bodyPr>
              <a:lstStyle/>
              <a:p>
                <a:r>
                  <a:rPr lang="en-US" b="1" dirty="0"/>
                  <a:t>Axiom 3. </a:t>
                </a:r>
                <a:r>
                  <a:rPr lang="en-US" dirty="0"/>
                  <a:t>If sets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3</m:t>
                        </m:r>
                      </m:sub>
                    </m:sSub>
                    <m:r>
                      <a:rPr lang="en-US" i="1">
                        <a:latin typeface="Cambria Math" panose="02040503050406030204" pitchFamily="18" charset="0"/>
                      </a:rPr>
                      <m:t>, …</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ℬ</m:t>
                    </m:r>
                  </m:oMath>
                </a14:m>
                <a:r>
                  <a:rPr lang="en-US" dirty="0"/>
                  <a:t> are pairwise disjoint, then P(</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oMath>
                </a14:m>
                <a:r>
                  <a:rPr lang="en-US" dirty="0"/>
                  <a:t>) = </a:t>
                </a:r>
                <a14:m>
                  <m:oMath xmlns:m="http://schemas.openxmlformats.org/officeDocument/2006/math">
                    <m:nary>
                      <m:naryPr>
                        <m:chr m:val="∑"/>
                        <m:limLoc m:val="subSup"/>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r>
                      <a:rPr lang="en-US" i="1">
                        <a:latin typeface="Cambria Math" panose="02040503050406030204" pitchFamily="18" charset="0"/>
                      </a:rPr>
                      <m:t>)</m:t>
                    </m:r>
                  </m:oMath>
                </a14:m>
                <a:endParaRPr lang="en-US" dirty="0"/>
              </a:p>
            </p:txBody>
          </p:sp>
        </mc:Choice>
        <mc:Fallback xmlns="">
          <p:sp>
            <p:nvSpPr>
              <p:cNvPr id="7" name="Rectangle 6">
                <a:extLst>
                  <a:ext uri="{FF2B5EF4-FFF2-40B4-BE49-F238E27FC236}">
                    <a16:creationId xmlns:a16="http://schemas.microsoft.com/office/drawing/2014/main" id="{5AE9FC7A-EA06-40EA-BAEC-784550CFACDC}"/>
                  </a:ext>
                </a:extLst>
              </p:cNvPr>
              <p:cNvSpPr>
                <a:spLocks noRot="1" noChangeAspect="1" noMove="1" noResize="1" noEditPoints="1" noAdjustHandles="1" noChangeArrowheads="1" noChangeShapeType="1" noTextEdit="1"/>
              </p:cNvSpPr>
              <p:nvPr/>
            </p:nvSpPr>
            <p:spPr>
              <a:xfrm>
                <a:off x="627513" y="2298554"/>
                <a:ext cx="11286319" cy="391582"/>
              </a:xfrm>
              <a:prstGeom prst="rect">
                <a:avLst/>
              </a:prstGeom>
              <a:blipFill>
                <a:blip r:embed="rId3"/>
                <a:stretch>
                  <a:fillRect l="-486" t="-107813" b="-176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D84E84C-587F-4174-8AF9-3A827A0585D1}"/>
                  </a:ext>
                </a:extLst>
              </p:cNvPr>
              <p:cNvSpPr txBox="1"/>
              <p:nvPr/>
            </p:nvSpPr>
            <p:spPr>
              <a:xfrm>
                <a:off x="2612400" y="2696688"/>
                <a:ext cx="6937605" cy="35625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𝑃</m:t>
                      </m:r>
                      <m:r>
                        <m:rPr>
                          <m:nor/>
                        </m:rPr>
                        <a:rPr lang="en-US" sz="2000">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𝑘</m:t>
                          </m:r>
                        </m:sup>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𝑖</m:t>
                              </m:r>
                            </m:sub>
                          </m:sSub>
                        </m:e>
                      </m:nary>
                      <m:r>
                        <m:rPr>
                          <m:nor/>
                        </m:rPr>
                        <a:rPr lang="en-US" sz="2000" dirty="0"/>
                        <m:t>)</m:t>
                      </m:r>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𝑘</m:t>
                              </m:r>
                            </m:sup>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𝑖</m:t>
                                  </m:r>
                                </m:sub>
                              </m:sSub>
                            </m:e>
                          </m:nary>
                          <m:r>
                            <a:rPr lang="en-US" sz="2000" i="1">
                              <a:latin typeface="Cambria Math" panose="02040503050406030204" pitchFamily="18" charset="0"/>
                              <a:ea typeface="Cambria Math" panose="02040503050406030204" pitchFamily="18" charset="0"/>
                            </a:rPr>
                            <m:t>}</m:t>
                          </m:r>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𝑖</m:t>
                              </m:r>
                            </m:sub>
                          </m:sSub>
                        </m:e>
                      </m:nary>
                    </m:oMath>
                  </m:oMathPara>
                </a14:m>
                <a:endParaRPr lang="en-US" sz="2000" b="0" i="1" dirty="0">
                  <a:latin typeface="Cambria Math" panose="02040503050406030204" pitchFamily="18" charset="0"/>
                </a:endParaRPr>
              </a:p>
              <a:p>
                <a:endParaRPr lang="en-US" sz="2000" b="0" i="1" dirty="0">
                  <a:latin typeface="Cambria Math" panose="02040503050406030204" pitchFamily="18" charset="0"/>
                </a:endParaRPr>
              </a:p>
              <a:p>
                <a14:m>
                  <m:oMath xmlns:m="http://schemas.openxmlformats.org/officeDocument/2006/math">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𝑗</m:t>
                            </m:r>
                          </m:sub>
                        </m:sSub>
                      </m:e>
                    </m:nary>
                    <m:r>
                      <a:rPr lang="en-US" sz="2000" b="0" i="1" smtClean="0">
                        <a:latin typeface="Cambria Math" panose="02040503050406030204" pitchFamily="18" charset="0"/>
                        <a:ea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𝑗</m:t>
                            </m:r>
                          </m:sub>
                        </m:sSub>
                      </m:e>
                    </m:nary>
                  </m:oMath>
                </a14:m>
                <a:r>
                  <a:rPr lang="en-US" sz="2000" dirty="0"/>
                  <a:t>+ </a:t>
                </a:r>
                <a14:m>
                  <m:oMath xmlns:m="http://schemas.openxmlformats.org/officeDocument/2006/math">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𝑗</m:t>
                            </m:r>
                          </m:sub>
                        </m:sSub>
                      </m:e>
                    </m:nary>
                    <m:r>
                      <a:rPr lang="en-US" sz="2000" b="0" i="1" smtClean="0">
                        <a:latin typeface="Cambria Math" panose="02040503050406030204" pitchFamily="18" charset="0"/>
                        <a:ea typeface="Cambria Math" panose="02040503050406030204" pitchFamily="18" charset="0"/>
                      </a:rPr>
                      <m:t>+…+</m:t>
                    </m:r>
                    <m:nary>
                      <m:naryPr>
                        <m:chr m:val="∑"/>
                        <m:supHide m:val="on"/>
                        <m:ctrlPr>
                          <a:rPr lang="en-US" sz="2000" i="1">
                            <a:latin typeface="Cambria Math" panose="02040503050406030204" pitchFamily="18" charset="0"/>
                          </a:rPr>
                        </m:ctrlPr>
                      </m:naryPr>
                      <m:sub>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𝑘</m:t>
                                </m:r>
                              </m:sub>
                            </m:sSub>
                          </m:e>
                        </m:d>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𝑗</m:t>
                            </m:r>
                          </m:sub>
                        </m:sSub>
                      </m:e>
                    </m:nary>
                  </m:oMath>
                </a14:m>
                <a:endParaRPr lang="en-US" sz="2000" dirty="0">
                  <a:ea typeface="Cambria Math" panose="02040503050406030204" pitchFamily="18" charset="0"/>
                </a:endParaRPr>
              </a:p>
              <a:p>
                <a:endParaRPr lang="en-US" sz="2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2</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3</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𝑘</m:t>
                              </m:r>
                            </m:sub>
                          </m:sSub>
                        </m:e>
                      </m:d>
                    </m:oMath>
                  </m:oMathPara>
                </a14:m>
                <a:endParaRPr lang="en-US" sz="2000" dirty="0"/>
              </a:p>
              <a:p>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𝑘</m:t>
                          </m:r>
                        </m:sup>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𝑖</m:t>
                                  </m:r>
                                </m:sub>
                              </m:sSub>
                            </m:e>
                          </m:d>
                        </m:e>
                      </m:nary>
                    </m:oMath>
                  </m:oMathPara>
                </a14:m>
                <a:endParaRPr lang="en-US" sz="2000" dirty="0"/>
              </a:p>
            </p:txBody>
          </p:sp>
        </mc:Choice>
        <mc:Fallback xmlns="">
          <p:sp>
            <p:nvSpPr>
              <p:cNvPr id="16" name="TextBox 15">
                <a:extLst>
                  <a:ext uri="{FF2B5EF4-FFF2-40B4-BE49-F238E27FC236}">
                    <a16:creationId xmlns:a16="http://schemas.microsoft.com/office/drawing/2014/main" id="{0D84E84C-587F-4174-8AF9-3A827A0585D1}"/>
                  </a:ext>
                </a:extLst>
              </p:cNvPr>
              <p:cNvSpPr txBox="1">
                <a:spLocks noRot="1" noChangeAspect="1" noMove="1" noResize="1" noEditPoints="1" noAdjustHandles="1" noChangeArrowheads="1" noChangeShapeType="1" noTextEdit="1"/>
              </p:cNvSpPr>
              <p:nvPr/>
            </p:nvSpPr>
            <p:spPr>
              <a:xfrm>
                <a:off x="2612400" y="2696688"/>
                <a:ext cx="6937605" cy="3562578"/>
              </a:xfrm>
              <a:prstGeom prst="rect">
                <a:avLst/>
              </a:prstGeom>
              <a:blipFill>
                <a:blip r:embed="rId4"/>
                <a:stretch>
                  <a:fillRect l="-2988"/>
                </a:stretch>
              </a:blipFill>
            </p:spPr>
            <p:txBody>
              <a:bodyPr/>
              <a:lstStyle/>
              <a:p>
                <a:r>
                  <a:rPr lang="en-US">
                    <a:noFill/>
                  </a:rPr>
                  <a:t> </a:t>
                </a:r>
              </a:p>
            </p:txBody>
          </p:sp>
        </mc:Fallback>
      </mc:AlternateContent>
      <p:sp>
        <p:nvSpPr>
          <p:cNvPr id="20" name="Title 1">
            <a:extLst>
              <a:ext uri="{FF2B5EF4-FFF2-40B4-BE49-F238E27FC236}">
                <a16:creationId xmlns:a16="http://schemas.microsoft.com/office/drawing/2014/main" id="{36D30D27-4855-4398-AE2E-740C87366E06}"/>
              </a:ext>
            </a:extLst>
          </p:cNvPr>
          <p:cNvSpPr txBox="1">
            <a:spLocks/>
          </p:cNvSpPr>
          <p:nvPr/>
        </p:nvSpPr>
        <p:spPr>
          <a:xfrm>
            <a:off x="2894121" y="2955430"/>
            <a:ext cx="1325759" cy="51427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(definition of our probability function)</a:t>
            </a:r>
          </a:p>
        </p:txBody>
      </p:sp>
      <mc:AlternateContent xmlns:mc="http://schemas.openxmlformats.org/markup-compatibility/2006" xmlns:a14="http://schemas.microsoft.com/office/drawing/2010/main">
        <mc:Choice Requires="a14">
          <p:sp>
            <p:nvSpPr>
              <p:cNvPr id="21" name="Title 1">
                <a:extLst>
                  <a:ext uri="{FF2B5EF4-FFF2-40B4-BE49-F238E27FC236}">
                    <a16:creationId xmlns:a16="http://schemas.microsoft.com/office/drawing/2014/main" id="{FEC719D3-EBF9-4CAD-A459-612BBEF77A8C}"/>
                  </a:ext>
                </a:extLst>
              </p:cNvPr>
              <p:cNvSpPr txBox="1">
                <a:spLocks/>
              </p:cNvSpPr>
              <p:nvPr/>
            </p:nvSpPr>
            <p:spPr>
              <a:xfrm>
                <a:off x="747619" y="3729763"/>
                <a:ext cx="1664590" cy="7482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(breaking down the summation to one summation per set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b="0" i="1" smtClean="0">
                            <a:latin typeface="Cambria Math" panose="02040503050406030204" pitchFamily="18" charset="0"/>
                          </a:rPr>
                          <m:t>𝑖</m:t>
                        </m:r>
                      </m:sub>
                    </m:sSub>
                  </m:oMath>
                </a14:m>
                <a:r>
                  <a:rPr lang="en-US" sz="1400" b="1" dirty="0"/>
                  <a:t>) </a:t>
                </a:r>
              </a:p>
            </p:txBody>
          </p:sp>
        </mc:Choice>
        <mc:Fallback xmlns="">
          <p:sp>
            <p:nvSpPr>
              <p:cNvPr id="21" name="Title 1">
                <a:extLst>
                  <a:ext uri="{FF2B5EF4-FFF2-40B4-BE49-F238E27FC236}">
                    <a16:creationId xmlns:a16="http://schemas.microsoft.com/office/drawing/2014/main" id="{FEC719D3-EBF9-4CAD-A459-612BBEF77A8C}"/>
                  </a:ext>
                </a:extLst>
              </p:cNvPr>
              <p:cNvSpPr txBox="1">
                <a:spLocks noRot="1" noChangeAspect="1" noMove="1" noResize="1" noEditPoints="1" noAdjustHandles="1" noChangeArrowheads="1" noChangeShapeType="1" noTextEdit="1"/>
              </p:cNvSpPr>
              <p:nvPr/>
            </p:nvSpPr>
            <p:spPr>
              <a:xfrm>
                <a:off x="747619" y="3729763"/>
                <a:ext cx="1664590" cy="748214"/>
              </a:xfrm>
              <a:prstGeom prst="rect">
                <a:avLst/>
              </a:prstGeom>
              <a:blipFill>
                <a:blip r:embed="rId5"/>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itle 1">
                <a:extLst>
                  <a:ext uri="{FF2B5EF4-FFF2-40B4-BE49-F238E27FC236}">
                    <a16:creationId xmlns:a16="http://schemas.microsoft.com/office/drawing/2014/main" id="{4AD520E5-41A1-4DE9-8EC9-576436BE030E}"/>
                  </a:ext>
                </a:extLst>
              </p:cNvPr>
              <p:cNvSpPr txBox="1">
                <a:spLocks/>
              </p:cNvSpPr>
              <p:nvPr/>
            </p:nvSpPr>
            <p:spPr>
              <a:xfrm>
                <a:off x="1997476" y="4552164"/>
                <a:ext cx="1888010" cy="95888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(those summations, though, are just the definition of our probability function for each set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oMath>
                </a14:m>
                <a:r>
                  <a:rPr lang="en-US" sz="1400" b="1" dirty="0"/>
                  <a:t>)</a:t>
                </a:r>
              </a:p>
            </p:txBody>
          </p:sp>
        </mc:Choice>
        <mc:Fallback xmlns="">
          <p:sp>
            <p:nvSpPr>
              <p:cNvPr id="23" name="Title 1">
                <a:extLst>
                  <a:ext uri="{FF2B5EF4-FFF2-40B4-BE49-F238E27FC236}">
                    <a16:creationId xmlns:a16="http://schemas.microsoft.com/office/drawing/2014/main" id="{4AD520E5-41A1-4DE9-8EC9-576436BE030E}"/>
                  </a:ext>
                </a:extLst>
              </p:cNvPr>
              <p:cNvSpPr txBox="1">
                <a:spLocks noRot="1" noChangeAspect="1" noMove="1" noResize="1" noEditPoints="1" noAdjustHandles="1" noChangeArrowheads="1" noChangeShapeType="1" noTextEdit="1"/>
              </p:cNvSpPr>
              <p:nvPr/>
            </p:nvSpPr>
            <p:spPr>
              <a:xfrm>
                <a:off x="1997476" y="4552164"/>
                <a:ext cx="1888010" cy="958887"/>
              </a:xfrm>
              <a:prstGeom prst="rect">
                <a:avLst/>
              </a:prstGeom>
              <a:blipFill>
                <a:blip r:embed="rId6"/>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p:sp>
        <p:nvSpPr>
          <p:cNvPr id="24" name="Title 1">
            <a:extLst>
              <a:ext uri="{FF2B5EF4-FFF2-40B4-BE49-F238E27FC236}">
                <a16:creationId xmlns:a16="http://schemas.microsoft.com/office/drawing/2014/main" id="{0F6EAD5C-981B-4296-9DEE-D757274F7CE9}"/>
              </a:ext>
            </a:extLst>
          </p:cNvPr>
          <p:cNvSpPr txBox="1">
            <a:spLocks/>
          </p:cNvSpPr>
          <p:nvPr/>
        </p:nvSpPr>
        <p:spPr>
          <a:xfrm>
            <a:off x="6900936" y="5300379"/>
            <a:ext cx="1888010" cy="95888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So we just sum the probabilities of the sets, and this is the result we were trying to prove!</a:t>
            </a:r>
          </a:p>
        </p:txBody>
      </p:sp>
    </p:spTree>
    <p:extLst>
      <p:ext uri="{BB962C8B-B14F-4D97-AF65-F5344CB8AC3E}">
        <p14:creationId xmlns:p14="http://schemas.microsoft.com/office/powerpoint/2010/main" val="360786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6" end="6"/>
                                            </p:txEl>
                                          </p:spTgt>
                                        </p:tgtEl>
                                        <p:attrNameLst>
                                          <p:attrName>style.visibility</p:attrName>
                                        </p:attrNameLst>
                                      </p:cBhvr>
                                      <p:to>
                                        <p:strVal val="visible"/>
                                      </p:to>
                                    </p:set>
                                  </p:childTnLst>
                                </p:cTn>
                              </p:par>
                            </p:childTnLst>
                          </p:cTn>
                        </p:par>
                        <p:par>
                          <p:cTn id="35" fill="hold">
                            <p:stCondLst>
                              <p:cond delay="0"/>
                            </p:stCondLst>
                            <p:childTnLst>
                              <p:par>
                                <p:cTn id="36" presetID="10"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P spid="21"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The secret bonus axiom</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525085"/>
              </a:xfrm>
              <a:prstGeom prst="rect">
                <a:avLst/>
              </a:prstGeom>
            </p:spPr>
            <p:txBody>
              <a:bodyPr wrap="square">
                <a:spAutoFit/>
              </a:bodyPr>
              <a:lstStyle/>
              <a:p>
                <a:pPr algn="ctr"/>
                <a:r>
                  <a:rPr lang="en-US" sz="3000" dirty="0"/>
                  <a:t>Axiom 3. If sets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2</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3</m:t>
                        </m:r>
                      </m:sub>
                    </m:sSub>
                    <m:r>
                      <a:rPr lang="en-US" sz="3000" i="1">
                        <a:latin typeface="Cambria Math" panose="02040503050406030204" pitchFamily="18" charset="0"/>
                      </a:rPr>
                      <m:t>, …</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ℬ</m:t>
                    </m:r>
                  </m:oMath>
                </a14:m>
                <a:r>
                  <a:rPr lang="en-US" sz="3000" dirty="0"/>
                  <a:t> are pairwise disjoint, then P(</a:t>
                </a:r>
                <a14:m>
                  <m:oMath xmlns:m="http://schemas.openxmlformats.org/officeDocument/2006/math">
                    <m:nary>
                      <m:naryPr>
                        <m:chr m:val="⋃"/>
                        <m:ctrlPr>
                          <a:rPr lang="en-US" sz="3000" i="1">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oMath>
                </a14:m>
                <a:r>
                  <a:rPr lang="en-US" sz="3000" dirty="0"/>
                  <a:t>) = </a:t>
                </a:r>
                <a14:m>
                  <m:oMath xmlns:m="http://schemas.openxmlformats.org/officeDocument/2006/math">
                    <m:nary>
                      <m:naryPr>
                        <m:chr m:val="∑"/>
                        <m:limLoc m:val="subSup"/>
                        <m:ctrlPr>
                          <a:rPr lang="en-US" sz="3000" i="1" smtClean="0">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r>
                          <a:rPr lang="en-US" sz="3000" b="0" i="1" smtClean="0">
                            <a:latin typeface="Cambria Math" panose="02040503050406030204" pitchFamily="18" charset="0"/>
                          </a:rPr>
                          <m:t>𝑃</m:t>
                        </m:r>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r>
                      <a:rPr lang="en-US" sz="3000" b="0" i="1" smtClean="0">
                        <a:latin typeface="Cambria Math" panose="02040503050406030204" pitchFamily="18" charset="0"/>
                      </a:rPr>
                      <m:t>)</m:t>
                    </m:r>
                  </m:oMath>
                </a14:m>
                <a:r>
                  <a:rPr lang="en-US" sz="3000" dirty="0"/>
                  <a:t> </a:t>
                </a:r>
              </a:p>
              <a:p>
                <a:endParaRPr lang="en-US" sz="2400" dirty="0"/>
              </a:p>
              <a:p>
                <a:pPr algn="ctr"/>
                <a:r>
                  <a:rPr lang="en-US" sz="2400" dirty="0"/>
                  <a:t>Like we said earlier, this axiom is a little more complicated than the others. For some statisticians back in the 1970’s, a little more complicated was </a:t>
                </a:r>
                <a:r>
                  <a:rPr lang="en-US" sz="2400" i="1" dirty="0"/>
                  <a:t>too much more </a:t>
                </a:r>
                <a:r>
                  <a:rPr lang="en-US" sz="2400" dirty="0"/>
                  <a:t>complicated.  So they rejected it.  You can totally do that with axioms.</a:t>
                </a:r>
              </a:p>
              <a:p>
                <a:pPr algn="ctr"/>
                <a:endParaRPr lang="en-US" sz="2400" dirty="0"/>
              </a:p>
              <a:p>
                <a:pPr algn="ctr"/>
                <a:r>
                  <a:rPr lang="en-US" sz="2400" dirty="0"/>
                  <a:t>They substituted a different axiom that’s way simpler, called the </a:t>
                </a:r>
                <a:r>
                  <a:rPr lang="en-US" sz="2400" i="1" dirty="0"/>
                  <a:t>axiom of finite additivity</a:t>
                </a:r>
                <a:r>
                  <a:rPr lang="en-US" sz="2400" dirty="0"/>
                  <a:t>:</a:t>
                </a:r>
              </a:p>
              <a:p>
                <a:pPr algn="ctr"/>
                <a:endParaRPr lang="en-US" sz="2400" dirty="0"/>
              </a:p>
              <a:p>
                <a:pPr algn="ctr"/>
                <a:r>
                  <a:rPr lang="en-US" sz="3000" dirty="0"/>
                  <a:t>Alternative Axiom 3. If sets </a:t>
                </a:r>
                <a14:m>
                  <m:oMath xmlns:m="http://schemas.openxmlformats.org/officeDocument/2006/math">
                    <m:r>
                      <a:rPr lang="en-US" sz="3000" b="0" i="1" smtClean="0">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ℬ</m:t>
                    </m:r>
                  </m:oMath>
                </a14:m>
                <a:r>
                  <a:rPr lang="en-US" sz="3000" dirty="0"/>
                  <a:t> and </a:t>
                </a:r>
                <a14:m>
                  <m:oMath xmlns:m="http://schemas.openxmlformats.org/officeDocument/2006/math">
                    <m:r>
                      <a:rPr lang="en-US" sz="3000" b="0" i="1" smtClean="0">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ℬ</m:t>
                    </m:r>
                  </m:oMath>
                </a14:m>
                <a:r>
                  <a:rPr lang="en-US" sz="3000" dirty="0"/>
                  <a:t> are disjoint,</a:t>
                </a: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m:oMathPara>
                </a14:m>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4525085"/>
              </a:xfrm>
              <a:prstGeom prst="rect">
                <a:avLst/>
              </a:prstGeom>
              <a:blipFill>
                <a:blip r:embed="rId3"/>
                <a:stretch>
                  <a:fillRect l="-785" t="-1752" r="-167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13</a:t>
            </a:fld>
            <a:endParaRPr lang="en-US"/>
          </a:p>
        </p:txBody>
      </p:sp>
    </p:spTree>
    <p:extLst>
      <p:ext uri="{BB962C8B-B14F-4D97-AF65-F5344CB8AC3E}">
        <p14:creationId xmlns:p14="http://schemas.microsoft.com/office/powerpoint/2010/main" val="358643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Left you on a bit of a cliffhanger last time…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825623" y="1659356"/>
                <a:ext cx="10511161" cy="4247317"/>
              </a:xfrm>
              <a:prstGeom prst="rect">
                <a:avLst/>
              </a:prstGeom>
            </p:spPr>
            <p:txBody>
              <a:bodyPr wrap="square">
                <a:spAutoFit/>
              </a:bodyPr>
              <a:lstStyle/>
              <a:p>
                <a:pPr algn="ctr"/>
                <a:r>
                  <a:rPr lang="en-US" sz="3000" dirty="0"/>
                  <a:t>You got those axioms you wanted! But what do they mean?</a:t>
                </a:r>
              </a:p>
              <a:p>
                <a:pPr algn="ctr"/>
                <a:endParaRPr lang="en-US" sz="3000" dirty="0"/>
              </a:p>
              <a:p>
                <a:pPr algn="ctr"/>
                <a:r>
                  <a:rPr lang="en-US" sz="3000" dirty="0"/>
                  <a:t>Well, like I said, they don’t really mean anything other than what they state.  Axiomatically, probability is just a function P(x), where </a:t>
                </a:r>
                <a14:m>
                  <m:oMath xmlns:m="http://schemas.openxmlformats.org/officeDocument/2006/math">
                    <m:r>
                      <a:rPr lang="en-US" sz="3000" i="1">
                        <a:latin typeface="Cambria Math" panose="02040503050406030204" pitchFamily="18" charset="0"/>
                        <a:ea typeface="Cambria Math" panose="02040503050406030204" pitchFamily="18" charset="0"/>
                      </a:rPr>
                      <m:t>ℬ</m:t>
                    </m:r>
                  </m:oMath>
                </a14:m>
                <a:r>
                  <a:rPr lang="en-US" sz="3000" dirty="0"/>
                  <a:t> (all open sets in </a:t>
                </a:r>
                <a:r>
                  <a:rPr lang="el-GR" sz="2800" dirty="0"/>
                  <a:t>Ω</a:t>
                </a:r>
                <a:r>
                  <a:rPr lang="en-US" sz="2800" dirty="0"/>
                  <a:t>)</a:t>
                </a:r>
                <a:r>
                  <a:rPr lang="en-US" sz="3000" dirty="0"/>
                  <a:t> is the domain (possible inputs to the function) and [0,1] is the range (possible outputs of the function).</a:t>
                </a:r>
              </a:p>
              <a:p>
                <a:pPr algn="ctr"/>
                <a:endParaRPr lang="en-US" sz="3000" dirty="0"/>
              </a:p>
              <a:p>
                <a:pPr algn="ctr"/>
                <a:r>
                  <a:rPr lang="en-US" sz="3000" dirty="0"/>
                  <a:t>This probability function is defined by three axioms, or rules:</a:t>
                </a:r>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825623" y="1659356"/>
                <a:ext cx="10511161" cy="4247317"/>
              </a:xfrm>
              <a:prstGeom prst="rect">
                <a:avLst/>
              </a:prstGeom>
              <a:blipFill>
                <a:blip r:embed="rId3"/>
                <a:stretch>
                  <a:fillRect l="-638" t="-1865" r="-1391" b="-344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903580F8-6720-4F0C-87BD-2A59E59B2B49}"/>
              </a:ext>
            </a:extLst>
          </p:cNvPr>
          <p:cNvSpPr>
            <a:spLocks noGrp="1"/>
          </p:cNvSpPr>
          <p:nvPr>
            <p:ph type="sldNum" sz="quarter" idx="12"/>
          </p:nvPr>
        </p:nvSpPr>
        <p:spPr/>
        <p:txBody>
          <a:bodyPr/>
          <a:lstStyle/>
          <a:p>
            <a:fld id="{570C393F-49A5-4A2F-B910-E259774015D3}" type="slidenum">
              <a:rPr lang="en-US" smtClean="0"/>
              <a:t>2</a:t>
            </a:fld>
            <a:endParaRPr lang="en-US"/>
          </a:p>
        </p:txBody>
      </p:sp>
    </p:spTree>
    <p:extLst>
      <p:ext uri="{BB962C8B-B14F-4D97-AF65-F5344CB8AC3E}">
        <p14:creationId xmlns:p14="http://schemas.microsoft.com/office/powerpoint/2010/main" val="265577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Axioms of Probability</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5232971"/>
              </a:xfrm>
              <a:prstGeom prst="rect">
                <a:avLst/>
              </a:prstGeom>
            </p:spPr>
            <p:txBody>
              <a:bodyPr wrap="square">
                <a:spAutoFit/>
              </a:bodyPr>
              <a:lstStyle/>
              <a:p>
                <a:r>
                  <a:rPr lang="en-US" sz="3000" dirty="0"/>
                  <a:t>1. P(</a:t>
                </a:r>
                <a14:m>
                  <m:oMath xmlns:m="http://schemas.openxmlformats.org/officeDocument/2006/math">
                    <m:r>
                      <a:rPr lang="en-US" sz="3000" i="1">
                        <a:latin typeface="Cambria Math" panose="02040503050406030204" pitchFamily="18" charset="0"/>
                      </a:rPr>
                      <m:t>𝐴</m:t>
                    </m:r>
                  </m:oMath>
                </a14:m>
                <a:r>
                  <a:rPr lang="en-US" sz="3000" dirty="0"/>
                  <a:t>) ≥ 0 for all </a:t>
                </a:r>
                <a14:m>
                  <m:oMath xmlns:m="http://schemas.openxmlformats.org/officeDocument/2006/math">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ℬ</m:t>
                    </m:r>
                  </m:oMath>
                </a14:m>
                <a:endParaRPr lang="en-US" sz="3000" dirty="0"/>
              </a:p>
              <a:p>
                <a:r>
                  <a:rPr lang="en-US" sz="2400" dirty="0"/>
                  <a:t>Simple enough, this just means the probability of an event can’t be negative.</a:t>
                </a:r>
              </a:p>
              <a:p>
                <a:pPr marL="514350" indent="-514350">
                  <a:buFont typeface="+mj-lt"/>
                  <a:buAutoNum type="arabicPeriod"/>
                </a:pPr>
                <a:endParaRPr lang="en-US" sz="3000" dirty="0"/>
              </a:p>
              <a:p>
                <a:r>
                  <a:rPr lang="en-US" sz="3000" dirty="0"/>
                  <a:t>2. P(</a:t>
                </a:r>
                <a:r>
                  <a:rPr lang="el-GR" sz="3200" dirty="0"/>
                  <a:t>Ω</a:t>
                </a:r>
                <a:r>
                  <a:rPr lang="en-US" sz="3200" dirty="0"/>
                  <a:t>) = 1</a:t>
                </a:r>
              </a:p>
              <a:p>
                <a:r>
                  <a:rPr lang="en-US" sz="2400" dirty="0"/>
                  <a:t>The probability of the sample space is 1.  Pretty intuitive, since the sample space contains all possible outcomes of an experiment</a:t>
                </a:r>
              </a:p>
              <a:p>
                <a:pPr marL="514350" indent="-514350">
                  <a:buFont typeface="+mj-lt"/>
                  <a:buAutoNum type="arabicPeriod"/>
                </a:pPr>
                <a:endParaRPr lang="en-US" sz="3200" dirty="0"/>
              </a:p>
              <a:p>
                <a:r>
                  <a:rPr lang="en-US" sz="3000" dirty="0"/>
                  <a:t>3. If sets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2</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3</m:t>
                        </m:r>
                      </m:sub>
                    </m:sSub>
                    <m:r>
                      <a:rPr lang="en-US" sz="3000" i="1">
                        <a:latin typeface="Cambria Math" panose="02040503050406030204" pitchFamily="18" charset="0"/>
                      </a:rPr>
                      <m:t>, …</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ℬ</m:t>
                    </m:r>
                  </m:oMath>
                </a14:m>
                <a:r>
                  <a:rPr lang="en-US" sz="3000" dirty="0"/>
                  <a:t> are pairwise disjoint, then P(</a:t>
                </a:r>
                <a14:m>
                  <m:oMath xmlns:m="http://schemas.openxmlformats.org/officeDocument/2006/math">
                    <m:nary>
                      <m:naryPr>
                        <m:chr m:val="⋃"/>
                        <m:ctrlPr>
                          <a:rPr lang="en-US" sz="3000" i="1">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oMath>
                </a14:m>
                <a:r>
                  <a:rPr lang="en-US" sz="3000" dirty="0"/>
                  <a:t>) = </a:t>
                </a:r>
                <a14:m>
                  <m:oMath xmlns:m="http://schemas.openxmlformats.org/officeDocument/2006/math">
                    <m:nary>
                      <m:naryPr>
                        <m:chr m:val="∑"/>
                        <m:limLoc m:val="subSup"/>
                        <m:ctrlPr>
                          <a:rPr lang="en-US" sz="3000" i="1" smtClean="0">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r>
                          <a:rPr lang="en-US" sz="3000" b="0" i="1" smtClean="0">
                            <a:latin typeface="Cambria Math" panose="02040503050406030204" pitchFamily="18" charset="0"/>
                          </a:rPr>
                          <m:t>𝑃</m:t>
                        </m:r>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r>
                      <a:rPr lang="en-US" sz="3000" b="0" i="1" smtClean="0">
                        <a:latin typeface="Cambria Math" panose="02040503050406030204" pitchFamily="18" charset="0"/>
                      </a:rPr>
                      <m:t>)</m:t>
                    </m:r>
                  </m:oMath>
                </a14:m>
                <a:r>
                  <a:rPr lang="en-US" sz="3000" dirty="0"/>
                  <a:t> </a:t>
                </a:r>
              </a:p>
              <a:p>
                <a:r>
                  <a:rPr lang="en-US" sz="2400" dirty="0"/>
                  <a:t>A little more complicated but it just means that if events don’t overlap at all, then the probability of the combined (union) events is the sum of the probabilities of the individual events.</a:t>
                </a:r>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5232971"/>
              </a:xfrm>
              <a:prstGeom prst="rect">
                <a:avLst/>
              </a:prstGeom>
              <a:blipFill>
                <a:blip r:embed="rId3"/>
                <a:stretch>
                  <a:fillRect l="-1203" t="-1515" r="-141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3</a:t>
            </a:fld>
            <a:endParaRPr lang="en-US"/>
          </a:p>
        </p:txBody>
      </p:sp>
    </p:spTree>
    <p:extLst>
      <p:ext uri="{BB962C8B-B14F-4D97-AF65-F5344CB8AC3E}">
        <p14:creationId xmlns:p14="http://schemas.microsoft.com/office/powerpoint/2010/main" val="3929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err="1"/>
              <a:t>Kinda</a:t>
            </a:r>
            <a:r>
              <a:rPr lang="en-US" dirty="0"/>
              <a:t>…anti-climactic</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477328"/>
          </a:xfrm>
          <a:prstGeom prst="rect">
            <a:avLst/>
          </a:prstGeom>
        </p:spPr>
        <p:txBody>
          <a:bodyPr wrap="square">
            <a:spAutoFit/>
          </a:bodyPr>
          <a:lstStyle/>
          <a:p>
            <a:r>
              <a:rPr lang="en-US" sz="3000" dirty="0"/>
              <a:t>Maybe at first glance, but we can do some pretty crazy things with these.  Lets bring back our friends the coins from the first section on set theory:</a:t>
            </a:r>
            <a:endParaRPr lang="en-US" sz="2400" dirty="0"/>
          </a:p>
        </p:txBody>
      </p:sp>
      <p:grpSp>
        <p:nvGrpSpPr>
          <p:cNvPr id="3" name="Group 2">
            <a:extLst>
              <a:ext uri="{FF2B5EF4-FFF2-40B4-BE49-F238E27FC236}">
                <a16:creationId xmlns:a16="http://schemas.microsoft.com/office/drawing/2014/main" id="{65F9B1C1-26C0-485D-B353-E6924A9AE7B8}"/>
              </a:ext>
            </a:extLst>
          </p:cNvPr>
          <p:cNvGrpSpPr/>
          <p:nvPr/>
        </p:nvGrpSpPr>
        <p:grpSpPr>
          <a:xfrm>
            <a:off x="3027286" y="2477122"/>
            <a:ext cx="5648408" cy="1366909"/>
            <a:chOff x="2454309" y="2678677"/>
            <a:chExt cx="6265150" cy="1477328"/>
          </a:xfrm>
        </p:grpSpPr>
        <p:sp>
          <p:nvSpPr>
            <p:cNvPr id="5" name="Rectangle 4">
              <a:extLst>
                <a:ext uri="{FF2B5EF4-FFF2-40B4-BE49-F238E27FC236}">
                  <a16:creationId xmlns:a16="http://schemas.microsoft.com/office/drawing/2014/main" id="{F4E9AF47-D825-41CC-A978-0165B38F8D26}"/>
                </a:ext>
              </a:extLst>
            </p:cNvPr>
            <p:cNvSpPr/>
            <p:nvPr/>
          </p:nvSpPr>
          <p:spPr>
            <a:xfrm>
              <a:off x="2454309" y="2678677"/>
              <a:ext cx="6265150" cy="1477328"/>
            </a:xfrm>
            <a:prstGeom prst="rect">
              <a:avLst/>
            </a:prstGeom>
          </p:spPr>
          <p:txBody>
            <a:bodyPr wrap="square">
              <a:spAutoFit/>
            </a:bodyPr>
            <a:lstStyle/>
            <a:p>
              <a:pPr algn="ctr"/>
              <a:r>
                <a:rPr lang="el-GR" sz="7200" dirty="0">
                  <a:solidFill>
                    <a:schemeClr val="tx2"/>
                  </a:solidFill>
                </a:rPr>
                <a:t>Ω</a:t>
              </a:r>
              <a:r>
                <a:rPr lang="en-US" sz="7200" dirty="0">
                  <a:solidFill>
                    <a:schemeClr val="tx2"/>
                  </a:solidFill>
                </a:rPr>
                <a:t> = {     ,    }</a:t>
              </a:r>
              <a:br>
                <a:rPr lang="en-US" sz="3200" dirty="0">
                  <a:solidFill>
                    <a:schemeClr val="tx2"/>
                  </a:solidFill>
                </a:rPr>
              </a:br>
              <a:endParaRPr lang="en-US" dirty="0">
                <a:solidFill>
                  <a:schemeClr val="tx2"/>
                </a:solidFill>
              </a:endParaRPr>
            </a:p>
          </p:txBody>
        </p:sp>
        <p:sp>
          <p:nvSpPr>
            <p:cNvPr id="6" name="Oval 5">
              <a:extLst>
                <a:ext uri="{FF2B5EF4-FFF2-40B4-BE49-F238E27FC236}">
                  <a16:creationId xmlns:a16="http://schemas.microsoft.com/office/drawing/2014/main" id="{575A8875-5FB5-4379-8A75-5A187024C861}"/>
                </a:ext>
              </a:extLst>
            </p:cNvPr>
            <p:cNvSpPr/>
            <p:nvPr/>
          </p:nvSpPr>
          <p:spPr>
            <a:xfrm>
              <a:off x="5454583" y="3043668"/>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7" name="Oval 6">
              <a:extLst>
                <a:ext uri="{FF2B5EF4-FFF2-40B4-BE49-F238E27FC236}">
                  <a16:creationId xmlns:a16="http://schemas.microsoft.com/office/drawing/2014/main" id="{0F0014EC-C554-4BC7-9DC1-A44E5D5E70BB}"/>
                </a:ext>
              </a:extLst>
            </p:cNvPr>
            <p:cNvSpPr/>
            <p:nvPr/>
          </p:nvSpPr>
          <p:spPr>
            <a:xfrm>
              <a:off x="6957460" y="3055216"/>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sp>
        <p:nvSpPr>
          <p:cNvPr id="12" name="Rectangle 11">
            <a:extLst>
              <a:ext uri="{FF2B5EF4-FFF2-40B4-BE49-F238E27FC236}">
                <a16:creationId xmlns:a16="http://schemas.microsoft.com/office/drawing/2014/main" id="{47F74986-1C1D-4479-80AB-528238567A6B}"/>
              </a:ext>
            </a:extLst>
          </p:cNvPr>
          <p:cNvSpPr/>
          <p:nvPr/>
        </p:nvSpPr>
        <p:spPr>
          <a:xfrm>
            <a:off x="264691" y="3637941"/>
            <a:ext cx="11656381" cy="1015663"/>
          </a:xfrm>
          <a:prstGeom prst="rect">
            <a:avLst/>
          </a:prstGeom>
        </p:spPr>
        <p:txBody>
          <a:bodyPr wrap="square">
            <a:spAutoFit/>
          </a:bodyPr>
          <a:lstStyle/>
          <a:p>
            <a:r>
              <a:rPr lang="en-US" sz="3000" dirty="0"/>
              <a:t>Now, </a:t>
            </a:r>
            <a:r>
              <a:rPr lang="en-US" sz="3000" u="sng" dirty="0"/>
              <a:t>outside the axioms</a:t>
            </a:r>
            <a:r>
              <a:rPr lang="en-US" sz="3000" dirty="0"/>
              <a:t>, we could say, intuitively, and assuming a fair coin, the probabilities of flipping heads and tails are equal:</a:t>
            </a:r>
            <a:endParaRPr lang="en-US" sz="2400" dirty="0"/>
          </a:p>
        </p:txBody>
      </p:sp>
      <p:grpSp>
        <p:nvGrpSpPr>
          <p:cNvPr id="13" name="Group 12">
            <a:extLst>
              <a:ext uri="{FF2B5EF4-FFF2-40B4-BE49-F238E27FC236}">
                <a16:creationId xmlns:a16="http://schemas.microsoft.com/office/drawing/2014/main" id="{6FAFF054-4563-4523-B2AE-AB171E585C62}"/>
              </a:ext>
            </a:extLst>
          </p:cNvPr>
          <p:cNvGrpSpPr/>
          <p:nvPr/>
        </p:nvGrpSpPr>
        <p:grpSpPr>
          <a:xfrm>
            <a:off x="3027286" y="4783252"/>
            <a:ext cx="5648408" cy="1477328"/>
            <a:chOff x="2454309" y="2678677"/>
            <a:chExt cx="6265150" cy="1596667"/>
          </a:xfrm>
        </p:grpSpPr>
        <p:sp>
          <p:nvSpPr>
            <p:cNvPr id="14" name="Rectangle 13">
              <a:extLst>
                <a:ext uri="{FF2B5EF4-FFF2-40B4-BE49-F238E27FC236}">
                  <a16:creationId xmlns:a16="http://schemas.microsoft.com/office/drawing/2014/main" id="{83C92066-DB63-4470-8D39-6E88DF3A5B99}"/>
                </a:ext>
              </a:extLst>
            </p:cNvPr>
            <p:cNvSpPr/>
            <p:nvPr/>
          </p:nvSpPr>
          <p:spPr>
            <a:xfrm>
              <a:off x="2454309" y="2678677"/>
              <a:ext cx="6265150" cy="1596667"/>
            </a:xfrm>
            <a:prstGeom prst="rect">
              <a:avLst/>
            </a:prstGeom>
          </p:spPr>
          <p:txBody>
            <a:bodyPr wrap="square">
              <a:spAutoFit/>
            </a:bodyPr>
            <a:lstStyle/>
            <a:p>
              <a:pPr algn="ctr"/>
              <a:r>
                <a:rPr lang="en-US" sz="7200" dirty="0">
                  <a:solidFill>
                    <a:schemeClr val="tx2"/>
                  </a:solidFill>
                </a:rPr>
                <a:t>P(  ) = P(  )</a:t>
              </a:r>
              <a:br>
                <a:rPr lang="en-US" sz="3200" dirty="0">
                  <a:solidFill>
                    <a:schemeClr val="tx2"/>
                  </a:solidFill>
                </a:rPr>
              </a:br>
              <a:endParaRPr lang="en-US" dirty="0">
                <a:solidFill>
                  <a:schemeClr val="tx2"/>
                </a:solidFill>
              </a:endParaRPr>
            </a:p>
          </p:txBody>
        </p:sp>
        <p:sp>
          <p:nvSpPr>
            <p:cNvPr id="15" name="Oval 14">
              <a:extLst>
                <a:ext uri="{FF2B5EF4-FFF2-40B4-BE49-F238E27FC236}">
                  <a16:creationId xmlns:a16="http://schemas.microsoft.com/office/drawing/2014/main" id="{EF0F3354-D6FB-48AE-88B8-F67497BF8CD7}"/>
                </a:ext>
              </a:extLst>
            </p:cNvPr>
            <p:cNvSpPr/>
            <p:nvPr/>
          </p:nvSpPr>
          <p:spPr>
            <a:xfrm>
              <a:off x="4007072" y="3045799"/>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16" name="Oval 15">
              <a:extLst>
                <a:ext uri="{FF2B5EF4-FFF2-40B4-BE49-F238E27FC236}">
                  <a16:creationId xmlns:a16="http://schemas.microsoft.com/office/drawing/2014/main" id="{760C6DA3-AF33-4EE7-8428-87432DE67EF0}"/>
                </a:ext>
              </a:extLst>
            </p:cNvPr>
            <p:cNvSpPr/>
            <p:nvPr/>
          </p:nvSpPr>
          <p:spPr>
            <a:xfrm>
              <a:off x="7011923" y="3045799"/>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sp>
        <p:nvSpPr>
          <p:cNvPr id="18" name="Slide Number Placeholder 17">
            <a:extLst>
              <a:ext uri="{FF2B5EF4-FFF2-40B4-BE49-F238E27FC236}">
                <a16:creationId xmlns:a16="http://schemas.microsoft.com/office/drawing/2014/main" id="{E83940D6-B8A4-44B3-9EF4-C726B08D03DA}"/>
              </a:ext>
            </a:extLst>
          </p:cNvPr>
          <p:cNvSpPr>
            <a:spLocks noGrp="1"/>
          </p:cNvSpPr>
          <p:nvPr>
            <p:ph type="sldNum" sz="quarter" idx="12"/>
          </p:nvPr>
        </p:nvSpPr>
        <p:spPr/>
        <p:txBody>
          <a:bodyPr/>
          <a:lstStyle/>
          <a:p>
            <a:fld id="{570C393F-49A5-4A2F-B910-E259774015D3}" type="slidenum">
              <a:rPr lang="en-US" smtClean="0"/>
              <a:t>4</a:t>
            </a:fld>
            <a:endParaRPr lang="en-US"/>
          </a:p>
        </p:txBody>
      </p:sp>
    </p:spTree>
    <p:extLst>
      <p:ext uri="{BB962C8B-B14F-4D97-AF65-F5344CB8AC3E}">
        <p14:creationId xmlns:p14="http://schemas.microsoft.com/office/powerpoint/2010/main" val="10795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err="1"/>
              <a:t>Kinda</a:t>
            </a:r>
            <a:r>
              <a:rPr lang="en-US" dirty="0"/>
              <a:t>…anti-climactic</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81991" y="1302009"/>
            <a:ext cx="11798423" cy="707886"/>
          </a:xfrm>
          <a:prstGeom prst="rect">
            <a:avLst/>
          </a:prstGeom>
        </p:spPr>
        <p:txBody>
          <a:bodyPr wrap="square">
            <a:spAutoFit/>
          </a:bodyPr>
          <a:lstStyle/>
          <a:p>
            <a:r>
              <a:rPr lang="en-US" sz="2000" dirty="0"/>
              <a:t>But we also know that heads and tails are disjoint (intersection is ∅), and they partition </a:t>
            </a:r>
            <a:r>
              <a:rPr lang="el-GR" sz="2000" dirty="0"/>
              <a:t>Ω</a:t>
            </a:r>
            <a:r>
              <a:rPr lang="en-US" sz="2000" dirty="0"/>
              <a:t> (union is </a:t>
            </a:r>
            <a:r>
              <a:rPr lang="el-GR" sz="2000" dirty="0"/>
              <a:t>Ω</a:t>
            </a:r>
            <a:r>
              <a:rPr lang="en-US" sz="2000" dirty="0"/>
              <a:t> in addition to being disjoint):</a:t>
            </a:r>
          </a:p>
        </p:txBody>
      </p:sp>
      <p:grpSp>
        <p:nvGrpSpPr>
          <p:cNvPr id="9" name="Group 8">
            <a:extLst>
              <a:ext uri="{FF2B5EF4-FFF2-40B4-BE49-F238E27FC236}">
                <a16:creationId xmlns:a16="http://schemas.microsoft.com/office/drawing/2014/main" id="{62965A44-D546-47DF-8410-0D708F0441A5}"/>
              </a:ext>
            </a:extLst>
          </p:cNvPr>
          <p:cNvGrpSpPr/>
          <p:nvPr/>
        </p:nvGrpSpPr>
        <p:grpSpPr>
          <a:xfrm>
            <a:off x="91146" y="3002419"/>
            <a:ext cx="11656381" cy="2324167"/>
            <a:chOff x="264691" y="3637941"/>
            <a:chExt cx="11656381" cy="2324167"/>
          </a:xfrm>
        </p:grpSpPr>
        <p:sp>
          <p:nvSpPr>
            <p:cNvPr id="12" name="Rectangle 11">
              <a:extLst>
                <a:ext uri="{FF2B5EF4-FFF2-40B4-BE49-F238E27FC236}">
                  <a16:creationId xmlns:a16="http://schemas.microsoft.com/office/drawing/2014/main" id="{47F74986-1C1D-4479-80AB-528238567A6B}"/>
                </a:ext>
              </a:extLst>
            </p:cNvPr>
            <p:cNvSpPr/>
            <p:nvPr/>
          </p:nvSpPr>
          <p:spPr>
            <a:xfrm>
              <a:off x="264691" y="3637941"/>
              <a:ext cx="11656381" cy="553998"/>
            </a:xfrm>
            <a:prstGeom prst="rect">
              <a:avLst/>
            </a:prstGeom>
          </p:spPr>
          <p:txBody>
            <a:bodyPr wrap="square">
              <a:spAutoFit/>
            </a:bodyPr>
            <a:lstStyle/>
            <a:p>
              <a:pPr algn="ctr"/>
              <a:r>
                <a:rPr lang="en-US" sz="3000" dirty="0"/>
                <a:t>So by axiom 2 (because they partition the sample space):</a:t>
              </a:r>
              <a:endParaRPr lang="en-US" sz="2400" dirty="0"/>
            </a:p>
          </p:txBody>
        </p:sp>
        <p:grpSp>
          <p:nvGrpSpPr>
            <p:cNvPr id="13" name="Group 12">
              <a:extLst>
                <a:ext uri="{FF2B5EF4-FFF2-40B4-BE49-F238E27FC236}">
                  <a16:creationId xmlns:a16="http://schemas.microsoft.com/office/drawing/2014/main" id="{6FAFF054-4563-4523-B2AE-AB171E585C62}"/>
                </a:ext>
              </a:extLst>
            </p:cNvPr>
            <p:cNvGrpSpPr/>
            <p:nvPr/>
          </p:nvGrpSpPr>
          <p:grpSpPr>
            <a:xfrm>
              <a:off x="2795858" y="4023116"/>
              <a:ext cx="7936637" cy="1938992"/>
              <a:chOff x="662152" y="1813685"/>
              <a:chExt cx="8803227" cy="2095624"/>
            </a:xfrm>
          </p:grpSpPr>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3C92066-DB63-4470-8D39-6E88DF3A5B99}"/>
                      </a:ext>
                    </a:extLst>
                  </p:cNvPr>
                  <p:cNvSpPr/>
                  <p:nvPr/>
                </p:nvSpPr>
                <p:spPr>
                  <a:xfrm>
                    <a:off x="662152" y="1813685"/>
                    <a:ext cx="8803227" cy="2095624"/>
                  </a:xfrm>
                  <a:prstGeom prst="rect">
                    <a:avLst/>
                  </a:prstGeom>
                </p:spPr>
                <p:txBody>
                  <a:bodyPr wrap="square">
                    <a:spAutoFit/>
                  </a:bodyPr>
                  <a:lstStyle/>
                  <a:p>
                    <a:r>
                      <a:rPr lang="en-US" sz="6000" dirty="0">
                        <a:solidFill>
                          <a:schemeClr val="tx2"/>
                        </a:solidFill>
                      </a:rPr>
                      <a:t>P(   </a:t>
                    </a:r>
                    <a14:m>
                      <m:oMath xmlns:m="http://schemas.openxmlformats.org/officeDocument/2006/math">
                        <m:r>
                          <a:rPr lang="en-US" sz="6000" i="1" smtClean="0">
                            <a:latin typeface="Cambria Math" panose="02040503050406030204" pitchFamily="18" charset="0"/>
                            <a:ea typeface="Cambria Math" panose="02040503050406030204" pitchFamily="18" charset="0"/>
                          </a:rPr>
                          <m:t>∪</m:t>
                        </m:r>
                      </m:oMath>
                    </a14:m>
                    <a:r>
                      <a:rPr lang="en-US" sz="6000" dirty="0">
                        <a:solidFill>
                          <a:schemeClr val="tx2"/>
                        </a:solidFill>
                      </a:rPr>
                      <a:t>   ) </a:t>
                    </a:r>
                    <a:r>
                      <a:rPr lang="en-US" sz="6000" dirty="0">
                        <a:solidFill>
                          <a:srgbClr val="DADADA"/>
                        </a:solidFill>
                      </a:rPr>
                      <a:t>=P(</a:t>
                    </a:r>
                    <a:r>
                      <a:rPr lang="el-GR" sz="6000" dirty="0">
                        <a:solidFill>
                          <a:srgbClr val="DADADA"/>
                        </a:solidFill>
                      </a:rPr>
                      <a:t>Ω</a:t>
                    </a:r>
                    <a:r>
                      <a:rPr lang="en-US" sz="6000" dirty="0">
                        <a:solidFill>
                          <a:srgbClr val="DADADA"/>
                        </a:solidFill>
                      </a:rPr>
                      <a:t>) = 1</a:t>
                    </a:r>
                    <a:br>
                      <a:rPr lang="en-US" sz="6000" dirty="0">
                        <a:solidFill>
                          <a:schemeClr val="tx2"/>
                        </a:solidFill>
                      </a:rPr>
                    </a:br>
                    <a:endParaRPr lang="en-US" sz="6000" dirty="0">
                      <a:solidFill>
                        <a:schemeClr val="tx2"/>
                      </a:solidFill>
                    </a:endParaRPr>
                  </a:p>
                </p:txBody>
              </p:sp>
            </mc:Choice>
            <mc:Fallback xmlns="">
              <p:sp>
                <p:nvSpPr>
                  <p:cNvPr id="14" name="Rectangle 13">
                    <a:extLst>
                      <a:ext uri="{FF2B5EF4-FFF2-40B4-BE49-F238E27FC236}">
                        <a16:creationId xmlns:a16="http://schemas.microsoft.com/office/drawing/2014/main" id="{83C92066-DB63-4470-8D39-6E88DF3A5B99}"/>
                      </a:ext>
                    </a:extLst>
                  </p:cNvPr>
                  <p:cNvSpPr>
                    <a:spLocks noRot="1" noChangeAspect="1" noMove="1" noResize="1" noEditPoints="1" noAdjustHandles="1" noChangeArrowheads="1" noChangeShapeType="1" noTextEdit="1"/>
                  </p:cNvSpPr>
                  <p:nvPr/>
                </p:nvSpPr>
                <p:spPr>
                  <a:xfrm>
                    <a:off x="662152" y="1813685"/>
                    <a:ext cx="8803227" cy="2095624"/>
                  </a:xfrm>
                  <a:prstGeom prst="rect">
                    <a:avLst/>
                  </a:prstGeom>
                  <a:blipFill>
                    <a:blip r:embed="rId3"/>
                    <a:stretch>
                      <a:fillRect l="-4608" t="-9748"/>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EF0F3354-D6FB-48AE-88B8-F67497BF8CD7}"/>
                  </a:ext>
                </a:extLst>
              </p:cNvPr>
              <p:cNvSpPr/>
              <p:nvPr/>
            </p:nvSpPr>
            <p:spPr>
              <a:xfrm>
                <a:off x="1425337" y="2038762"/>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16" name="Oval 15">
                <a:extLst>
                  <a:ext uri="{FF2B5EF4-FFF2-40B4-BE49-F238E27FC236}">
                    <a16:creationId xmlns:a16="http://schemas.microsoft.com/office/drawing/2014/main" id="{760C6DA3-AF33-4EE7-8428-87432DE67EF0}"/>
                  </a:ext>
                </a:extLst>
              </p:cNvPr>
              <p:cNvSpPr/>
              <p:nvPr/>
            </p:nvSpPr>
            <p:spPr>
              <a:xfrm>
                <a:off x="2732518" y="2038762"/>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grpSp>
      <p:grpSp>
        <p:nvGrpSpPr>
          <p:cNvPr id="8" name="Group 7">
            <a:extLst>
              <a:ext uri="{FF2B5EF4-FFF2-40B4-BE49-F238E27FC236}">
                <a16:creationId xmlns:a16="http://schemas.microsoft.com/office/drawing/2014/main" id="{57959D82-C395-4683-B187-2BD8F78EAD62}"/>
              </a:ext>
            </a:extLst>
          </p:cNvPr>
          <p:cNvGrpSpPr/>
          <p:nvPr/>
        </p:nvGrpSpPr>
        <p:grpSpPr>
          <a:xfrm>
            <a:off x="444473" y="1860027"/>
            <a:ext cx="5651527" cy="1477328"/>
            <a:chOff x="3684234" y="2260577"/>
            <a:chExt cx="5648408" cy="1477328"/>
          </a:xfrm>
        </p:grpSpPr>
        <p:grpSp>
          <p:nvGrpSpPr>
            <p:cNvPr id="3" name="Group 2">
              <a:extLst>
                <a:ext uri="{FF2B5EF4-FFF2-40B4-BE49-F238E27FC236}">
                  <a16:creationId xmlns:a16="http://schemas.microsoft.com/office/drawing/2014/main" id="{65F9B1C1-26C0-485D-B353-E6924A9AE7B8}"/>
                </a:ext>
              </a:extLst>
            </p:cNvPr>
            <p:cNvGrpSpPr/>
            <p:nvPr/>
          </p:nvGrpSpPr>
          <p:grpSpPr>
            <a:xfrm>
              <a:off x="3684234" y="2260577"/>
              <a:ext cx="5648408" cy="1477328"/>
              <a:chOff x="2454309" y="2678677"/>
              <a:chExt cx="6265150" cy="1596667"/>
            </a:xfrm>
          </p:grpSpPr>
          <p:sp>
            <p:nvSpPr>
              <p:cNvPr id="5" name="Rectangle 4">
                <a:extLst>
                  <a:ext uri="{FF2B5EF4-FFF2-40B4-BE49-F238E27FC236}">
                    <a16:creationId xmlns:a16="http://schemas.microsoft.com/office/drawing/2014/main" id="{F4E9AF47-D825-41CC-A978-0165B38F8D26}"/>
                  </a:ext>
                </a:extLst>
              </p:cNvPr>
              <p:cNvSpPr/>
              <p:nvPr/>
            </p:nvSpPr>
            <p:spPr>
              <a:xfrm>
                <a:off x="2454309" y="2678677"/>
                <a:ext cx="6265150" cy="1596667"/>
              </a:xfrm>
              <a:prstGeom prst="rect">
                <a:avLst/>
              </a:prstGeom>
            </p:spPr>
            <p:txBody>
              <a:bodyPr wrap="square">
                <a:spAutoFit/>
              </a:bodyPr>
              <a:lstStyle/>
              <a:p>
                <a:r>
                  <a:rPr lang="el-GR" sz="7200" dirty="0">
                    <a:solidFill>
                      <a:schemeClr val="tx2"/>
                    </a:solidFill>
                  </a:rPr>
                  <a:t>Ω</a:t>
                </a:r>
                <a:r>
                  <a:rPr lang="en-US" sz="7200" dirty="0">
                    <a:solidFill>
                      <a:schemeClr val="tx2"/>
                    </a:solidFill>
                  </a:rPr>
                  <a:t> =</a:t>
                </a:r>
                <a:br>
                  <a:rPr lang="en-US" sz="3200" dirty="0">
                    <a:solidFill>
                      <a:schemeClr val="tx2"/>
                    </a:solidFill>
                  </a:rPr>
                </a:br>
                <a:endParaRPr lang="en-US" dirty="0">
                  <a:solidFill>
                    <a:schemeClr val="tx2"/>
                  </a:solidFill>
                </a:endParaRPr>
              </a:p>
            </p:txBody>
          </p:sp>
          <p:sp>
            <p:nvSpPr>
              <p:cNvPr id="6" name="Oval 5">
                <a:extLst>
                  <a:ext uri="{FF2B5EF4-FFF2-40B4-BE49-F238E27FC236}">
                    <a16:creationId xmlns:a16="http://schemas.microsoft.com/office/drawing/2014/main" id="{575A8875-5FB5-4379-8A75-5A187024C861}"/>
                  </a:ext>
                </a:extLst>
              </p:cNvPr>
              <p:cNvSpPr/>
              <p:nvPr/>
            </p:nvSpPr>
            <p:spPr>
              <a:xfrm>
                <a:off x="4660950" y="2986424"/>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7" name="Oval 6">
                <a:extLst>
                  <a:ext uri="{FF2B5EF4-FFF2-40B4-BE49-F238E27FC236}">
                    <a16:creationId xmlns:a16="http://schemas.microsoft.com/office/drawing/2014/main" id="{0F0014EC-C554-4BC7-9DC1-A44E5D5E70BB}"/>
                  </a:ext>
                </a:extLst>
              </p:cNvPr>
              <p:cNvSpPr/>
              <p:nvPr/>
            </p:nvSpPr>
            <p:spPr>
              <a:xfrm>
                <a:off x="6283244" y="2986424"/>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368B4F-C551-4983-8C84-B82D2A0B68F2}"/>
                    </a:ext>
                  </a:extLst>
                </p:cNvPr>
                <p:cNvSpPr txBox="1"/>
                <p:nvPr/>
              </p:nvSpPr>
              <p:spPr>
                <a:xfrm>
                  <a:off x="6426989" y="2429400"/>
                  <a:ext cx="719352"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6000" i="1" smtClean="0">
                            <a:latin typeface="Cambria Math" panose="02040503050406030204" pitchFamily="18" charset="0"/>
                            <a:ea typeface="Cambria Math" panose="02040503050406030204" pitchFamily="18" charset="0"/>
                          </a:rPr>
                          <m:t>∪</m:t>
                        </m:r>
                      </m:oMath>
                    </m:oMathPara>
                  </a14:m>
                  <a:endParaRPr lang="en-US" sz="6000" dirty="0"/>
                </a:p>
              </p:txBody>
            </p:sp>
          </mc:Choice>
          <mc:Fallback xmlns="">
            <p:sp>
              <p:nvSpPr>
                <p:cNvPr id="4" name="TextBox 3">
                  <a:extLst>
                    <a:ext uri="{FF2B5EF4-FFF2-40B4-BE49-F238E27FC236}">
                      <a16:creationId xmlns:a16="http://schemas.microsoft.com/office/drawing/2014/main" id="{1A368B4F-C551-4983-8C84-B82D2A0B68F2}"/>
                    </a:ext>
                  </a:extLst>
                </p:cNvPr>
                <p:cNvSpPr txBox="1">
                  <a:spLocks noRot="1" noChangeAspect="1" noMove="1" noResize="1" noEditPoints="1" noAdjustHandles="1" noChangeArrowheads="1" noChangeShapeType="1" noTextEdit="1"/>
                </p:cNvSpPr>
                <p:nvPr/>
              </p:nvSpPr>
              <p:spPr>
                <a:xfrm>
                  <a:off x="6426989" y="2429400"/>
                  <a:ext cx="719352" cy="923330"/>
                </a:xfrm>
                <a:prstGeom prst="rect">
                  <a:avLst/>
                </a:prstGeom>
                <a:blipFill>
                  <a:blip r:embed="rId4"/>
                  <a:stretch>
                    <a:fillRect/>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5A9ED1B5-2439-4D99-9423-83815AD172EB}"/>
              </a:ext>
            </a:extLst>
          </p:cNvPr>
          <p:cNvGrpSpPr/>
          <p:nvPr/>
        </p:nvGrpSpPr>
        <p:grpSpPr>
          <a:xfrm>
            <a:off x="5982491" y="1839639"/>
            <a:ext cx="5651527" cy="1477328"/>
            <a:chOff x="3684234" y="2260577"/>
            <a:chExt cx="5648408" cy="1477328"/>
          </a:xfrm>
        </p:grpSpPr>
        <p:grpSp>
          <p:nvGrpSpPr>
            <p:cNvPr id="18" name="Group 17">
              <a:extLst>
                <a:ext uri="{FF2B5EF4-FFF2-40B4-BE49-F238E27FC236}">
                  <a16:creationId xmlns:a16="http://schemas.microsoft.com/office/drawing/2014/main" id="{0A4110BE-94D0-4C9B-9731-D7DA16962F88}"/>
                </a:ext>
              </a:extLst>
            </p:cNvPr>
            <p:cNvGrpSpPr/>
            <p:nvPr/>
          </p:nvGrpSpPr>
          <p:grpSpPr>
            <a:xfrm>
              <a:off x="3684234" y="2260577"/>
              <a:ext cx="5648408" cy="1477328"/>
              <a:chOff x="2454309" y="2678677"/>
              <a:chExt cx="6265150" cy="1596667"/>
            </a:xfrm>
          </p:grpSpPr>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D74DD01-3089-4DDF-A79B-D4F0D5D2950D}"/>
                      </a:ext>
                    </a:extLst>
                  </p:cNvPr>
                  <p:cNvSpPr/>
                  <p:nvPr/>
                </p:nvSpPr>
                <p:spPr>
                  <a:xfrm>
                    <a:off x="2454309" y="2678677"/>
                    <a:ext cx="6265150" cy="1596667"/>
                  </a:xfrm>
                  <a:prstGeom prst="rect">
                    <a:avLst/>
                  </a:prstGeom>
                </p:spPr>
                <p:txBody>
                  <a:bodyPr wrap="square">
                    <a:spAutoFit/>
                  </a:bodyPr>
                  <a:lstStyle/>
                  <a:p>
                    <a14:m>
                      <m:oMath xmlns:m="http://schemas.openxmlformats.org/officeDocument/2006/math">
                        <m:r>
                          <a:rPr lang="en-US" sz="7200" i="1" smtClean="0">
                            <a:solidFill>
                              <a:schemeClr val="tx2"/>
                            </a:solidFill>
                            <a:latin typeface="Cambria Math" panose="02040503050406030204" pitchFamily="18" charset="0"/>
                            <a:ea typeface="Cambria Math" panose="02040503050406030204" pitchFamily="18" charset="0"/>
                          </a:rPr>
                          <m:t>∅</m:t>
                        </m:r>
                      </m:oMath>
                    </a14:m>
                    <a:r>
                      <a:rPr lang="en-US" sz="7200" dirty="0">
                        <a:solidFill>
                          <a:schemeClr val="tx2"/>
                        </a:solidFill>
                      </a:rPr>
                      <a:t> =</a:t>
                    </a:r>
                    <a:br>
                      <a:rPr lang="en-US" sz="3200" dirty="0">
                        <a:solidFill>
                          <a:schemeClr val="tx2"/>
                        </a:solidFill>
                      </a:rPr>
                    </a:br>
                    <a:endParaRPr lang="en-US" dirty="0">
                      <a:solidFill>
                        <a:schemeClr val="tx2"/>
                      </a:solidFill>
                    </a:endParaRPr>
                  </a:p>
                </p:txBody>
              </p:sp>
            </mc:Choice>
            <mc:Fallback xmlns="">
              <p:sp>
                <p:nvSpPr>
                  <p:cNvPr id="20" name="Rectangle 19">
                    <a:extLst>
                      <a:ext uri="{FF2B5EF4-FFF2-40B4-BE49-F238E27FC236}">
                        <a16:creationId xmlns:a16="http://schemas.microsoft.com/office/drawing/2014/main" id="{AD74DD01-3089-4DDF-A79B-D4F0D5D2950D}"/>
                      </a:ext>
                    </a:extLst>
                  </p:cNvPr>
                  <p:cNvSpPr>
                    <a:spLocks noRot="1" noChangeAspect="1" noMove="1" noResize="1" noEditPoints="1" noAdjustHandles="1" noChangeArrowheads="1" noChangeShapeType="1" noTextEdit="1"/>
                  </p:cNvSpPr>
                  <p:nvPr/>
                </p:nvSpPr>
                <p:spPr>
                  <a:xfrm>
                    <a:off x="2454309" y="2678677"/>
                    <a:ext cx="6265150" cy="1596667"/>
                  </a:xfrm>
                  <a:prstGeom prst="rect">
                    <a:avLst/>
                  </a:prstGeom>
                  <a:blipFill>
                    <a:blip r:embed="rId5"/>
                    <a:stretch>
                      <a:fillRect t="-16116" b="-14463"/>
                    </a:stretch>
                  </a:blipFill>
                </p:spPr>
                <p:txBody>
                  <a:bodyPr/>
                  <a:lstStyle/>
                  <a:p>
                    <a:r>
                      <a:rPr lang="en-US">
                        <a:noFill/>
                      </a:rPr>
                      <a:t> </a:t>
                    </a:r>
                  </a:p>
                </p:txBody>
              </p:sp>
            </mc:Fallback>
          </mc:AlternateContent>
          <p:sp>
            <p:nvSpPr>
              <p:cNvPr id="21" name="Oval 20">
                <a:extLst>
                  <a:ext uri="{FF2B5EF4-FFF2-40B4-BE49-F238E27FC236}">
                    <a16:creationId xmlns:a16="http://schemas.microsoft.com/office/drawing/2014/main" id="{7CAEEC1C-1EA5-4B70-81B0-E74EB8358980}"/>
                  </a:ext>
                </a:extLst>
              </p:cNvPr>
              <p:cNvSpPr/>
              <p:nvPr/>
            </p:nvSpPr>
            <p:spPr>
              <a:xfrm>
                <a:off x="4660951" y="2986424"/>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2" name="Oval 21">
                <a:extLst>
                  <a:ext uri="{FF2B5EF4-FFF2-40B4-BE49-F238E27FC236}">
                    <a16:creationId xmlns:a16="http://schemas.microsoft.com/office/drawing/2014/main" id="{E1C2677A-1F6D-4B18-8183-D8FE486C6A71}"/>
                  </a:ext>
                </a:extLst>
              </p:cNvPr>
              <p:cNvSpPr/>
              <p:nvPr/>
            </p:nvSpPr>
            <p:spPr>
              <a:xfrm>
                <a:off x="6283244" y="2986424"/>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9AF111B-1DCD-46E0-9F6F-2AC4482826F9}"/>
                    </a:ext>
                  </a:extLst>
                </p:cNvPr>
                <p:cNvSpPr txBox="1"/>
                <p:nvPr/>
              </p:nvSpPr>
              <p:spPr>
                <a:xfrm>
                  <a:off x="6405943" y="2417734"/>
                  <a:ext cx="719352"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6000" i="1" smtClean="0">
                            <a:latin typeface="Cambria Math" panose="02040503050406030204" pitchFamily="18" charset="0"/>
                            <a:ea typeface="Cambria Math" panose="02040503050406030204" pitchFamily="18" charset="0"/>
                          </a:rPr>
                          <m:t>∩</m:t>
                        </m:r>
                      </m:oMath>
                    </m:oMathPara>
                  </a14:m>
                  <a:endParaRPr lang="en-US" sz="6000" dirty="0"/>
                </a:p>
              </p:txBody>
            </p:sp>
          </mc:Choice>
          <mc:Fallback xmlns="">
            <p:sp>
              <p:nvSpPr>
                <p:cNvPr id="19" name="TextBox 18">
                  <a:extLst>
                    <a:ext uri="{FF2B5EF4-FFF2-40B4-BE49-F238E27FC236}">
                      <a16:creationId xmlns:a16="http://schemas.microsoft.com/office/drawing/2014/main" id="{E9AF111B-1DCD-46E0-9F6F-2AC4482826F9}"/>
                    </a:ext>
                  </a:extLst>
                </p:cNvPr>
                <p:cNvSpPr txBox="1">
                  <a:spLocks noRot="1" noChangeAspect="1" noMove="1" noResize="1" noEditPoints="1" noAdjustHandles="1" noChangeArrowheads="1" noChangeShapeType="1" noTextEdit="1"/>
                </p:cNvSpPr>
                <p:nvPr/>
              </p:nvSpPr>
              <p:spPr>
                <a:xfrm>
                  <a:off x="6405943" y="2417734"/>
                  <a:ext cx="719352" cy="923330"/>
                </a:xfrm>
                <a:prstGeom prst="rect">
                  <a:avLst/>
                </a:prstGeom>
                <a:blipFill>
                  <a:blip r:embed="rId6"/>
                  <a:stretch>
                    <a:fillRect/>
                  </a:stretch>
                </a:blipFill>
              </p:spPr>
              <p:txBody>
                <a:bodyPr/>
                <a:lstStyle/>
                <a:p>
                  <a:r>
                    <a:rPr lang="en-US">
                      <a:noFill/>
                    </a:rPr>
                    <a:t> </a:t>
                  </a:r>
                </a:p>
              </p:txBody>
            </p:sp>
          </mc:Fallback>
        </mc:AlternateContent>
      </p:grpSp>
      <p:sp>
        <p:nvSpPr>
          <p:cNvPr id="23" name="Rectangle 22">
            <a:extLst>
              <a:ext uri="{FF2B5EF4-FFF2-40B4-BE49-F238E27FC236}">
                <a16:creationId xmlns:a16="http://schemas.microsoft.com/office/drawing/2014/main" id="{01B41D88-A0CF-4E67-A5E6-FFC52BB4CCF3}"/>
              </a:ext>
            </a:extLst>
          </p:cNvPr>
          <p:cNvSpPr/>
          <p:nvPr/>
        </p:nvSpPr>
        <p:spPr>
          <a:xfrm>
            <a:off x="115410" y="4459836"/>
            <a:ext cx="11656381" cy="553998"/>
          </a:xfrm>
          <a:prstGeom prst="rect">
            <a:avLst/>
          </a:prstGeom>
        </p:spPr>
        <p:txBody>
          <a:bodyPr wrap="square">
            <a:spAutoFit/>
          </a:bodyPr>
          <a:lstStyle/>
          <a:p>
            <a:pPr algn="ctr"/>
            <a:r>
              <a:rPr lang="en-US" sz="3000" dirty="0"/>
              <a:t>And by axiom 3 (because they are disjoint):</a:t>
            </a:r>
            <a:endParaRPr lang="en-US" sz="2400" dirty="0"/>
          </a:p>
        </p:txBody>
      </p:sp>
      <p:grpSp>
        <p:nvGrpSpPr>
          <p:cNvPr id="11" name="Group 10">
            <a:extLst>
              <a:ext uri="{FF2B5EF4-FFF2-40B4-BE49-F238E27FC236}">
                <a16:creationId xmlns:a16="http://schemas.microsoft.com/office/drawing/2014/main" id="{63839885-30B0-4BD0-9E13-FBF0260A15E9}"/>
              </a:ext>
            </a:extLst>
          </p:cNvPr>
          <p:cNvGrpSpPr/>
          <p:nvPr/>
        </p:nvGrpSpPr>
        <p:grpSpPr>
          <a:xfrm>
            <a:off x="2127681" y="4947757"/>
            <a:ext cx="7936637" cy="1938992"/>
            <a:chOff x="2622312" y="5013834"/>
            <a:chExt cx="7936637" cy="1938992"/>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7F80315-B882-4050-B10E-1414463E994B}"/>
                    </a:ext>
                  </a:extLst>
                </p:cNvPr>
                <p:cNvSpPr/>
                <p:nvPr/>
              </p:nvSpPr>
              <p:spPr>
                <a:xfrm>
                  <a:off x="2622312" y="5013834"/>
                  <a:ext cx="7936637" cy="1938992"/>
                </a:xfrm>
                <a:prstGeom prst="rect">
                  <a:avLst/>
                </a:prstGeom>
              </p:spPr>
              <p:txBody>
                <a:bodyPr wrap="square">
                  <a:spAutoFit/>
                </a:bodyPr>
                <a:lstStyle/>
                <a:p>
                  <a:r>
                    <a:rPr lang="en-US" sz="6000" dirty="0">
                      <a:solidFill>
                        <a:schemeClr val="tx2"/>
                      </a:solidFill>
                    </a:rPr>
                    <a:t>P(   </a:t>
                  </a:r>
                  <a14:m>
                    <m:oMath xmlns:m="http://schemas.openxmlformats.org/officeDocument/2006/math">
                      <m:r>
                        <a:rPr lang="en-US" sz="6000" i="1" smtClean="0">
                          <a:latin typeface="Cambria Math" panose="02040503050406030204" pitchFamily="18" charset="0"/>
                          <a:ea typeface="Cambria Math" panose="02040503050406030204" pitchFamily="18" charset="0"/>
                        </a:rPr>
                        <m:t>∪</m:t>
                      </m:r>
                    </m:oMath>
                  </a14:m>
                  <a:r>
                    <a:rPr lang="en-US" sz="6000" dirty="0">
                      <a:solidFill>
                        <a:schemeClr val="tx2"/>
                      </a:solidFill>
                    </a:rPr>
                    <a:t>   ) </a:t>
                  </a:r>
                  <a:r>
                    <a:rPr lang="en-US" sz="6000" dirty="0">
                      <a:solidFill>
                        <a:srgbClr val="DADADA"/>
                      </a:solidFill>
                    </a:rPr>
                    <a:t>=P(   ) + P(   ) </a:t>
                  </a:r>
                  <a:br>
                    <a:rPr lang="en-US" sz="6000" dirty="0">
                      <a:solidFill>
                        <a:schemeClr val="tx2"/>
                      </a:solidFill>
                    </a:rPr>
                  </a:br>
                  <a:endParaRPr lang="en-US" sz="6000" dirty="0">
                    <a:solidFill>
                      <a:schemeClr val="tx2"/>
                    </a:solidFill>
                  </a:endParaRPr>
                </a:p>
              </p:txBody>
            </p:sp>
          </mc:Choice>
          <mc:Fallback xmlns="">
            <p:sp>
              <p:nvSpPr>
                <p:cNvPr id="24" name="Rectangle 23">
                  <a:extLst>
                    <a:ext uri="{FF2B5EF4-FFF2-40B4-BE49-F238E27FC236}">
                      <a16:creationId xmlns:a16="http://schemas.microsoft.com/office/drawing/2014/main" id="{97F80315-B882-4050-B10E-1414463E994B}"/>
                    </a:ext>
                  </a:extLst>
                </p:cNvPr>
                <p:cNvSpPr>
                  <a:spLocks noRot="1" noChangeAspect="1" noMove="1" noResize="1" noEditPoints="1" noAdjustHandles="1" noChangeArrowheads="1" noChangeShapeType="1" noTextEdit="1"/>
                </p:cNvSpPr>
                <p:nvPr/>
              </p:nvSpPr>
              <p:spPr>
                <a:xfrm>
                  <a:off x="2622312" y="5013834"/>
                  <a:ext cx="7936637" cy="1938992"/>
                </a:xfrm>
                <a:prstGeom prst="rect">
                  <a:avLst/>
                </a:prstGeom>
                <a:blipFill>
                  <a:blip r:embed="rId7"/>
                  <a:stretch>
                    <a:fillRect l="-4608" t="-9748" r="-1690"/>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7A17CAA6-A8B1-4BE9-8086-FD1EEF0F6904}"/>
                </a:ext>
              </a:extLst>
            </p:cNvPr>
            <p:cNvSpPr/>
            <p:nvPr/>
          </p:nvSpPr>
          <p:spPr>
            <a:xfrm>
              <a:off x="3310370" y="5237739"/>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6" name="Oval 25">
              <a:extLst>
                <a:ext uri="{FF2B5EF4-FFF2-40B4-BE49-F238E27FC236}">
                  <a16:creationId xmlns:a16="http://schemas.microsoft.com/office/drawing/2014/main" id="{EE97E7CF-B7CC-4117-A940-87B61A709558}"/>
                </a:ext>
              </a:extLst>
            </p:cNvPr>
            <p:cNvSpPr/>
            <p:nvPr/>
          </p:nvSpPr>
          <p:spPr>
            <a:xfrm>
              <a:off x="4488872" y="5237739"/>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sp>
          <p:nvSpPr>
            <p:cNvPr id="27" name="Oval 26">
              <a:extLst>
                <a:ext uri="{FF2B5EF4-FFF2-40B4-BE49-F238E27FC236}">
                  <a16:creationId xmlns:a16="http://schemas.microsoft.com/office/drawing/2014/main" id="{0B4E2F0A-0A0E-4F45-BCE6-488063CB8311}"/>
                </a:ext>
              </a:extLst>
            </p:cNvPr>
            <p:cNvSpPr/>
            <p:nvPr/>
          </p:nvSpPr>
          <p:spPr>
            <a:xfrm>
              <a:off x="6715041" y="5258834"/>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8" name="Oval 27">
              <a:extLst>
                <a:ext uri="{FF2B5EF4-FFF2-40B4-BE49-F238E27FC236}">
                  <a16:creationId xmlns:a16="http://schemas.microsoft.com/office/drawing/2014/main" id="{D639B042-A6DC-45F8-BAF9-EC44D2828A10}"/>
                </a:ext>
              </a:extLst>
            </p:cNvPr>
            <p:cNvSpPr/>
            <p:nvPr/>
          </p:nvSpPr>
          <p:spPr>
            <a:xfrm>
              <a:off x="9209018" y="5222088"/>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sp>
        <p:nvSpPr>
          <p:cNvPr id="32" name="Slide Number Placeholder 31">
            <a:extLst>
              <a:ext uri="{FF2B5EF4-FFF2-40B4-BE49-F238E27FC236}">
                <a16:creationId xmlns:a16="http://schemas.microsoft.com/office/drawing/2014/main" id="{E9BB9C7D-D7EB-4BDB-BE68-608C86FF46D0}"/>
              </a:ext>
            </a:extLst>
          </p:cNvPr>
          <p:cNvSpPr>
            <a:spLocks noGrp="1"/>
          </p:cNvSpPr>
          <p:nvPr>
            <p:ph type="sldNum" sz="quarter" idx="12"/>
          </p:nvPr>
        </p:nvSpPr>
        <p:spPr/>
        <p:txBody>
          <a:bodyPr/>
          <a:lstStyle/>
          <a:p>
            <a:fld id="{570C393F-49A5-4A2F-B910-E259774015D3}" type="slidenum">
              <a:rPr lang="en-US" smtClean="0"/>
              <a:t>5</a:t>
            </a:fld>
            <a:endParaRPr lang="en-US"/>
          </a:p>
        </p:txBody>
      </p:sp>
    </p:spTree>
    <p:extLst>
      <p:ext uri="{BB962C8B-B14F-4D97-AF65-F5344CB8AC3E}">
        <p14:creationId xmlns:p14="http://schemas.microsoft.com/office/powerpoint/2010/main" val="333483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Getting interesting…</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10" y="1293287"/>
            <a:ext cx="11798423" cy="553998"/>
          </a:xfrm>
          <a:prstGeom prst="rect">
            <a:avLst/>
          </a:prstGeom>
        </p:spPr>
        <p:txBody>
          <a:bodyPr wrap="square">
            <a:spAutoFit/>
          </a:bodyPr>
          <a:lstStyle/>
          <a:p>
            <a:pPr algn="ctr"/>
            <a:r>
              <a:rPr lang="en-US" sz="3000" dirty="0"/>
              <a:t>Lets put this together:</a:t>
            </a:r>
            <a:endParaRPr lang="en-US" sz="2400" dirty="0"/>
          </a:p>
        </p:txBody>
      </p:sp>
      <p:grpSp>
        <p:nvGrpSpPr>
          <p:cNvPr id="40" name="Group 39">
            <a:extLst>
              <a:ext uri="{FF2B5EF4-FFF2-40B4-BE49-F238E27FC236}">
                <a16:creationId xmlns:a16="http://schemas.microsoft.com/office/drawing/2014/main" id="{7B4281EB-B5BF-4863-B646-9D164C06C6D5}"/>
              </a:ext>
            </a:extLst>
          </p:cNvPr>
          <p:cNvGrpSpPr/>
          <p:nvPr/>
        </p:nvGrpSpPr>
        <p:grpSpPr>
          <a:xfrm>
            <a:off x="464988" y="2029745"/>
            <a:ext cx="11262023" cy="1938992"/>
            <a:chOff x="464988" y="2029745"/>
            <a:chExt cx="11262023" cy="1938992"/>
          </a:xfrm>
        </p:grpSpPr>
        <p:grpSp>
          <p:nvGrpSpPr>
            <p:cNvPr id="11" name="Group 10">
              <a:extLst>
                <a:ext uri="{FF2B5EF4-FFF2-40B4-BE49-F238E27FC236}">
                  <a16:creationId xmlns:a16="http://schemas.microsoft.com/office/drawing/2014/main" id="{63839885-30B0-4BD0-9E13-FBF0260A15E9}"/>
                </a:ext>
              </a:extLst>
            </p:cNvPr>
            <p:cNvGrpSpPr/>
            <p:nvPr/>
          </p:nvGrpSpPr>
          <p:grpSpPr>
            <a:xfrm>
              <a:off x="464988" y="2029745"/>
              <a:ext cx="11262023" cy="1938992"/>
              <a:chOff x="2622313" y="5013834"/>
              <a:chExt cx="11394858" cy="1938992"/>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7F80315-B882-4050-B10E-1414463E994B}"/>
                      </a:ext>
                    </a:extLst>
                  </p:cNvPr>
                  <p:cNvSpPr/>
                  <p:nvPr/>
                </p:nvSpPr>
                <p:spPr>
                  <a:xfrm>
                    <a:off x="2622313" y="5013834"/>
                    <a:ext cx="11394858" cy="1938992"/>
                  </a:xfrm>
                  <a:prstGeom prst="rect">
                    <a:avLst/>
                  </a:prstGeom>
                </p:spPr>
                <p:txBody>
                  <a:bodyPr wrap="square">
                    <a:spAutoFit/>
                  </a:bodyPr>
                  <a:lstStyle/>
                  <a:p>
                    <a:pPr algn="ctr"/>
                    <a:r>
                      <a:rPr lang="en-US" sz="6000" dirty="0">
                        <a:solidFill>
                          <a:schemeClr val="tx2"/>
                        </a:solidFill>
                      </a:rPr>
                      <a:t>P(   </a:t>
                    </a:r>
                    <a14:m>
                      <m:oMath xmlns:m="http://schemas.openxmlformats.org/officeDocument/2006/math">
                        <m:r>
                          <a:rPr lang="en-US" sz="6000" i="1" smtClean="0">
                            <a:latin typeface="Cambria Math" panose="02040503050406030204" pitchFamily="18" charset="0"/>
                            <a:ea typeface="Cambria Math" panose="02040503050406030204" pitchFamily="18" charset="0"/>
                          </a:rPr>
                          <m:t>∪</m:t>
                        </m:r>
                      </m:oMath>
                    </a14:m>
                    <a:r>
                      <a:rPr lang="en-US" sz="6000" dirty="0">
                        <a:solidFill>
                          <a:schemeClr val="tx2"/>
                        </a:solidFill>
                      </a:rPr>
                      <a:t>   ) </a:t>
                    </a:r>
                    <a:r>
                      <a:rPr lang="en-US" sz="6000" dirty="0">
                        <a:solidFill>
                          <a:srgbClr val="DADADA"/>
                        </a:solidFill>
                      </a:rPr>
                      <a:t>=P(   ) + P(   ) =P(</a:t>
                    </a:r>
                    <a:r>
                      <a:rPr lang="el-GR" sz="6000" dirty="0">
                        <a:solidFill>
                          <a:srgbClr val="DADADA"/>
                        </a:solidFill>
                      </a:rPr>
                      <a:t>Ω</a:t>
                    </a:r>
                    <a:r>
                      <a:rPr lang="en-US" sz="6000" dirty="0">
                        <a:solidFill>
                          <a:srgbClr val="DADADA"/>
                        </a:solidFill>
                      </a:rPr>
                      <a:t>) = 1 </a:t>
                    </a:r>
                    <a:br>
                      <a:rPr lang="en-US" sz="6000" dirty="0">
                        <a:solidFill>
                          <a:schemeClr val="tx2"/>
                        </a:solidFill>
                      </a:rPr>
                    </a:br>
                    <a14:m>
                      <m:oMath xmlns:m="http://schemas.openxmlformats.org/officeDocument/2006/math">
                        <m:r>
                          <a:rPr lang="en-US" sz="6000" i="1" smtClean="0">
                            <a:solidFill>
                              <a:schemeClr val="tx2"/>
                            </a:solidFill>
                            <a:latin typeface="Cambria Math" panose="02040503050406030204" pitchFamily="18" charset="0"/>
                            <a:ea typeface="Cambria Math" panose="02040503050406030204" pitchFamily="18" charset="0"/>
                          </a:rPr>
                          <m:t>⇒</m:t>
                        </m:r>
                      </m:oMath>
                    </a14:m>
                    <a:r>
                      <a:rPr lang="en-US" sz="6000" dirty="0">
                        <a:solidFill>
                          <a:srgbClr val="DADADA"/>
                        </a:solidFill>
                      </a:rPr>
                      <a:t>P(   ) + P(   ) = 1</a:t>
                    </a:r>
                    <a:endParaRPr lang="en-US" sz="6000" dirty="0">
                      <a:solidFill>
                        <a:schemeClr val="tx2"/>
                      </a:solidFill>
                    </a:endParaRPr>
                  </a:p>
                </p:txBody>
              </p:sp>
            </mc:Choice>
            <mc:Fallback xmlns="">
              <p:sp>
                <p:nvSpPr>
                  <p:cNvPr id="24" name="Rectangle 23">
                    <a:extLst>
                      <a:ext uri="{FF2B5EF4-FFF2-40B4-BE49-F238E27FC236}">
                        <a16:creationId xmlns:a16="http://schemas.microsoft.com/office/drawing/2014/main" id="{97F80315-B882-4050-B10E-1414463E994B}"/>
                      </a:ext>
                    </a:extLst>
                  </p:cNvPr>
                  <p:cNvSpPr>
                    <a:spLocks noRot="1" noChangeAspect="1" noMove="1" noResize="1" noEditPoints="1" noAdjustHandles="1" noChangeArrowheads="1" noChangeShapeType="1" noTextEdit="1"/>
                  </p:cNvSpPr>
                  <p:nvPr/>
                </p:nvSpPr>
                <p:spPr>
                  <a:xfrm>
                    <a:off x="2622313" y="5013834"/>
                    <a:ext cx="11394858" cy="1938992"/>
                  </a:xfrm>
                  <a:prstGeom prst="rect">
                    <a:avLst/>
                  </a:prstGeom>
                  <a:blipFill>
                    <a:blip r:embed="rId3"/>
                    <a:stretch>
                      <a:fillRect l="-2165" t="-9748" r="-2165" b="-20440"/>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7A17CAA6-A8B1-4BE9-8086-FD1EEF0F6904}"/>
                  </a:ext>
                </a:extLst>
              </p:cNvPr>
              <p:cNvSpPr/>
              <p:nvPr/>
            </p:nvSpPr>
            <p:spPr>
              <a:xfrm>
                <a:off x="3436125" y="5253456"/>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6" name="Oval 25">
                <a:extLst>
                  <a:ext uri="{FF2B5EF4-FFF2-40B4-BE49-F238E27FC236}">
                    <a16:creationId xmlns:a16="http://schemas.microsoft.com/office/drawing/2014/main" id="{EE97E7CF-B7CC-4117-A940-87B61A709558}"/>
                  </a:ext>
                </a:extLst>
              </p:cNvPr>
              <p:cNvSpPr/>
              <p:nvPr/>
            </p:nvSpPr>
            <p:spPr>
              <a:xfrm>
                <a:off x="4719770" y="5220325"/>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sp>
            <p:nvSpPr>
              <p:cNvPr id="27" name="Oval 26">
                <a:extLst>
                  <a:ext uri="{FF2B5EF4-FFF2-40B4-BE49-F238E27FC236}">
                    <a16:creationId xmlns:a16="http://schemas.microsoft.com/office/drawing/2014/main" id="{0B4E2F0A-0A0E-4F45-BCE6-488063CB8311}"/>
                  </a:ext>
                </a:extLst>
              </p:cNvPr>
              <p:cNvSpPr/>
              <p:nvPr/>
            </p:nvSpPr>
            <p:spPr>
              <a:xfrm>
                <a:off x="6890842" y="5237739"/>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8" name="Oval 27">
                <a:extLst>
                  <a:ext uri="{FF2B5EF4-FFF2-40B4-BE49-F238E27FC236}">
                    <a16:creationId xmlns:a16="http://schemas.microsoft.com/office/drawing/2014/main" id="{D639B042-A6DC-45F8-BAF9-EC44D2828A10}"/>
                  </a:ext>
                </a:extLst>
              </p:cNvPr>
              <p:cNvSpPr/>
              <p:nvPr/>
            </p:nvSpPr>
            <p:spPr>
              <a:xfrm>
                <a:off x="9318183" y="5237739"/>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sp>
          <p:nvSpPr>
            <p:cNvPr id="29" name="Oval 28">
              <a:extLst>
                <a:ext uri="{FF2B5EF4-FFF2-40B4-BE49-F238E27FC236}">
                  <a16:creationId xmlns:a16="http://schemas.microsoft.com/office/drawing/2014/main" id="{D7CEFA06-9C58-4EBA-970E-536A2E05F88E}"/>
                </a:ext>
              </a:extLst>
            </p:cNvPr>
            <p:cNvSpPr/>
            <p:nvPr/>
          </p:nvSpPr>
          <p:spPr>
            <a:xfrm>
              <a:off x="4472172" y="3169043"/>
              <a:ext cx="712929"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30" name="Oval 29">
              <a:extLst>
                <a:ext uri="{FF2B5EF4-FFF2-40B4-BE49-F238E27FC236}">
                  <a16:creationId xmlns:a16="http://schemas.microsoft.com/office/drawing/2014/main" id="{73849629-AD13-4BA5-BF18-325203EB4EF0}"/>
                </a:ext>
              </a:extLst>
            </p:cNvPr>
            <p:cNvSpPr/>
            <p:nvPr/>
          </p:nvSpPr>
          <p:spPr>
            <a:xfrm>
              <a:off x="6888978" y="3190807"/>
              <a:ext cx="712929"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grpSp>
        <p:nvGrpSpPr>
          <p:cNvPr id="31" name="Group 30">
            <a:extLst>
              <a:ext uri="{FF2B5EF4-FFF2-40B4-BE49-F238E27FC236}">
                <a16:creationId xmlns:a16="http://schemas.microsoft.com/office/drawing/2014/main" id="{A3A94AE9-F4AD-4937-A4DD-5595DF566F13}"/>
              </a:ext>
            </a:extLst>
          </p:cNvPr>
          <p:cNvGrpSpPr/>
          <p:nvPr/>
        </p:nvGrpSpPr>
        <p:grpSpPr>
          <a:xfrm>
            <a:off x="3071675" y="4999829"/>
            <a:ext cx="5548542" cy="1451570"/>
            <a:chOff x="2454309" y="2678677"/>
            <a:chExt cx="6265150" cy="1596667"/>
          </a:xfrm>
        </p:grpSpPr>
        <p:sp>
          <p:nvSpPr>
            <p:cNvPr id="32" name="Rectangle 31">
              <a:extLst>
                <a:ext uri="{FF2B5EF4-FFF2-40B4-BE49-F238E27FC236}">
                  <a16:creationId xmlns:a16="http://schemas.microsoft.com/office/drawing/2014/main" id="{FF510FCF-A1DE-4E0D-A37C-E012BA8E4587}"/>
                </a:ext>
              </a:extLst>
            </p:cNvPr>
            <p:cNvSpPr/>
            <p:nvPr/>
          </p:nvSpPr>
          <p:spPr>
            <a:xfrm>
              <a:off x="2454309" y="2678677"/>
              <a:ext cx="6265150" cy="1596667"/>
            </a:xfrm>
            <a:prstGeom prst="rect">
              <a:avLst/>
            </a:prstGeom>
          </p:spPr>
          <p:txBody>
            <a:bodyPr wrap="square">
              <a:spAutoFit/>
            </a:bodyPr>
            <a:lstStyle/>
            <a:p>
              <a:pPr algn="ctr"/>
              <a:r>
                <a:rPr lang="en-US" sz="7200" dirty="0">
                  <a:solidFill>
                    <a:schemeClr val="tx2"/>
                  </a:solidFill>
                </a:rPr>
                <a:t>P(  ) = P(  )</a:t>
              </a:r>
              <a:br>
                <a:rPr lang="en-US" sz="3200" dirty="0">
                  <a:solidFill>
                    <a:schemeClr val="tx2"/>
                  </a:solidFill>
                </a:rPr>
              </a:br>
              <a:endParaRPr lang="en-US" dirty="0">
                <a:solidFill>
                  <a:schemeClr val="tx2"/>
                </a:solidFill>
              </a:endParaRPr>
            </a:p>
          </p:txBody>
        </p:sp>
        <p:sp>
          <p:nvSpPr>
            <p:cNvPr id="33" name="Oval 32">
              <a:extLst>
                <a:ext uri="{FF2B5EF4-FFF2-40B4-BE49-F238E27FC236}">
                  <a16:creationId xmlns:a16="http://schemas.microsoft.com/office/drawing/2014/main" id="{AF882433-BAE7-493D-A00A-AA980AA82B1C}"/>
                </a:ext>
              </a:extLst>
            </p:cNvPr>
            <p:cNvSpPr/>
            <p:nvPr/>
          </p:nvSpPr>
          <p:spPr>
            <a:xfrm>
              <a:off x="4007072" y="3045799"/>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34" name="Oval 33">
              <a:extLst>
                <a:ext uri="{FF2B5EF4-FFF2-40B4-BE49-F238E27FC236}">
                  <a16:creationId xmlns:a16="http://schemas.microsoft.com/office/drawing/2014/main" id="{2FC91488-8D7D-4FC2-8E0E-647862CB3126}"/>
                </a:ext>
              </a:extLst>
            </p:cNvPr>
            <p:cNvSpPr/>
            <p:nvPr/>
          </p:nvSpPr>
          <p:spPr>
            <a:xfrm>
              <a:off x="7011923" y="3045799"/>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sp>
        <p:nvSpPr>
          <p:cNvPr id="10" name="Rectangle 9">
            <a:extLst>
              <a:ext uri="{FF2B5EF4-FFF2-40B4-BE49-F238E27FC236}">
                <a16:creationId xmlns:a16="http://schemas.microsoft.com/office/drawing/2014/main" id="{2C1EE435-4839-40D9-9398-99B852956F23}"/>
              </a:ext>
            </a:extLst>
          </p:cNvPr>
          <p:cNvSpPr/>
          <p:nvPr/>
        </p:nvSpPr>
        <p:spPr>
          <a:xfrm>
            <a:off x="2364101" y="4302497"/>
            <a:ext cx="6963702" cy="553998"/>
          </a:xfrm>
          <a:prstGeom prst="rect">
            <a:avLst/>
          </a:prstGeom>
        </p:spPr>
        <p:txBody>
          <a:bodyPr wrap="none">
            <a:spAutoFit/>
          </a:bodyPr>
          <a:lstStyle/>
          <a:p>
            <a:pPr algn="ctr"/>
            <a:r>
              <a:rPr lang="en-US" sz="3000" dirty="0"/>
              <a:t>But earlier we posited </a:t>
            </a:r>
            <a:r>
              <a:rPr lang="en-US" sz="3000" u="sng" dirty="0"/>
              <a:t>outside the axioms</a:t>
            </a:r>
            <a:r>
              <a:rPr lang="en-US" sz="3000" dirty="0"/>
              <a:t>:</a:t>
            </a:r>
          </a:p>
        </p:txBody>
      </p:sp>
      <p:sp>
        <p:nvSpPr>
          <p:cNvPr id="36" name="Title 1">
            <a:extLst>
              <a:ext uri="{FF2B5EF4-FFF2-40B4-BE49-F238E27FC236}">
                <a16:creationId xmlns:a16="http://schemas.microsoft.com/office/drawing/2014/main" id="{5EEB6D01-E3B3-4F65-8DAB-AF34DCAD4602}"/>
              </a:ext>
            </a:extLst>
          </p:cNvPr>
          <p:cNvSpPr txBox="1">
            <a:spLocks/>
          </p:cNvSpPr>
          <p:nvPr/>
        </p:nvSpPr>
        <p:spPr>
          <a:xfrm>
            <a:off x="3071675" y="1799855"/>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3)</a:t>
            </a:r>
          </a:p>
        </p:txBody>
      </p:sp>
      <p:sp>
        <p:nvSpPr>
          <p:cNvPr id="37" name="Title 1">
            <a:extLst>
              <a:ext uri="{FF2B5EF4-FFF2-40B4-BE49-F238E27FC236}">
                <a16:creationId xmlns:a16="http://schemas.microsoft.com/office/drawing/2014/main" id="{BDBF1307-01EF-45AC-B75F-709D95187938}"/>
              </a:ext>
            </a:extLst>
          </p:cNvPr>
          <p:cNvSpPr txBox="1">
            <a:spLocks/>
          </p:cNvSpPr>
          <p:nvPr/>
        </p:nvSpPr>
        <p:spPr>
          <a:xfrm>
            <a:off x="10015492" y="1756158"/>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2)</a:t>
            </a:r>
          </a:p>
        </p:txBody>
      </p:sp>
      <p:sp>
        <p:nvSpPr>
          <p:cNvPr id="39" name="Slide Number Placeholder 38">
            <a:extLst>
              <a:ext uri="{FF2B5EF4-FFF2-40B4-BE49-F238E27FC236}">
                <a16:creationId xmlns:a16="http://schemas.microsoft.com/office/drawing/2014/main" id="{607320C9-A719-4FBA-93EA-E0DECD7FFBD1}"/>
              </a:ext>
            </a:extLst>
          </p:cNvPr>
          <p:cNvSpPr>
            <a:spLocks noGrp="1"/>
          </p:cNvSpPr>
          <p:nvPr>
            <p:ph type="sldNum" sz="quarter" idx="12"/>
          </p:nvPr>
        </p:nvSpPr>
        <p:spPr/>
        <p:txBody>
          <a:bodyPr/>
          <a:lstStyle/>
          <a:p>
            <a:fld id="{570C393F-49A5-4A2F-B910-E259774015D3}" type="slidenum">
              <a:rPr lang="en-US" smtClean="0"/>
              <a:t>6</a:t>
            </a:fld>
            <a:endParaRPr lang="en-US"/>
          </a:p>
        </p:txBody>
      </p:sp>
    </p:spTree>
    <p:extLst>
      <p:ext uri="{BB962C8B-B14F-4D97-AF65-F5344CB8AC3E}">
        <p14:creationId xmlns:p14="http://schemas.microsoft.com/office/powerpoint/2010/main" val="1035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So close…</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10" y="1425922"/>
            <a:ext cx="11798423" cy="553998"/>
          </a:xfrm>
          <a:prstGeom prst="rect">
            <a:avLst/>
          </a:prstGeom>
        </p:spPr>
        <p:txBody>
          <a:bodyPr wrap="square">
            <a:spAutoFit/>
          </a:bodyPr>
          <a:lstStyle/>
          <a:p>
            <a:pPr algn="ctr"/>
            <a:r>
              <a:rPr lang="en-US" sz="3000" dirty="0"/>
              <a:t>So we can substitute tails with a second heads:</a:t>
            </a:r>
            <a:endParaRPr lang="en-US" sz="2400" dirty="0"/>
          </a:p>
        </p:txBody>
      </p:sp>
      <p:grpSp>
        <p:nvGrpSpPr>
          <p:cNvPr id="3" name="Group 2">
            <a:extLst>
              <a:ext uri="{FF2B5EF4-FFF2-40B4-BE49-F238E27FC236}">
                <a16:creationId xmlns:a16="http://schemas.microsoft.com/office/drawing/2014/main" id="{0DEFC776-06C7-47AE-A8E4-C231CE3D85CF}"/>
              </a:ext>
            </a:extLst>
          </p:cNvPr>
          <p:cNvGrpSpPr/>
          <p:nvPr/>
        </p:nvGrpSpPr>
        <p:grpSpPr>
          <a:xfrm>
            <a:off x="464988" y="2029745"/>
            <a:ext cx="11262023" cy="4249753"/>
            <a:chOff x="464988" y="2029745"/>
            <a:chExt cx="11262023" cy="4249753"/>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7F80315-B882-4050-B10E-1414463E994B}"/>
                    </a:ext>
                  </a:extLst>
                </p:cNvPr>
                <p:cNvSpPr/>
                <p:nvPr/>
              </p:nvSpPr>
              <p:spPr>
                <a:xfrm>
                  <a:off x="464988" y="2029745"/>
                  <a:ext cx="11262023" cy="4249753"/>
                </a:xfrm>
                <a:prstGeom prst="rect">
                  <a:avLst/>
                </a:prstGeom>
              </p:spPr>
              <p:txBody>
                <a:bodyPr wrap="square">
                  <a:spAutoFit/>
                </a:bodyPr>
                <a:lstStyle/>
                <a:p>
                  <a:pPr algn="ctr"/>
                  <a:r>
                    <a:rPr lang="en-US" sz="6000" dirty="0">
                      <a:solidFill>
                        <a:srgbClr val="DADADA"/>
                      </a:solidFill>
                    </a:rPr>
                    <a:t>P(   ) + P(   ) = P(   ) + P(   ) = 1</a:t>
                  </a:r>
                </a:p>
                <a:p>
                  <a:pPr algn="ctr"/>
                  <a14:m>
                    <m:oMath xmlns:m="http://schemas.openxmlformats.org/officeDocument/2006/math">
                      <m:r>
                        <a:rPr lang="en-US" sz="6000" i="1">
                          <a:solidFill>
                            <a:schemeClr val="tx2"/>
                          </a:solidFill>
                          <a:latin typeface="Cambria Math" panose="02040503050406030204" pitchFamily="18" charset="0"/>
                          <a:ea typeface="Cambria Math" panose="02040503050406030204" pitchFamily="18" charset="0"/>
                        </a:rPr>
                        <m:t>⇒</m:t>
                      </m:r>
                    </m:oMath>
                  </a14:m>
                  <a:r>
                    <a:rPr lang="en-US" sz="6000" dirty="0">
                      <a:solidFill>
                        <a:srgbClr val="DADADA"/>
                      </a:solidFill>
                    </a:rPr>
                    <a:t> 2P(   ) = 1</a:t>
                  </a:r>
                </a:p>
                <a:p>
                  <a:pPr algn="ctr"/>
                  <a14:m>
                    <m:oMath xmlns:m="http://schemas.openxmlformats.org/officeDocument/2006/math">
                      <m:r>
                        <a:rPr lang="en-US" sz="6000" i="1">
                          <a:solidFill>
                            <a:schemeClr val="tx2"/>
                          </a:solidFill>
                          <a:latin typeface="Cambria Math" panose="02040503050406030204" pitchFamily="18" charset="0"/>
                          <a:ea typeface="Cambria Math" panose="02040503050406030204" pitchFamily="18" charset="0"/>
                        </a:rPr>
                        <m:t>⇒</m:t>
                      </m:r>
                    </m:oMath>
                  </a14:m>
                  <a:r>
                    <a:rPr lang="en-US" sz="6000" dirty="0">
                      <a:solidFill>
                        <a:srgbClr val="DADADA"/>
                      </a:solidFill>
                    </a:rPr>
                    <a:t> P(   ) =</a:t>
                  </a:r>
                  <a14:m>
                    <m:oMath xmlns:m="http://schemas.openxmlformats.org/officeDocument/2006/math">
                      <m:f>
                        <m:fPr>
                          <m:ctrlPr>
                            <a:rPr lang="en-US" sz="6000" i="1" smtClean="0">
                              <a:solidFill>
                                <a:srgbClr val="DADADA"/>
                              </a:solidFill>
                              <a:latin typeface="Cambria Math" panose="02040503050406030204" pitchFamily="18" charset="0"/>
                            </a:rPr>
                          </m:ctrlPr>
                        </m:fPr>
                        <m:num>
                          <m:r>
                            <a:rPr lang="en-US" sz="6000" b="0" i="1" smtClean="0">
                              <a:solidFill>
                                <a:srgbClr val="DADADA"/>
                              </a:solidFill>
                              <a:latin typeface="Cambria Math" panose="02040503050406030204" pitchFamily="18" charset="0"/>
                            </a:rPr>
                            <m:t>1</m:t>
                          </m:r>
                        </m:num>
                        <m:den>
                          <m:r>
                            <a:rPr lang="en-US" sz="6000" b="0" i="1" smtClean="0">
                              <a:solidFill>
                                <a:srgbClr val="DADADA"/>
                              </a:solidFill>
                              <a:latin typeface="Cambria Math" panose="02040503050406030204" pitchFamily="18" charset="0"/>
                            </a:rPr>
                            <m:t>2</m:t>
                          </m:r>
                        </m:den>
                      </m:f>
                    </m:oMath>
                  </a14:m>
                  <a:r>
                    <a:rPr lang="en-US" sz="6000" dirty="0">
                      <a:solidFill>
                        <a:srgbClr val="DADADA"/>
                      </a:solidFill>
                    </a:rPr>
                    <a:t> = 0.5</a:t>
                  </a:r>
                </a:p>
                <a:p>
                  <a:pPr algn="ctr"/>
                  <a:r>
                    <a:rPr lang="en-US" sz="6000" dirty="0">
                      <a:solidFill>
                        <a:srgbClr val="DADADA"/>
                      </a:solidFill>
                    </a:rPr>
                    <a:t> </a:t>
                  </a:r>
                  <a:endParaRPr lang="en-US" sz="6000" dirty="0">
                    <a:solidFill>
                      <a:schemeClr val="tx2"/>
                    </a:solidFill>
                  </a:endParaRPr>
                </a:p>
              </p:txBody>
            </p:sp>
          </mc:Choice>
          <mc:Fallback xmlns="">
            <p:sp>
              <p:nvSpPr>
                <p:cNvPr id="24" name="Rectangle 23">
                  <a:extLst>
                    <a:ext uri="{FF2B5EF4-FFF2-40B4-BE49-F238E27FC236}">
                      <a16:creationId xmlns:a16="http://schemas.microsoft.com/office/drawing/2014/main" id="{97F80315-B882-4050-B10E-1414463E994B}"/>
                    </a:ext>
                  </a:extLst>
                </p:cNvPr>
                <p:cNvSpPr>
                  <a:spLocks noRot="1" noChangeAspect="1" noMove="1" noResize="1" noEditPoints="1" noAdjustHandles="1" noChangeArrowheads="1" noChangeShapeType="1" noTextEdit="1"/>
                </p:cNvSpPr>
                <p:nvPr/>
              </p:nvSpPr>
              <p:spPr>
                <a:xfrm>
                  <a:off x="464988" y="2029745"/>
                  <a:ext cx="11262023" cy="4249753"/>
                </a:xfrm>
                <a:prstGeom prst="rect">
                  <a:avLst/>
                </a:prstGeom>
                <a:blipFill>
                  <a:blip r:embed="rId3"/>
                  <a:stretch>
                    <a:fillRect t="-4448"/>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D7CEFA06-9C58-4EBA-970E-536A2E05F88E}"/>
                </a:ext>
              </a:extLst>
            </p:cNvPr>
            <p:cNvSpPr/>
            <p:nvPr/>
          </p:nvSpPr>
          <p:spPr>
            <a:xfrm>
              <a:off x="1693461" y="2230823"/>
              <a:ext cx="712929"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30" name="Oval 29">
              <a:extLst>
                <a:ext uri="{FF2B5EF4-FFF2-40B4-BE49-F238E27FC236}">
                  <a16:creationId xmlns:a16="http://schemas.microsoft.com/office/drawing/2014/main" id="{73849629-AD13-4BA5-BF18-325203EB4EF0}"/>
                </a:ext>
              </a:extLst>
            </p:cNvPr>
            <p:cNvSpPr/>
            <p:nvPr/>
          </p:nvSpPr>
          <p:spPr>
            <a:xfrm>
              <a:off x="4131771" y="2233745"/>
              <a:ext cx="712929"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sp>
          <p:nvSpPr>
            <p:cNvPr id="33" name="Oval 32">
              <a:extLst>
                <a:ext uri="{FF2B5EF4-FFF2-40B4-BE49-F238E27FC236}">
                  <a16:creationId xmlns:a16="http://schemas.microsoft.com/office/drawing/2014/main" id="{AF882433-BAE7-493D-A00A-AA980AA82B1C}"/>
                </a:ext>
              </a:extLst>
            </p:cNvPr>
            <p:cNvSpPr/>
            <p:nvPr/>
          </p:nvSpPr>
          <p:spPr>
            <a:xfrm>
              <a:off x="6570081" y="2254701"/>
              <a:ext cx="708585" cy="679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17" name="Oval 16">
              <a:extLst>
                <a:ext uri="{FF2B5EF4-FFF2-40B4-BE49-F238E27FC236}">
                  <a16:creationId xmlns:a16="http://schemas.microsoft.com/office/drawing/2014/main" id="{E9D29980-0777-48CC-B11F-968D4BC710BC}"/>
                </a:ext>
              </a:extLst>
            </p:cNvPr>
            <p:cNvSpPr/>
            <p:nvPr/>
          </p:nvSpPr>
          <p:spPr>
            <a:xfrm>
              <a:off x="8983286" y="2230823"/>
              <a:ext cx="708585" cy="679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19" name="Oval 18">
              <a:extLst>
                <a:ext uri="{FF2B5EF4-FFF2-40B4-BE49-F238E27FC236}">
                  <a16:creationId xmlns:a16="http://schemas.microsoft.com/office/drawing/2014/main" id="{E666ABFF-101C-447D-9970-52C3AEFC4F5A}"/>
                </a:ext>
              </a:extLst>
            </p:cNvPr>
            <p:cNvSpPr/>
            <p:nvPr/>
          </p:nvSpPr>
          <p:spPr>
            <a:xfrm>
              <a:off x="5941246" y="3159088"/>
              <a:ext cx="708585" cy="679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0" name="Oval 19">
              <a:extLst>
                <a:ext uri="{FF2B5EF4-FFF2-40B4-BE49-F238E27FC236}">
                  <a16:creationId xmlns:a16="http://schemas.microsoft.com/office/drawing/2014/main" id="{7945664E-5114-4275-8527-58E24D3DCBCC}"/>
                </a:ext>
              </a:extLst>
            </p:cNvPr>
            <p:cNvSpPr/>
            <p:nvPr/>
          </p:nvSpPr>
          <p:spPr>
            <a:xfrm>
              <a:off x="4954303" y="4265289"/>
              <a:ext cx="708585" cy="679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grpSp>
      <p:sp>
        <p:nvSpPr>
          <p:cNvPr id="21" name="Rectangle 20">
            <a:extLst>
              <a:ext uri="{FF2B5EF4-FFF2-40B4-BE49-F238E27FC236}">
                <a16:creationId xmlns:a16="http://schemas.microsoft.com/office/drawing/2014/main" id="{D00E8154-2B03-46E2-8736-7BE2ADF49D16}"/>
              </a:ext>
            </a:extLst>
          </p:cNvPr>
          <p:cNvSpPr/>
          <p:nvPr/>
        </p:nvSpPr>
        <p:spPr>
          <a:xfrm>
            <a:off x="196787" y="5560979"/>
            <a:ext cx="11798423" cy="1015663"/>
          </a:xfrm>
          <a:prstGeom prst="rect">
            <a:avLst/>
          </a:prstGeom>
        </p:spPr>
        <p:txBody>
          <a:bodyPr wrap="square">
            <a:spAutoFit/>
          </a:bodyPr>
          <a:lstStyle/>
          <a:p>
            <a:pPr algn="ctr"/>
            <a:r>
              <a:rPr lang="en-US" sz="2000" dirty="0"/>
              <a:t>That was a lot of work to calculate a 50-50 chance of landing heads-up! But remember, that equality of probability was based on our own assumption of a fair coin.  An unfair coin could have a probability of landing heads-up equal to, say, 0.2.</a:t>
            </a:r>
          </a:p>
        </p:txBody>
      </p:sp>
      <p:sp>
        <p:nvSpPr>
          <p:cNvPr id="6" name="Slide Number Placeholder 5">
            <a:extLst>
              <a:ext uri="{FF2B5EF4-FFF2-40B4-BE49-F238E27FC236}">
                <a16:creationId xmlns:a16="http://schemas.microsoft.com/office/drawing/2014/main" id="{DB94E859-7716-4451-8BBE-A4EC42467A7C}"/>
              </a:ext>
            </a:extLst>
          </p:cNvPr>
          <p:cNvSpPr>
            <a:spLocks noGrp="1"/>
          </p:cNvSpPr>
          <p:nvPr>
            <p:ph type="sldNum" sz="quarter" idx="12"/>
          </p:nvPr>
        </p:nvSpPr>
        <p:spPr/>
        <p:txBody>
          <a:bodyPr/>
          <a:lstStyle/>
          <a:p>
            <a:fld id="{570C393F-49A5-4A2F-B910-E259774015D3}" type="slidenum">
              <a:rPr lang="en-US" smtClean="0"/>
              <a:t>7</a:t>
            </a:fld>
            <a:endParaRPr lang="en-US"/>
          </a:p>
        </p:txBody>
      </p:sp>
    </p:spTree>
    <p:extLst>
      <p:ext uri="{BB962C8B-B14F-4D97-AF65-F5344CB8AC3E}">
        <p14:creationId xmlns:p14="http://schemas.microsoft.com/office/powerpoint/2010/main" val="262383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Are we </a:t>
            </a:r>
            <a:r>
              <a:rPr lang="en-US" dirty="0" err="1"/>
              <a:t>gonna</a:t>
            </a:r>
            <a:r>
              <a:rPr lang="en-US" dirty="0"/>
              <a:t> have to do that every time?!</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10" y="1425922"/>
            <a:ext cx="11798423" cy="707886"/>
          </a:xfrm>
          <a:prstGeom prst="rect">
            <a:avLst/>
          </a:prstGeom>
        </p:spPr>
        <p:txBody>
          <a:bodyPr wrap="square">
            <a:spAutoFit/>
          </a:bodyPr>
          <a:lstStyle/>
          <a:p>
            <a:pPr algn="ctr"/>
            <a:r>
              <a:rPr lang="en-US" sz="2000" dirty="0"/>
              <a:t>Nah, we can derive a definition of probability that doesn’t have us referencing the axioms all the time, which is great because experiments get a lot more complicated than a coin toss!</a:t>
            </a:r>
          </a:p>
        </p:txBody>
      </p:sp>
      <p:sp>
        <p:nvSpPr>
          <p:cNvPr id="5" name="Slide Number Placeholder 4">
            <a:extLst>
              <a:ext uri="{FF2B5EF4-FFF2-40B4-BE49-F238E27FC236}">
                <a16:creationId xmlns:a16="http://schemas.microsoft.com/office/drawing/2014/main" id="{29E18D6C-AD5D-4F2C-84A8-35FEF947B411}"/>
              </a:ext>
            </a:extLst>
          </p:cNvPr>
          <p:cNvSpPr>
            <a:spLocks noGrp="1"/>
          </p:cNvSpPr>
          <p:nvPr>
            <p:ph type="sldNum" sz="quarter" idx="12"/>
          </p:nvPr>
        </p:nvSpPr>
        <p:spPr/>
        <p:txBody>
          <a:bodyPr/>
          <a:lstStyle/>
          <a:p>
            <a:fld id="{570C393F-49A5-4A2F-B910-E259774015D3}" type="slidenum">
              <a:rPr lang="en-US" smtClean="0"/>
              <a:t>8</a:t>
            </a:fld>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C77E1449-F0E0-4F97-B6B8-C779124B9CE9}"/>
                  </a:ext>
                </a:extLst>
              </p:cNvPr>
              <p:cNvSpPr/>
              <p:nvPr/>
            </p:nvSpPr>
            <p:spPr>
              <a:xfrm>
                <a:off x="196788" y="2678677"/>
                <a:ext cx="11798423" cy="1323439"/>
              </a:xfrm>
              <a:prstGeom prst="rect">
                <a:avLst/>
              </a:prstGeom>
            </p:spPr>
            <p:txBody>
              <a:bodyPr wrap="square">
                <a:spAutoFit/>
              </a:bodyPr>
              <a:lstStyle/>
              <a:p>
                <a:r>
                  <a:rPr lang="en-US" sz="2000" dirty="0"/>
                  <a:t>So let’s make some assumptions and then calculate the probability of some event A:</a:t>
                </a:r>
              </a:p>
              <a:p>
                <a:r>
                  <a:rPr lang="en-US" sz="2000" dirty="0"/>
                  <a:t>1. </a:t>
                </a:r>
                <a:r>
                  <a:rPr lang="el-GR" sz="2000" dirty="0"/>
                  <a:t>Ω</a:t>
                </a: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rPr>
                      <m:t>}</m:t>
                    </m:r>
                  </m:oMath>
                </a14:m>
                <a:r>
                  <a:rPr lang="en-US" sz="2000" dirty="0"/>
                  <a:t> is finite</a:t>
                </a:r>
              </a:p>
              <a:p>
                <a:r>
                  <a:rPr lang="en-US" sz="2000" dirty="0"/>
                  <a:t>2. Our old friend </a:t>
                </a:r>
                <a14:m>
                  <m:oMath xmlns:m="http://schemas.openxmlformats.org/officeDocument/2006/math">
                    <m:r>
                      <a:rPr lang="en-US" sz="2000" i="1">
                        <a:latin typeface="Cambria Math" panose="02040503050406030204" pitchFamily="18" charset="0"/>
                        <a:ea typeface="Cambria Math" panose="02040503050406030204" pitchFamily="18" charset="0"/>
                      </a:rPr>
                      <m:t>ℬ</m:t>
                    </m:r>
                  </m:oMath>
                </a14:m>
                <a:r>
                  <a:rPr lang="en-US" sz="2000" dirty="0"/>
                  <a:t> is any collection of subsets of </a:t>
                </a:r>
                <a:r>
                  <a:rPr lang="el-GR" sz="2000" dirty="0"/>
                  <a:t>Ω</a:t>
                </a:r>
                <a:r>
                  <a:rPr lang="en-US" sz="2000" dirty="0"/>
                  <a:t>.</a:t>
                </a:r>
              </a:p>
              <a:p>
                <a:r>
                  <a:rPr lang="en-US" sz="2000" dirty="0"/>
                  <a:t>3. We’ve got some nonnegative numbers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3</m:t>
                        </m:r>
                      </m:sub>
                    </m:sSub>
                    <m:r>
                      <a:rPr lang="en-US" sz="2000" i="1">
                        <a:latin typeface="Cambria Math" panose="02040503050406030204" pitchFamily="18" charset="0"/>
                      </a:rPr>
                      <m:t>,</m:t>
                    </m:r>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𝑛</m:t>
                        </m:r>
                      </m:sub>
                    </m:sSub>
                  </m:oMath>
                </a14:m>
                <a:r>
                  <a:rPr lang="en-US" sz="2000" dirty="0"/>
                  <a:t> that sum to 1.</a:t>
                </a:r>
              </a:p>
            </p:txBody>
          </p:sp>
        </mc:Choice>
        <mc:Fallback xmlns="">
          <p:sp>
            <p:nvSpPr>
              <p:cNvPr id="15" name="Rectangle 14">
                <a:extLst>
                  <a:ext uri="{FF2B5EF4-FFF2-40B4-BE49-F238E27FC236}">
                    <a16:creationId xmlns:a16="http://schemas.microsoft.com/office/drawing/2014/main" id="{C77E1449-F0E0-4F97-B6B8-C779124B9CE9}"/>
                  </a:ext>
                </a:extLst>
              </p:cNvPr>
              <p:cNvSpPr>
                <a:spLocks noRot="1" noChangeAspect="1" noMove="1" noResize="1" noEditPoints="1" noAdjustHandles="1" noChangeArrowheads="1" noChangeShapeType="1" noTextEdit="1"/>
              </p:cNvSpPr>
              <p:nvPr/>
            </p:nvSpPr>
            <p:spPr>
              <a:xfrm>
                <a:off x="196788" y="2678677"/>
                <a:ext cx="11798423" cy="1323439"/>
              </a:xfrm>
              <a:prstGeom prst="rect">
                <a:avLst/>
              </a:prstGeom>
              <a:blipFill>
                <a:blip r:embed="rId3"/>
                <a:stretch>
                  <a:fillRect l="-517" t="-2294" b="-68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B092CB-3DDF-4EA6-87E7-07A5F9EB60F9}"/>
                  </a:ext>
                </a:extLst>
              </p:cNvPr>
              <p:cNvSpPr txBox="1"/>
              <p:nvPr/>
            </p:nvSpPr>
            <p:spPr>
              <a:xfrm>
                <a:off x="3946124" y="4325043"/>
                <a:ext cx="1782539" cy="708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6" name="TextBox 5">
                <a:extLst>
                  <a:ext uri="{FF2B5EF4-FFF2-40B4-BE49-F238E27FC236}">
                    <a16:creationId xmlns:a16="http://schemas.microsoft.com/office/drawing/2014/main" id="{95B092CB-3DDF-4EA6-87E7-07A5F9EB60F9}"/>
                  </a:ext>
                </a:extLst>
              </p:cNvPr>
              <p:cNvSpPr txBox="1">
                <a:spLocks noRot="1" noChangeAspect="1" noMove="1" noResize="1" noEditPoints="1" noAdjustHandles="1" noChangeArrowheads="1" noChangeShapeType="1" noTextEdit="1"/>
              </p:cNvSpPr>
              <p:nvPr/>
            </p:nvSpPr>
            <p:spPr>
              <a:xfrm>
                <a:off x="3946124" y="4325043"/>
                <a:ext cx="1782539" cy="708399"/>
              </a:xfrm>
              <a:prstGeom prst="rect">
                <a:avLst/>
              </a:prstGeom>
              <a:blipFill>
                <a:blip r:embed="rId4"/>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59C6F44E-D1BD-4738-94F5-AF2A767FBCA5}"/>
              </a:ext>
            </a:extLst>
          </p:cNvPr>
          <p:cNvCxnSpPr>
            <a:cxnSpLocks/>
          </p:cNvCxnSpPr>
          <p:nvPr/>
        </p:nvCxnSpPr>
        <p:spPr>
          <a:xfrm flipV="1">
            <a:off x="5124036" y="5099766"/>
            <a:ext cx="0" cy="3647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AFD2B8EA-8A97-4499-A497-DC5522D88A90}"/>
                  </a:ext>
                </a:extLst>
              </p:cNvPr>
              <p:cNvSpPr/>
              <p:nvPr/>
            </p:nvSpPr>
            <p:spPr>
              <a:xfrm>
                <a:off x="196788" y="5464480"/>
                <a:ext cx="11798423" cy="707886"/>
              </a:xfrm>
              <a:prstGeom prst="rect">
                <a:avLst/>
              </a:prstGeom>
            </p:spPr>
            <p:txBody>
              <a:bodyPr wrap="square">
                <a:spAutoFit/>
              </a:bodyPr>
              <a:lstStyle/>
              <a:p>
                <a:pPr algn="ctr"/>
                <a:r>
                  <a:rPr lang="en-US" sz="2000" dirty="0"/>
                  <a:t>This bottom part looks tricky, but its pretty simple.  The sum only includes values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𝑖</m:t>
                        </m:r>
                      </m:sub>
                    </m:sSub>
                  </m:oMath>
                </a14:m>
                <a:r>
                  <a:rPr lang="en-US" sz="2000" dirty="0"/>
                  <a:t> for which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rPr>
                          <m:t>𝑖</m:t>
                        </m:r>
                      </m:sub>
                    </m:sSub>
                  </m:oMath>
                </a14:m>
                <a:r>
                  <a:rPr lang="en-US" sz="2000" dirty="0"/>
                  <a:t>, which we know is part of the sample space and thus a possible outcome, is an element in A.</a:t>
                </a:r>
              </a:p>
            </p:txBody>
          </p:sp>
        </mc:Choice>
        <mc:Fallback xmlns="">
          <p:sp>
            <p:nvSpPr>
              <p:cNvPr id="22" name="Rectangle 21">
                <a:extLst>
                  <a:ext uri="{FF2B5EF4-FFF2-40B4-BE49-F238E27FC236}">
                    <a16:creationId xmlns:a16="http://schemas.microsoft.com/office/drawing/2014/main" id="{AFD2B8EA-8A97-4499-A497-DC5522D88A90}"/>
                  </a:ext>
                </a:extLst>
              </p:cNvPr>
              <p:cNvSpPr>
                <a:spLocks noRot="1" noChangeAspect="1" noMove="1" noResize="1" noEditPoints="1" noAdjustHandles="1" noChangeArrowheads="1" noChangeShapeType="1" noTextEdit="1"/>
              </p:cNvSpPr>
              <p:nvPr/>
            </p:nvSpPr>
            <p:spPr>
              <a:xfrm>
                <a:off x="196788" y="5464480"/>
                <a:ext cx="11798423" cy="707886"/>
              </a:xfrm>
              <a:prstGeom prst="rect">
                <a:avLst/>
              </a:prstGeom>
              <a:blipFill>
                <a:blip r:embed="rId5"/>
                <a:stretch>
                  <a:fillRect l="-103" t="-4274" r="-568" b="-13675"/>
                </a:stretch>
              </a:blipFill>
            </p:spPr>
            <p:txBody>
              <a:bodyPr/>
              <a:lstStyle/>
              <a:p>
                <a:r>
                  <a:rPr lang="en-US">
                    <a:noFill/>
                  </a:rPr>
                  <a:t> </a:t>
                </a:r>
              </a:p>
            </p:txBody>
          </p:sp>
        </mc:Fallback>
      </mc:AlternateContent>
    </p:spTree>
    <p:extLst>
      <p:ext uri="{BB962C8B-B14F-4D97-AF65-F5344CB8AC3E}">
        <p14:creationId xmlns:p14="http://schemas.microsoft.com/office/powerpoint/2010/main" val="413202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sz="3600" dirty="0"/>
              <a:t>Can we do an example to show how this thing works?</a:t>
            </a:r>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97655" y="1593552"/>
                <a:ext cx="11798423" cy="400110"/>
              </a:xfrm>
              <a:prstGeom prst="rect">
                <a:avLst/>
              </a:prstGeom>
            </p:spPr>
            <p:txBody>
              <a:bodyPr wrap="square">
                <a:spAutoFit/>
              </a:bodyPr>
              <a:lstStyle/>
              <a:p>
                <a:pPr algn="ctr"/>
                <a:r>
                  <a:rPr lang="en-US" sz="2000" dirty="0"/>
                  <a:t>Anything for you, buddy.  Lets assume set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1</m:t>
                        </m:r>
                      </m:sub>
                    </m:sSub>
                  </m:oMath>
                </a14:m>
                <a:r>
                  <a:rPr lang="en-US" sz="2000" dirty="0"/>
                  <a:t>= </a:t>
                </a:r>
                <a14:m>
                  <m:oMath xmlns:m="http://schemas.openxmlformats.org/officeDocument/2006/math">
                    <m:d>
                      <m:dPr>
                        <m:begChr m:val="{"/>
                        <m:endChr m:val="}"/>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2</m:t>
                            </m:r>
                          </m:sub>
                        </m:sSub>
                      </m:e>
                    </m:d>
                  </m:oMath>
                </a14:m>
                <a:endParaRPr lang="en-US" sz="2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97655" y="1593552"/>
                <a:ext cx="11798423" cy="400110"/>
              </a:xfrm>
              <a:prstGeom prst="rect">
                <a:avLst/>
              </a:prstGeom>
              <a:blipFill>
                <a:blip r:embed="rId3"/>
                <a:stretch>
                  <a:fillRect t="-7576" b="-2575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29E18D6C-AD5D-4F2C-84A8-35FEF947B411}"/>
              </a:ext>
            </a:extLst>
          </p:cNvPr>
          <p:cNvSpPr>
            <a:spLocks noGrp="1"/>
          </p:cNvSpPr>
          <p:nvPr>
            <p:ph type="sldNum" sz="quarter" idx="12"/>
          </p:nvPr>
        </p:nvSpPr>
        <p:spPr/>
        <p:txBody>
          <a:bodyPr/>
          <a:lstStyle/>
          <a:p>
            <a:fld id="{570C393F-49A5-4A2F-B910-E259774015D3}" type="slidenum">
              <a:rPr lang="en-US" smtClean="0"/>
              <a:t>9</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B092CB-3DDF-4EA6-87E7-07A5F9EB60F9}"/>
                  </a:ext>
                </a:extLst>
              </p:cNvPr>
              <p:cNvSpPr txBox="1"/>
              <p:nvPr/>
            </p:nvSpPr>
            <p:spPr>
              <a:xfrm>
                <a:off x="3786327" y="2420520"/>
                <a:ext cx="4987071" cy="524759"/>
              </a:xfrm>
              <a:prstGeom prst="rect">
                <a:avLst/>
              </a:prstGeom>
              <a:noFill/>
            </p:spPr>
            <p:txBody>
              <a:bodyPr wrap="none" lIns="0" tIns="0" rIns="0" bIns="0" rtlCol="0">
                <a:spAutoFit/>
              </a:bodyPr>
              <a:lstStyle/>
              <a:p>
                <a14:m>
                  <m:oMath xmlns:m="http://schemas.openxmlformats.org/officeDocument/2006/math">
                    <m:r>
                      <a:rPr lang="en-US" sz="3000" b="0" i="1" smtClean="0">
                        <a:latin typeface="Cambria Math" panose="02040503050406030204" pitchFamily="18" charset="0"/>
                      </a:rPr>
                      <m:t>𝑃</m:t>
                    </m:r>
                    <m:sSub>
                      <m:sSubPr>
                        <m:ctrlPr>
                          <a:rPr lang="en-US" sz="3000" i="1">
                            <a:latin typeface="Cambria Math" panose="02040503050406030204" pitchFamily="18" charset="0"/>
                          </a:rPr>
                        </m:ctrlPr>
                      </m:sSubPr>
                      <m:e>
                        <m:r>
                          <a:rPr lang="en-US" sz="3000" b="0" i="1" smtClean="0">
                            <a:latin typeface="Cambria Math" panose="02040503050406030204" pitchFamily="18" charset="0"/>
                          </a:rPr>
                          <m:t>(</m:t>
                        </m:r>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b="0" i="1" smtClean="0">
                        <a:latin typeface="Cambria Math" panose="02040503050406030204" pitchFamily="18" charset="0"/>
                      </a:rPr>
                      <m:t>)=</m:t>
                    </m:r>
                    <m:nary>
                      <m:naryPr>
                        <m:chr m:val="∑"/>
                        <m:supHide m:val="on"/>
                        <m:ctrlPr>
                          <a:rPr lang="en-US" sz="3000" b="0" i="1" smtClean="0">
                            <a:latin typeface="Cambria Math" panose="02040503050406030204" pitchFamily="18" charset="0"/>
                          </a:rPr>
                        </m:ctrlPr>
                      </m:naryPr>
                      <m:sub>
                        <m:r>
                          <m:rPr>
                            <m:brk m:alnAt="7"/>
                          </m:rPr>
                          <a:rPr lang="en-US" sz="3000" b="0" i="1" smtClean="0">
                            <a:latin typeface="Cambria Math" panose="02040503050406030204" pitchFamily="18" charset="0"/>
                          </a:rPr>
                          <m:t>{</m:t>
                        </m:r>
                        <m:r>
                          <a:rPr lang="en-US" sz="3000" b="0" i="1" smtClean="0">
                            <a:latin typeface="Cambria Math" panose="02040503050406030204" pitchFamily="18" charset="0"/>
                          </a:rPr>
                          <m:t>𝑖</m:t>
                        </m:r>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𝜔</m:t>
                            </m:r>
                          </m:e>
                          <m:sub>
                            <m:r>
                              <a:rPr lang="en-US" sz="3000" b="0" i="1" smtClean="0">
                                <a:latin typeface="Cambria Math" panose="02040503050406030204" pitchFamily="18" charset="0"/>
                                <a:ea typeface="Cambria Math" panose="02040503050406030204" pitchFamily="18" charset="0"/>
                              </a:rPr>
                              <m:t>𝑖</m:t>
                            </m:r>
                          </m:sub>
                        </m:sSub>
                        <m:r>
                          <a:rPr lang="en-US" sz="3000" i="1" smtClean="0">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b="0" i="1" smtClean="0">
                            <a:latin typeface="Cambria Math" panose="02040503050406030204" pitchFamily="18" charset="0"/>
                            <a:ea typeface="Cambria Math" panose="02040503050406030204" pitchFamily="18" charset="0"/>
                          </a:rPr>
                          <m:t>}</m:t>
                        </m:r>
                      </m:sub>
                      <m:sup/>
                      <m:e>
                        <m:sSub>
                          <m:sSubPr>
                            <m:ctrlPr>
                              <a:rPr lang="en-US" sz="3000" i="1">
                                <a:latin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𝑝</m:t>
                            </m:r>
                          </m:e>
                          <m:sub>
                            <m:r>
                              <a:rPr lang="en-US" sz="3000" b="0" i="1" smtClean="0">
                                <a:latin typeface="Cambria Math" panose="02040503050406030204" pitchFamily="18" charset="0"/>
                                <a:ea typeface="Cambria Math" panose="02040503050406030204" pitchFamily="18" charset="0"/>
                              </a:rPr>
                              <m:t>𝑖</m:t>
                            </m:r>
                          </m:sub>
                        </m:sSub>
                      </m:e>
                    </m:nary>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𝑝</m:t>
                        </m:r>
                      </m:e>
                      <m:sub>
                        <m:r>
                          <a:rPr lang="en-US" sz="3000" b="0" i="1" smtClean="0">
                            <a:latin typeface="Cambria Math" panose="02040503050406030204" pitchFamily="18" charset="0"/>
                            <a:ea typeface="Cambria Math" panose="02040503050406030204" pitchFamily="18" charset="0"/>
                          </a:rPr>
                          <m:t>1</m:t>
                        </m:r>
                      </m:sub>
                    </m:sSub>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𝑝</m:t>
                        </m:r>
                      </m:e>
                      <m:sub>
                        <m:r>
                          <a:rPr lang="en-US" sz="3000" b="0" i="1" smtClean="0">
                            <a:latin typeface="Cambria Math" panose="02040503050406030204" pitchFamily="18" charset="0"/>
                            <a:ea typeface="Cambria Math" panose="02040503050406030204" pitchFamily="18" charset="0"/>
                          </a:rPr>
                          <m:t>2</m:t>
                        </m:r>
                      </m:sub>
                    </m:sSub>
                  </m:oMath>
                </a14:m>
                <a:endParaRPr lang="en-US" sz="3000" dirty="0"/>
              </a:p>
            </p:txBody>
          </p:sp>
        </mc:Choice>
        <mc:Fallback xmlns="">
          <p:sp>
            <p:nvSpPr>
              <p:cNvPr id="6" name="TextBox 5">
                <a:extLst>
                  <a:ext uri="{FF2B5EF4-FFF2-40B4-BE49-F238E27FC236}">
                    <a16:creationId xmlns:a16="http://schemas.microsoft.com/office/drawing/2014/main" id="{95B092CB-3DDF-4EA6-87E7-07A5F9EB60F9}"/>
                  </a:ext>
                </a:extLst>
              </p:cNvPr>
              <p:cNvSpPr txBox="1">
                <a:spLocks noRot="1" noChangeAspect="1" noMove="1" noResize="1" noEditPoints="1" noAdjustHandles="1" noChangeArrowheads="1" noChangeShapeType="1" noTextEdit="1"/>
              </p:cNvSpPr>
              <p:nvPr/>
            </p:nvSpPr>
            <p:spPr>
              <a:xfrm>
                <a:off x="3786327" y="2420520"/>
                <a:ext cx="4987071" cy="524759"/>
              </a:xfrm>
              <a:prstGeom prst="rect">
                <a:avLst/>
              </a:prstGeom>
              <a:blipFill>
                <a:blip r:embed="rId4"/>
                <a:stretch>
                  <a:fillRect t="-23256"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597A174F-6CD3-4FD9-9CC2-BE86A8F6A4A9}"/>
                  </a:ext>
                </a:extLst>
              </p:cNvPr>
              <p:cNvSpPr txBox="1">
                <a:spLocks/>
              </p:cNvSpPr>
              <p:nvPr/>
            </p:nvSpPr>
            <p:spPr>
              <a:xfrm>
                <a:off x="5478988" y="3064286"/>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2</m:t>
                        </m:r>
                      </m:sub>
                    </m:sSub>
                  </m:oMath>
                </a14:m>
                <a:r>
                  <a:rPr lang="en-US" sz="1400" dirty="0">
                    <a:ea typeface="Cambria Math" panose="02040503050406030204" pitchFamily="18" charset="0"/>
                  </a:rPr>
                  <a:t> </a:t>
                </a:r>
                <a14:m>
                  <m:oMath xmlns:m="http://schemas.openxmlformats.org/officeDocument/2006/math">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1</m:t>
                        </m:r>
                      </m:sub>
                    </m:sSub>
                  </m:oMath>
                </a14:m>
                <a:r>
                  <a:rPr lang="en-US" sz="1400" b="1" dirty="0"/>
                  <a:t>)</a:t>
                </a:r>
              </a:p>
            </p:txBody>
          </p:sp>
        </mc:Choice>
        <mc:Fallback xmlns="">
          <p:sp>
            <p:nvSpPr>
              <p:cNvPr id="9" name="Title 1">
                <a:extLst>
                  <a:ext uri="{FF2B5EF4-FFF2-40B4-BE49-F238E27FC236}">
                    <a16:creationId xmlns:a16="http://schemas.microsoft.com/office/drawing/2014/main" id="{597A174F-6CD3-4FD9-9CC2-BE86A8F6A4A9}"/>
                  </a:ext>
                </a:extLst>
              </p:cNvPr>
              <p:cNvSpPr txBox="1">
                <a:spLocks noRot="1" noChangeAspect="1" noMove="1" noResize="1" noEditPoints="1" noAdjustHandles="1" noChangeArrowheads="1" noChangeShapeType="1" noTextEdit="1"/>
              </p:cNvSpPr>
              <p:nvPr/>
            </p:nvSpPr>
            <p:spPr>
              <a:xfrm>
                <a:off x="5478988" y="3064286"/>
                <a:ext cx="1204430" cy="364714"/>
              </a:xfrm>
              <a:prstGeom prst="rect">
                <a:avLst/>
              </a:prstGeom>
              <a:blipFill>
                <a:blip r:embed="rId5"/>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23595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753</TotalTime>
  <Words>1411</Words>
  <Application>Microsoft Office PowerPoint</Application>
  <PresentationFormat>Widescreen</PresentationFormat>
  <Paragraphs>153</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Calisto MT</vt:lpstr>
      <vt:lpstr>Cambria Math</vt:lpstr>
      <vt:lpstr>Wingdings 2</vt:lpstr>
      <vt:lpstr>Slate</vt:lpstr>
      <vt:lpstr>Probability and Statistics:  A Primer for Beginners and Pre-Beginners</vt:lpstr>
      <vt:lpstr>Left you on a bit of a cliffhanger last time…</vt:lpstr>
      <vt:lpstr>Axioms of Probability</vt:lpstr>
      <vt:lpstr>Kinda…anti-climactic</vt:lpstr>
      <vt:lpstr>Kinda…anti-climactic</vt:lpstr>
      <vt:lpstr>Getting interesting…</vt:lpstr>
      <vt:lpstr>So close…</vt:lpstr>
      <vt:lpstr>Are we gonna have to do that every time?!</vt:lpstr>
      <vt:lpstr>Can we do an example to show how this thing works?</vt:lpstr>
      <vt:lpstr>So what’s the point?</vt:lpstr>
      <vt:lpstr>So what’s the point?</vt:lpstr>
      <vt:lpstr>A little more explanation…</vt:lpstr>
      <vt:lpstr>The secret bonus axiom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A Primer for Beginners</dc:title>
  <dc:creator>garrett ordner</dc:creator>
  <cp:lastModifiedBy>garrett ordner</cp:lastModifiedBy>
  <cp:revision>99</cp:revision>
  <dcterms:created xsi:type="dcterms:W3CDTF">2020-02-21T01:33:34Z</dcterms:created>
  <dcterms:modified xsi:type="dcterms:W3CDTF">2020-02-29T20:29:21Z</dcterms:modified>
</cp:coreProperties>
</file>