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8"/>
  </p:notesMasterIdLst>
  <p:handoutMasterIdLst>
    <p:handoutMasterId r:id="rId19"/>
  </p:handoutMasterIdLst>
  <p:sldIdLst>
    <p:sldId id="256" r:id="rId2"/>
    <p:sldId id="352" r:id="rId3"/>
    <p:sldId id="353" r:id="rId4"/>
    <p:sldId id="354" r:id="rId5"/>
    <p:sldId id="355" r:id="rId6"/>
    <p:sldId id="356" r:id="rId7"/>
    <p:sldId id="357" r:id="rId8"/>
    <p:sldId id="358" r:id="rId9"/>
    <p:sldId id="365" r:id="rId10"/>
    <p:sldId id="359" r:id="rId11"/>
    <p:sldId id="360" r:id="rId12"/>
    <p:sldId id="361" r:id="rId13"/>
    <p:sldId id="362" r:id="rId14"/>
    <p:sldId id="363" r:id="rId15"/>
    <p:sldId id="364" r:id="rId16"/>
    <p:sldId id="3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0" d="100"/>
          <a:sy n="100" d="100"/>
        </p:scale>
        <p:origin x="72" y="2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BCAD5-7CB6-4FED-840A-3581C9CA6A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3A2CAA-DA9E-4193-8D20-27E8E58A4C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97C45B-EE9E-430A-97B4-EA1003D56253}" type="datetimeFigureOut">
              <a:rPr lang="en-US" smtClean="0"/>
              <a:t>3/28/2020</a:t>
            </a:fld>
            <a:endParaRPr lang="en-US"/>
          </a:p>
        </p:txBody>
      </p:sp>
      <p:sp>
        <p:nvSpPr>
          <p:cNvPr id="4" name="Footer Placeholder 3">
            <a:extLst>
              <a:ext uri="{FF2B5EF4-FFF2-40B4-BE49-F238E27FC236}">
                <a16:creationId xmlns:a16="http://schemas.microsoft.com/office/drawing/2014/main" id="{8CD975F9-DF8B-4465-A194-4FD5340D08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FE5943-123B-4D25-BF8A-4D8AA41E4B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D9362D-3494-41E5-B98E-2B0EC89341EB}" type="slidenum">
              <a:rPr lang="en-US" smtClean="0"/>
              <a:t>‹#›</a:t>
            </a:fld>
            <a:endParaRPr lang="en-US"/>
          </a:p>
        </p:txBody>
      </p:sp>
    </p:spTree>
    <p:extLst>
      <p:ext uri="{BB962C8B-B14F-4D97-AF65-F5344CB8AC3E}">
        <p14:creationId xmlns:p14="http://schemas.microsoft.com/office/powerpoint/2010/main" val="193643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EEB3-6E95-4294-BCBD-343443EE35B9}" type="datetimeFigureOut">
              <a:rPr lang="en-US" smtClean="0"/>
              <a:t>3/28/2020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A91DC-C67A-4E33-8D45-18CCB83FAE59}" type="slidenum">
              <a:rPr lang="en-US" smtClean="0"/>
              <a:t>‹#›</a:t>
            </a:fld>
            <a:endParaRPr lang="en-US"/>
          </a:p>
        </p:txBody>
      </p:sp>
    </p:spTree>
    <p:extLst>
      <p:ext uri="{BB962C8B-B14F-4D97-AF65-F5344CB8AC3E}">
        <p14:creationId xmlns:p14="http://schemas.microsoft.com/office/powerpoint/2010/main" val="124783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2</a:t>
            </a:fld>
            <a:endParaRPr lang="en-US"/>
          </a:p>
        </p:txBody>
      </p:sp>
    </p:spTree>
    <p:extLst>
      <p:ext uri="{BB962C8B-B14F-4D97-AF65-F5344CB8AC3E}">
        <p14:creationId xmlns:p14="http://schemas.microsoft.com/office/powerpoint/2010/main" val="1392207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11</a:t>
            </a:fld>
            <a:endParaRPr lang="en-US"/>
          </a:p>
        </p:txBody>
      </p:sp>
    </p:spTree>
    <p:extLst>
      <p:ext uri="{BB962C8B-B14F-4D97-AF65-F5344CB8AC3E}">
        <p14:creationId xmlns:p14="http://schemas.microsoft.com/office/powerpoint/2010/main" val="1041398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12</a:t>
            </a:fld>
            <a:endParaRPr lang="en-US"/>
          </a:p>
        </p:txBody>
      </p:sp>
    </p:spTree>
    <p:extLst>
      <p:ext uri="{BB962C8B-B14F-4D97-AF65-F5344CB8AC3E}">
        <p14:creationId xmlns:p14="http://schemas.microsoft.com/office/powerpoint/2010/main" val="29985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13</a:t>
            </a:fld>
            <a:endParaRPr lang="en-US"/>
          </a:p>
        </p:txBody>
      </p:sp>
    </p:spTree>
    <p:extLst>
      <p:ext uri="{BB962C8B-B14F-4D97-AF65-F5344CB8AC3E}">
        <p14:creationId xmlns:p14="http://schemas.microsoft.com/office/powerpoint/2010/main" val="1759093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14</a:t>
            </a:fld>
            <a:endParaRPr lang="en-US"/>
          </a:p>
        </p:txBody>
      </p:sp>
    </p:spTree>
    <p:extLst>
      <p:ext uri="{BB962C8B-B14F-4D97-AF65-F5344CB8AC3E}">
        <p14:creationId xmlns:p14="http://schemas.microsoft.com/office/powerpoint/2010/main" val="322513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15</a:t>
            </a:fld>
            <a:endParaRPr lang="en-US"/>
          </a:p>
        </p:txBody>
      </p:sp>
    </p:spTree>
    <p:extLst>
      <p:ext uri="{BB962C8B-B14F-4D97-AF65-F5344CB8AC3E}">
        <p14:creationId xmlns:p14="http://schemas.microsoft.com/office/powerpoint/2010/main" val="3511894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16</a:t>
            </a:fld>
            <a:endParaRPr lang="en-US"/>
          </a:p>
        </p:txBody>
      </p:sp>
    </p:spTree>
    <p:extLst>
      <p:ext uri="{BB962C8B-B14F-4D97-AF65-F5344CB8AC3E}">
        <p14:creationId xmlns:p14="http://schemas.microsoft.com/office/powerpoint/2010/main" val="128130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3</a:t>
            </a:fld>
            <a:endParaRPr lang="en-US"/>
          </a:p>
        </p:txBody>
      </p:sp>
    </p:spTree>
    <p:extLst>
      <p:ext uri="{BB962C8B-B14F-4D97-AF65-F5344CB8AC3E}">
        <p14:creationId xmlns:p14="http://schemas.microsoft.com/office/powerpoint/2010/main" val="393774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4</a:t>
            </a:fld>
            <a:endParaRPr lang="en-US"/>
          </a:p>
        </p:txBody>
      </p:sp>
    </p:spTree>
    <p:extLst>
      <p:ext uri="{BB962C8B-B14F-4D97-AF65-F5344CB8AC3E}">
        <p14:creationId xmlns:p14="http://schemas.microsoft.com/office/powerpoint/2010/main" val="2153198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5</a:t>
            </a:fld>
            <a:endParaRPr lang="en-US"/>
          </a:p>
        </p:txBody>
      </p:sp>
    </p:spTree>
    <p:extLst>
      <p:ext uri="{BB962C8B-B14F-4D97-AF65-F5344CB8AC3E}">
        <p14:creationId xmlns:p14="http://schemas.microsoft.com/office/powerpoint/2010/main" val="3392943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6</a:t>
            </a:fld>
            <a:endParaRPr lang="en-US"/>
          </a:p>
        </p:txBody>
      </p:sp>
    </p:spTree>
    <p:extLst>
      <p:ext uri="{BB962C8B-B14F-4D97-AF65-F5344CB8AC3E}">
        <p14:creationId xmlns:p14="http://schemas.microsoft.com/office/powerpoint/2010/main" val="412533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7</a:t>
            </a:fld>
            <a:endParaRPr lang="en-US"/>
          </a:p>
        </p:txBody>
      </p:sp>
    </p:spTree>
    <p:extLst>
      <p:ext uri="{BB962C8B-B14F-4D97-AF65-F5344CB8AC3E}">
        <p14:creationId xmlns:p14="http://schemas.microsoft.com/office/powerpoint/2010/main" val="1012458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8</a:t>
            </a:fld>
            <a:endParaRPr lang="en-US"/>
          </a:p>
        </p:txBody>
      </p:sp>
    </p:spTree>
    <p:extLst>
      <p:ext uri="{BB962C8B-B14F-4D97-AF65-F5344CB8AC3E}">
        <p14:creationId xmlns:p14="http://schemas.microsoft.com/office/powerpoint/2010/main" val="358092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9</a:t>
            </a:fld>
            <a:endParaRPr lang="en-US"/>
          </a:p>
        </p:txBody>
      </p:sp>
    </p:spTree>
    <p:extLst>
      <p:ext uri="{BB962C8B-B14F-4D97-AF65-F5344CB8AC3E}">
        <p14:creationId xmlns:p14="http://schemas.microsoft.com/office/powerpoint/2010/main" val="83106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10</a:t>
            </a:fld>
            <a:endParaRPr lang="en-US"/>
          </a:p>
        </p:txBody>
      </p:sp>
    </p:spTree>
    <p:extLst>
      <p:ext uri="{BB962C8B-B14F-4D97-AF65-F5344CB8AC3E}">
        <p14:creationId xmlns:p14="http://schemas.microsoft.com/office/powerpoint/2010/main" val="3379522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711765-6601-42D5-A6AF-8ACBCFA2B39C}" type="datetime1">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38455" y="6492875"/>
            <a:ext cx="753545" cy="365125"/>
          </a:xfrm>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412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608E1-A117-400D-A172-DE160D1A8DAD}" type="datetime1">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24149-610B-4D3B-93F3-6E167A45F13A}" type="datetime1">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6171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11D75-4F2B-4E1A-84C3-9BBE0769CD23}" type="datetime1">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8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8766F6-215F-4128-9CCB-37358068446B}" type="datetime1">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4961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51A40D-827C-48B0-8C89-8071662D6F87}" type="datetime1">
              <a:rPr lang="en-US" smtClean="0"/>
              <a:t>3/28/2020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6438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21DD4D-C66D-4F45-9E6D-6EDDB2C90134}" type="datetime1">
              <a:rPr lang="en-US" smtClean="0"/>
              <a:t>3/28/2020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55579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D8A06-BC4B-4D94-B447-35C871936B90}" type="datetime1">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4058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D3987-4360-4068-8012-BFAED3862B34}" type="datetime1">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7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381CA-5458-46F9-B52C-84A99771430C}" type="datetime1">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1518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8F753-CEDF-49BB-8BF1-325D3B22828A}" type="datetime1">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2067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CD4FE7-E244-467D-B0D7-1AFD56AB9600}" type="datetime1">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549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3D2C5-6334-47B8-B239-61F631967E85}" type="datetime1">
              <a:rPr lang="en-US" smtClean="0"/>
              <a:t>3/28/2020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665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8BE72-EE86-4AD5-955E-A0245A6A1DE1}" type="datetime1">
              <a:rPr lang="en-US" smtClean="0"/>
              <a:t>3/28/2020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0913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269C5-E6D7-446C-AD9C-E622D42F406C}" type="datetime1">
              <a:rPr lang="en-US" smtClean="0"/>
              <a:t>3/28/2020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1762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26501-3BD6-402D-A452-508E494B137B}" type="datetime1">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309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03F371-C867-4952-AE57-F75EC0374CEA}" type="datetime1">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52123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5ED10-A7FB-42DE-84A8-4F6A11194D38}"/>
              </a:ext>
            </a:extLst>
          </p:cNvPr>
          <p:cNvSpPr txBox="1"/>
          <p:nvPr userDrawn="1"/>
        </p:nvSpPr>
        <p:spPr>
          <a:xfrm rot="1221807">
            <a:off x="1296354" y="2598003"/>
            <a:ext cx="12010292" cy="1661993"/>
          </a:xfrm>
          <a:prstGeom prst="rect">
            <a:avLst/>
          </a:prstGeom>
          <a:noFill/>
        </p:spPr>
        <p:txBody>
          <a:bodyPr wrap="square" rtlCol="0">
            <a:spAutoFit/>
          </a:bodyPr>
          <a:lstStyle/>
          <a:p>
            <a:r>
              <a:rPr lang="en-US" sz="10200" b="0" cap="none" spc="0" dirty="0">
                <a:ln w="0">
                  <a:solidFill>
                    <a:schemeClr val="bg1">
                      <a:lumMod val="75000"/>
                      <a:lumOff val="25000"/>
                    </a:schemeClr>
                  </a:solidFill>
                </a:ln>
                <a:noFill/>
                <a:effectLst>
                  <a:outerShdw blurRad="38100" dist="19050" dir="2700000" algn="tl" rotWithShape="0">
                    <a:schemeClr val="dk1">
                      <a:alpha val="40000"/>
                    </a:schemeClr>
                  </a:outerShdw>
                </a:effectLst>
              </a:rPr>
              <a:t>Garrett Ordner</a:t>
            </a:r>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90EC7EC-B5DB-4942-9432-7BB68CD3D511}" type="datetime1">
              <a:rPr lang="en-US" smtClean="0"/>
              <a:t>3/28/2020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1438455" y="6485754"/>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C393F-49A5-4A2F-B910-E259774015D3}" type="slidenum">
              <a:rPr lang="en-US" smtClean="0"/>
              <a:t>‹#›</a:t>
            </a:fld>
            <a:endParaRPr lang="en-US"/>
          </a:p>
        </p:txBody>
      </p:sp>
      <p:sp>
        <p:nvSpPr>
          <p:cNvPr id="8" name="Rectangle 7">
            <a:extLst>
              <a:ext uri="{FF2B5EF4-FFF2-40B4-BE49-F238E27FC236}">
                <a16:creationId xmlns:a16="http://schemas.microsoft.com/office/drawing/2014/main" id="{FD73137B-A778-4D94-811D-9E9208394E75}"/>
              </a:ext>
            </a:extLst>
          </p:cNvPr>
          <p:cNvSpPr/>
          <p:nvPr userDrawn="1"/>
        </p:nvSpPr>
        <p:spPr>
          <a:xfrm>
            <a:off x="8663084" y="0"/>
            <a:ext cx="3528916" cy="307777"/>
          </a:xfrm>
          <a:prstGeom prst="rect">
            <a:avLst/>
          </a:prstGeom>
        </p:spPr>
        <p:txBody>
          <a:bodyPr wrap="none">
            <a:spAutoFit/>
          </a:bodyPr>
          <a:lstStyle/>
          <a:p>
            <a:pPr algn="r"/>
            <a:r>
              <a:rPr lang="en-US" sz="1400" dirty="0"/>
              <a:t>Presentation 1-2-6: Learning to Count (pt.2)</a:t>
            </a:r>
          </a:p>
        </p:txBody>
      </p:sp>
    </p:spTree>
    <p:extLst>
      <p:ext uri="{BB962C8B-B14F-4D97-AF65-F5344CB8AC3E}">
        <p14:creationId xmlns:p14="http://schemas.microsoft.com/office/powerpoint/2010/main" val="408789088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1E0-B096-42A2-BF55-F35C67A43E0C}"/>
              </a:ext>
            </a:extLst>
          </p:cNvPr>
          <p:cNvSpPr>
            <a:spLocks noGrp="1"/>
          </p:cNvSpPr>
          <p:nvPr>
            <p:ph type="ctrTitle"/>
          </p:nvPr>
        </p:nvSpPr>
        <p:spPr>
          <a:xfrm>
            <a:off x="2092171" y="1207364"/>
            <a:ext cx="8007658" cy="2390976"/>
          </a:xfrm>
        </p:spPr>
        <p:txBody>
          <a:bodyPr>
            <a:normAutofit fontScale="90000"/>
          </a:bodyPr>
          <a:lstStyle/>
          <a:p>
            <a:r>
              <a:rPr lang="en-US" dirty="0"/>
              <a:t>Probability and Statistics: </a:t>
            </a:r>
            <a:br>
              <a:rPr lang="en-US" dirty="0"/>
            </a:br>
            <a:r>
              <a:rPr lang="en-US" dirty="0"/>
              <a:t>A Primer for Beginners and Pre-Beginners</a:t>
            </a:r>
          </a:p>
        </p:txBody>
      </p:sp>
      <p:sp>
        <p:nvSpPr>
          <p:cNvPr id="3" name="Subtitle 2">
            <a:extLst>
              <a:ext uri="{FF2B5EF4-FFF2-40B4-BE49-F238E27FC236}">
                <a16:creationId xmlns:a16="http://schemas.microsoft.com/office/drawing/2014/main" id="{1C5C98FC-63AB-487D-A28F-BA8CF56B8C9D}"/>
              </a:ext>
            </a:extLst>
          </p:cNvPr>
          <p:cNvSpPr>
            <a:spLocks noGrp="1"/>
          </p:cNvSpPr>
          <p:nvPr>
            <p:ph type="subTitle" idx="1"/>
          </p:nvPr>
        </p:nvSpPr>
        <p:spPr/>
        <p:txBody>
          <a:bodyPr/>
          <a:lstStyle/>
          <a:p>
            <a:r>
              <a:rPr lang="en-US" dirty="0"/>
              <a:t>The Journey Begins:  Probability Theory</a:t>
            </a:r>
          </a:p>
          <a:p>
            <a:r>
              <a:rPr lang="en-US" dirty="0"/>
              <a:t>Part Six: Learning to Count (pt.2)</a:t>
            </a:r>
          </a:p>
        </p:txBody>
      </p:sp>
      <p:sp>
        <p:nvSpPr>
          <p:cNvPr id="4" name="TextBox 3">
            <a:extLst>
              <a:ext uri="{FF2B5EF4-FFF2-40B4-BE49-F238E27FC236}">
                <a16:creationId xmlns:a16="http://schemas.microsoft.com/office/drawing/2014/main" id="{89237C53-3595-4373-9B3B-BCE34842DEB2}"/>
              </a:ext>
            </a:extLst>
          </p:cNvPr>
          <p:cNvSpPr txBox="1"/>
          <p:nvPr/>
        </p:nvSpPr>
        <p:spPr>
          <a:xfrm>
            <a:off x="0" y="6426075"/>
            <a:ext cx="6753137" cy="369332"/>
          </a:xfrm>
          <a:prstGeom prst="rect">
            <a:avLst/>
          </a:prstGeom>
          <a:noFill/>
        </p:spPr>
        <p:txBody>
          <a:bodyPr wrap="square" rtlCol="0">
            <a:spAutoFit/>
          </a:bodyPr>
          <a:lstStyle/>
          <a:p>
            <a:r>
              <a:rPr lang="en-US" dirty="0"/>
              <a:t>Primary reference: Casella-Berger 2</a:t>
            </a:r>
            <a:r>
              <a:rPr lang="en-US" baseline="30000" dirty="0"/>
              <a:t>nd</a:t>
            </a:r>
            <a:r>
              <a:rPr lang="en-US" dirty="0"/>
              <a:t> Edition</a:t>
            </a:r>
          </a:p>
        </p:txBody>
      </p:sp>
    </p:spTree>
    <p:extLst>
      <p:ext uri="{BB962C8B-B14F-4D97-AF65-F5344CB8AC3E}">
        <p14:creationId xmlns:p14="http://schemas.microsoft.com/office/powerpoint/2010/main" val="226188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Hey, this all seems pretty easy!</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6555641"/>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Well, I’ve got some bad news for you:  Now we’re picking numbers </a:t>
            </a:r>
            <a:r>
              <a:rPr lang="en-US" sz="3000" i="1" dirty="0">
                <a:latin typeface="Cambria Math" panose="02040503050406030204" pitchFamily="18" charset="0"/>
                <a:ea typeface="Cambria Math" panose="02040503050406030204" pitchFamily="18" charset="0"/>
              </a:rPr>
              <a:t>with replacement</a:t>
            </a:r>
            <a:r>
              <a:rPr lang="en-US" sz="3000" dirty="0">
                <a:latin typeface="Cambria Math" panose="02040503050406030204" pitchFamily="18" charset="0"/>
                <a:ea typeface="Cambria Math" panose="02040503050406030204" pitchFamily="18" charset="0"/>
              </a:rPr>
              <a:t> but where </a:t>
            </a:r>
            <a:r>
              <a:rPr lang="en-US" sz="3000" i="1" dirty="0">
                <a:latin typeface="Cambria Math" panose="02040503050406030204" pitchFamily="18" charset="0"/>
                <a:ea typeface="Cambria Math" panose="02040503050406030204" pitchFamily="18" charset="0"/>
              </a:rPr>
              <a:t>order is not important </a:t>
            </a:r>
            <a:r>
              <a:rPr lang="en-US" sz="3000" dirty="0">
                <a:latin typeface="Cambria Math" panose="02040503050406030204" pitchFamily="18" charset="0"/>
                <a:ea typeface="Cambria Math" panose="02040503050406030204" pitchFamily="18" charset="0"/>
              </a:rPr>
              <a:t>(e.g. we could pick 1-1-1-2, but it would be the same as 1-2-1-1), and that, my friend, is not so fun. </a:t>
            </a:r>
            <a:r>
              <a:rPr lang="en-US" sz="3000" dirty="0">
                <a:latin typeface="Cambria Math" panose="02040503050406030204" pitchFamily="18" charset="0"/>
                <a:ea typeface="Cambria Math" panose="02040503050406030204" pitchFamily="18" charset="0"/>
                <a:sym typeface="Wingdings" panose="05000000000000000000" pitchFamily="2" charset="2"/>
              </a:rPr>
              <a:t>  Once again, we’re picking r = 4 from n=9:</a:t>
            </a:r>
            <a:endParaRPr lang="en-US" sz="3000" dirty="0">
              <a:latin typeface="Cambria Math" panose="02040503050406030204" pitchFamily="18" charset="0"/>
              <a:ea typeface="Cambria Math" panose="02040503050406030204" pitchFamily="18" charset="0"/>
            </a:endParaRPr>
          </a:p>
          <a:p>
            <a:endParaRPr lang="en-US" sz="3000" dirty="0">
              <a:ea typeface="Cambria Math" panose="02040503050406030204" pitchFamily="18" charset="0"/>
            </a:endParaRPr>
          </a:p>
          <a:p>
            <a:endParaRPr lang="en-US" sz="3000" b="1" dirty="0">
              <a:ea typeface="Cambria Math" panose="02040503050406030204" pitchFamily="18" charset="0"/>
            </a:endParaRPr>
          </a:p>
          <a:p>
            <a:pPr algn="ctr"/>
            <a:endParaRPr lang="en-US" sz="3000" dirty="0">
              <a:ea typeface="Cambria Math" panose="02040503050406030204" pitchFamily="18" charset="0"/>
            </a:endParaRPr>
          </a:p>
          <a:p>
            <a:r>
              <a:rPr lang="en-US" sz="3000" dirty="0">
                <a:ea typeface="Cambria Math" panose="02040503050406030204" pitchFamily="18" charset="0"/>
              </a:rPr>
              <a:t>If we start trying to count the balls themselves, this’ll get complicated in a hurry.  Instead, let’s try a different way of looking at the problem.</a:t>
            </a: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10</a:t>
            </a:fld>
            <a:endParaRPr lang="en-US"/>
          </a:p>
        </p:txBody>
      </p:sp>
      <p:grpSp>
        <p:nvGrpSpPr>
          <p:cNvPr id="5" name="Group 4">
            <a:extLst>
              <a:ext uri="{FF2B5EF4-FFF2-40B4-BE49-F238E27FC236}">
                <a16:creationId xmlns:a16="http://schemas.microsoft.com/office/drawing/2014/main" id="{ACBB729D-54E7-4500-922D-4F64A89C53EF}"/>
              </a:ext>
            </a:extLst>
          </p:cNvPr>
          <p:cNvGrpSpPr/>
          <p:nvPr/>
        </p:nvGrpSpPr>
        <p:grpSpPr>
          <a:xfrm>
            <a:off x="1286415" y="3448975"/>
            <a:ext cx="9598453" cy="674703"/>
            <a:chOff x="976609" y="4185746"/>
            <a:chExt cx="9598453" cy="674703"/>
          </a:xfrm>
        </p:grpSpPr>
        <p:sp>
          <p:nvSpPr>
            <p:cNvPr id="6" name="Oval 5">
              <a:extLst>
                <a:ext uri="{FF2B5EF4-FFF2-40B4-BE49-F238E27FC236}">
                  <a16:creationId xmlns:a16="http://schemas.microsoft.com/office/drawing/2014/main" id="{A04256DB-E064-4721-AF70-429847F658D1}"/>
                </a:ext>
              </a:extLst>
            </p:cNvPr>
            <p:cNvSpPr/>
            <p:nvPr/>
          </p:nvSpPr>
          <p:spPr>
            <a:xfrm>
              <a:off x="976609"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Oval 6">
              <a:extLst>
                <a:ext uri="{FF2B5EF4-FFF2-40B4-BE49-F238E27FC236}">
                  <a16:creationId xmlns:a16="http://schemas.microsoft.com/office/drawing/2014/main" id="{F8C42FB7-2F26-4870-850E-278F7EB57BBE}"/>
                </a:ext>
              </a:extLst>
            </p:cNvPr>
            <p:cNvSpPr/>
            <p:nvPr/>
          </p:nvSpPr>
          <p:spPr>
            <a:xfrm>
              <a:off x="98382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8" name="Oval 7">
              <a:extLst>
                <a:ext uri="{FF2B5EF4-FFF2-40B4-BE49-F238E27FC236}">
                  <a16:creationId xmlns:a16="http://schemas.microsoft.com/office/drawing/2014/main" id="{8B85D51C-896C-41BA-95AC-F0C1B3A1F93F}"/>
                </a:ext>
              </a:extLst>
            </p:cNvPr>
            <p:cNvSpPr/>
            <p:nvPr/>
          </p:nvSpPr>
          <p:spPr>
            <a:xfrm>
              <a:off x="87305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8</a:t>
              </a:r>
            </a:p>
          </p:txBody>
        </p:sp>
        <p:sp>
          <p:nvSpPr>
            <p:cNvPr id="9" name="Oval 8">
              <a:extLst>
                <a:ext uri="{FF2B5EF4-FFF2-40B4-BE49-F238E27FC236}">
                  <a16:creationId xmlns:a16="http://schemas.microsoft.com/office/drawing/2014/main" id="{1F83EF96-CD0A-4AD2-9889-B107DEF91871}"/>
                </a:ext>
              </a:extLst>
            </p:cNvPr>
            <p:cNvSpPr/>
            <p:nvPr/>
          </p:nvSpPr>
          <p:spPr>
            <a:xfrm>
              <a:off x="7622815"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10" name="Oval 9">
              <a:extLst>
                <a:ext uri="{FF2B5EF4-FFF2-40B4-BE49-F238E27FC236}">
                  <a16:creationId xmlns:a16="http://schemas.microsoft.com/office/drawing/2014/main" id="{A2F6B15A-1468-4665-9A5D-6B35E33A2F89}"/>
                </a:ext>
              </a:extLst>
            </p:cNvPr>
            <p:cNvSpPr/>
            <p:nvPr/>
          </p:nvSpPr>
          <p:spPr>
            <a:xfrm>
              <a:off x="6515114"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6</a:t>
              </a:r>
            </a:p>
          </p:txBody>
        </p:sp>
        <p:sp>
          <p:nvSpPr>
            <p:cNvPr id="11" name="Oval 10">
              <a:extLst>
                <a:ext uri="{FF2B5EF4-FFF2-40B4-BE49-F238E27FC236}">
                  <a16:creationId xmlns:a16="http://schemas.microsoft.com/office/drawing/2014/main" id="{147CFB43-7913-458F-8A1B-2195F8BBFEFD}"/>
                </a:ext>
              </a:extLst>
            </p:cNvPr>
            <p:cNvSpPr/>
            <p:nvPr/>
          </p:nvSpPr>
          <p:spPr>
            <a:xfrm>
              <a:off x="5407413"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12" name="Oval 11">
              <a:extLst>
                <a:ext uri="{FF2B5EF4-FFF2-40B4-BE49-F238E27FC236}">
                  <a16:creationId xmlns:a16="http://schemas.microsoft.com/office/drawing/2014/main" id="{26D3EBF2-1E55-46F2-B2D6-7B54B479EF3C}"/>
                </a:ext>
              </a:extLst>
            </p:cNvPr>
            <p:cNvSpPr/>
            <p:nvPr/>
          </p:nvSpPr>
          <p:spPr>
            <a:xfrm>
              <a:off x="4299712"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13" name="Oval 12">
              <a:extLst>
                <a:ext uri="{FF2B5EF4-FFF2-40B4-BE49-F238E27FC236}">
                  <a16:creationId xmlns:a16="http://schemas.microsoft.com/office/drawing/2014/main" id="{6E29AB2F-3865-406D-9512-D0C21A3BC35A}"/>
                </a:ext>
              </a:extLst>
            </p:cNvPr>
            <p:cNvSpPr/>
            <p:nvPr/>
          </p:nvSpPr>
          <p:spPr>
            <a:xfrm>
              <a:off x="2084310"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4" name="Oval 13">
              <a:extLst>
                <a:ext uri="{FF2B5EF4-FFF2-40B4-BE49-F238E27FC236}">
                  <a16:creationId xmlns:a16="http://schemas.microsoft.com/office/drawing/2014/main" id="{AAE3905F-1276-4F26-81BD-836079E18D4C}"/>
                </a:ext>
              </a:extLst>
            </p:cNvPr>
            <p:cNvSpPr/>
            <p:nvPr/>
          </p:nvSpPr>
          <p:spPr>
            <a:xfrm>
              <a:off x="3192011"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Tree>
    <p:extLst>
      <p:ext uri="{BB962C8B-B14F-4D97-AF65-F5344CB8AC3E}">
        <p14:creationId xmlns:p14="http://schemas.microsoft.com/office/powerpoint/2010/main" val="114175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How should we approach this, then?</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6093976"/>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Instead of picking the balls, let’s pretend we have four identical tokens, and each of the balls is a bin in which we place a token.  For example, if we pick 2-3-4-3 (or equivalently, 3-3-2-4, for example), we mark it like this:</a:t>
            </a:r>
          </a:p>
          <a:p>
            <a:endParaRPr lang="en-US" sz="3000" dirty="0">
              <a:ea typeface="Cambria Math" panose="02040503050406030204" pitchFamily="18" charset="0"/>
            </a:endParaRPr>
          </a:p>
          <a:p>
            <a:endParaRPr lang="en-US" sz="3000" b="1"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r>
              <a:rPr lang="en-US" sz="3000" dirty="0">
                <a:ea typeface="Cambria Math" panose="02040503050406030204" pitchFamily="18" charset="0"/>
              </a:rPr>
              <a:t>Still, this doesn’t quite help us as much as we might like.  Let’s add one more element to this graphic to help us gain a new perspective.</a:t>
            </a: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11</a:t>
            </a:fld>
            <a:endParaRPr lang="en-US"/>
          </a:p>
        </p:txBody>
      </p:sp>
      <p:grpSp>
        <p:nvGrpSpPr>
          <p:cNvPr id="15" name="Group 14">
            <a:extLst>
              <a:ext uri="{FF2B5EF4-FFF2-40B4-BE49-F238E27FC236}">
                <a16:creationId xmlns:a16="http://schemas.microsoft.com/office/drawing/2014/main" id="{237852C5-259F-4744-8E6C-921286CC7925}"/>
              </a:ext>
            </a:extLst>
          </p:cNvPr>
          <p:cNvGrpSpPr/>
          <p:nvPr/>
        </p:nvGrpSpPr>
        <p:grpSpPr>
          <a:xfrm>
            <a:off x="1286415" y="3448975"/>
            <a:ext cx="9598453" cy="1173775"/>
            <a:chOff x="1286415" y="3448975"/>
            <a:chExt cx="9598453" cy="1173775"/>
          </a:xfrm>
        </p:grpSpPr>
        <p:grpSp>
          <p:nvGrpSpPr>
            <p:cNvPr id="5" name="Group 4">
              <a:extLst>
                <a:ext uri="{FF2B5EF4-FFF2-40B4-BE49-F238E27FC236}">
                  <a16:creationId xmlns:a16="http://schemas.microsoft.com/office/drawing/2014/main" id="{ACBB729D-54E7-4500-922D-4F64A89C53EF}"/>
                </a:ext>
              </a:extLst>
            </p:cNvPr>
            <p:cNvGrpSpPr/>
            <p:nvPr/>
          </p:nvGrpSpPr>
          <p:grpSpPr>
            <a:xfrm>
              <a:off x="1286415" y="3448975"/>
              <a:ext cx="9598453" cy="674703"/>
              <a:chOff x="976609" y="4185746"/>
              <a:chExt cx="9598453" cy="674703"/>
            </a:xfrm>
          </p:grpSpPr>
          <p:sp>
            <p:nvSpPr>
              <p:cNvPr id="6" name="Oval 5">
                <a:extLst>
                  <a:ext uri="{FF2B5EF4-FFF2-40B4-BE49-F238E27FC236}">
                    <a16:creationId xmlns:a16="http://schemas.microsoft.com/office/drawing/2014/main" id="{A04256DB-E064-4721-AF70-429847F658D1}"/>
                  </a:ext>
                </a:extLst>
              </p:cNvPr>
              <p:cNvSpPr/>
              <p:nvPr/>
            </p:nvSpPr>
            <p:spPr>
              <a:xfrm>
                <a:off x="976609"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Oval 6">
                <a:extLst>
                  <a:ext uri="{FF2B5EF4-FFF2-40B4-BE49-F238E27FC236}">
                    <a16:creationId xmlns:a16="http://schemas.microsoft.com/office/drawing/2014/main" id="{F8C42FB7-2F26-4870-850E-278F7EB57BBE}"/>
                  </a:ext>
                </a:extLst>
              </p:cNvPr>
              <p:cNvSpPr/>
              <p:nvPr/>
            </p:nvSpPr>
            <p:spPr>
              <a:xfrm>
                <a:off x="98382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8" name="Oval 7">
                <a:extLst>
                  <a:ext uri="{FF2B5EF4-FFF2-40B4-BE49-F238E27FC236}">
                    <a16:creationId xmlns:a16="http://schemas.microsoft.com/office/drawing/2014/main" id="{8B85D51C-896C-41BA-95AC-F0C1B3A1F93F}"/>
                  </a:ext>
                </a:extLst>
              </p:cNvPr>
              <p:cNvSpPr/>
              <p:nvPr/>
            </p:nvSpPr>
            <p:spPr>
              <a:xfrm>
                <a:off x="87305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8</a:t>
                </a:r>
              </a:p>
            </p:txBody>
          </p:sp>
          <p:sp>
            <p:nvSpPr>
              <p:cNvPr id="9" name="Oval 8">
                <a:extLst>
                  <a:ext uri="{FF2B5EF4-FFF2-40B4-BE49-F238E27FC236}">
                    <a16:creationId xmlns:a16="http://schemas.microsoft.com/office/drawing/2014/main" id="{1F83EF96-CD0A-4AD2-9889-B107DEF91871}"/>
                  </a:ext>
                </a:extLst>
              </p:cNvPr>
              <p:cNvSpPr/>
              <p:nvPr/>
            </p:nvSpPr>
            <p:spPr>
              <a:xfrm>
                <a:off x="7622815"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10" name="Oval 9">
                <a:extLst>
                  <a:ext uri="{FF2B5EF4-FFF2-40B4-BE49-F238E27FC236}">
                    <a16:creationId xmlns:a16="http://schemas.microsoft.com/office/drawing/2014/main" id="{A2F6B15A-1468-4665-9A5D-6B35E33A2F89}"/>
                  </a:ext>
                </a:extLst>
              </p:cNvPr>
              <p:cNvSpPr/>
              <p:nvPr/>
            </p:nvSpPr>
            <p:spPr>
              <a:xfrm>
                <a:off x="6515114"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6</a:t>
                </a:r>
              </a:p>
            </p:txBody>
          </p:sp>
          <p:sp>
            <p:nvSpPr>
              <p:cNvPr id="11" name="Oval 10">
                <a:extLst>
                  <a:ext uri="{FF2B5EF4-FFF2-40B4-BE49-F238E27FC236}">
                    <a16:creationId xmlns:a16="http://schemas.microsoft.com/office/drawing/2014/main" id="{147CFB43-7913-458F-8A1B-2195F8BBFEFD}"/>
                  </a:ext>
                </a:extLst>
              </p:cNvPr>
              <p:cNvSpPr/>
              <p:nvPr/>
            </p:nvSpPr>
            <p:spPr>
              <a:xfrm>
                <a:off x="5407413"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12" name="Oval 11">
                <a:extLst>
                  <a:ext uri="{FF2B5EF4-FFF2-40B4-BE49-F238E27FC236}">
                    <a16:creationId xmlns:a16="http://schemas.microsoft.com/office/drawing/2014/main" id="{26D3EBF2-1E55-46F2-B2D6-7B54B479EF3C}"/>
                  </a:ext>
                </a:extLst>
              </p:cNvPr>
              <p:cNvSpPr/>
              <p:nvPr/>
            </p:nvSpPr>
            <p:spPr>
              <a:xfrm>
                <a:off x="4299712"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13" name="Oval 12">
                <a:extLst>
                  <a:ext uri="{FF2B5EF4-FFF2-40B4-BE49-F238E27FC236}">
                    <a16:creationId xmlns:a16="http://schemas.microsoft.com/office/drawing/2014/main" id="{6E29AB2F-3865-406D-9512-D0C21A3BC35A}"/>
                  </a:ext>
                </a:extLst>
              </p:cNvPr>
              <p:cNvSpPr/>
              <p:nvPr/>
            </p:nvSpPr>
            <p:spPr>
              <a:xfrm>
                <a:off x="2084310"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4" name="Oval 13">
                <a:extLst>
                  <a:ext uri="{FF2B5EF4-FFF2-40B4-BE49-F238E27FC236}">
                    <a16:creationId xmlns:a16="http://schemas.microsoft.com/office/drawing/2014/main" id="{AAE3905F-1276-4F26-81BD-836079E18D4C}"/>
                  </a:ext>
                </a:extLst>
              </p:cNvPr>
              <p:cNvSpPr/>
              <p:nvPr/>
            </p:nvSpPr>
            <p:spPr>
              <a:xfrm>
                <a:off x="3192011"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4" name="Oval 3">
              <a:extLst>
                <a:ext uri="{FF2B5EF4-FFF2-40B4-BE49-F238E27FC236}">
                  <a16:creationId xmlns:a16="http://schemas.microsoft.com/office/drawing/2014/main" id="{F68A71F0-3020-42A6-BCFA-2DCD040618AF}"/>
                </a:ext>
              </a:extLst>
            </p:cNvPr>
            <p:cNvSpPr/>
            <p:nvPr/>
          </p:nvSpPr>
          <p:spPr>
            <a:xfrm>
              <a:off x="2650776" y="4139097"/>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F9690AF-765A-40D4-BB3D-4AEC084C9ED3}"/>
                </a:ext>
              </a:extLst>
            </p:cNvPr>
            <p:cNvSpPr/>
            <p:nvPr/>
          </p:nvSpPr>
          <p:spPr>
            <a:xfrm>
              <a:off x="4858884" y="4139097"/>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D83B077-9A8E-4390-ABAF-D5317E46664A}"/>
                </a:ext>
              </a:extLst>
            </p:cNvPr>
            <p:cNvSpPr/>
            <p:nvPr/>
          </p:nvSpPr>
          <p:spPr>
            <a:xfrm>
              <a:off x="3754830" y="4149454"/>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AE03569-4A5B-4739-A9B5-D098D7001323}"/>
                </a:ext>
              </a:extLst>
            </p:cNvPr>
            <p:cNvSpPr/>
            <p:nvPr/>
          </p:nvSpPr>
          <p:spPr>
            <a:xfrm>
              <a:off x="3754830" y="4427442"/>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315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How should we approach this, then?</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708981"/>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Now that we’re treating the balls as “bins” into which we can place our tokens, we don’t really need to see the balls at all.  Rather, we can simply look at the separations between them:</a:t>
            </a:r>
          </a:p>
          <a:p>
            <a:endParaRPr lang="en-US" sz="3000" dirty="0">
              <a:ea typeface="Cambria Math" panose="02040503050406030204" pitchFamily="18" charset="0"/>
            </a:endParaRPr>
          </a:p>
          <a:p>
            <a:endParaRPr lang="en-US" sz="3000" b="1"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12</a:t>
            </a:fld>
            <a:endParaRPr lang="en-US"/>
          </a:p>
        </p:txBody>
      </p:sp>
      <p:grpSp>
        <p:nvGrpSpPr>
          <p:cNvPr id="58" name="Group 57">
            <a:extLst>
              <a:ext uri="{FF2B5EF4-FFF2-40B4-BE49-F238E27FC236}">
                <a16:creationId xmlns:a16="http://schemas.microsoft.com/office/drawing/2014/main" id="{8868FAF9-F334-4BF5-BA56-3547DA0216BD}"/>
              </a:ext>
            </a:extLst>
          </p:cNvPr>
          <p:cNvGrpSpPr/>
          <p:nvPr/>
        </p:nvGrpSpPr>
        <p:grpSpPr>
          <a:xfrm>
            <a:off x="1286415" y="3334305"/>
            <a:ext cx="9598453" cy="1288445"/>
            <a:chOff x="1286415" y="3334305"/>
            <a:chExt cx="9598453" cy="1288445"/>
          </a:xfrm>
        </p:grpSpPr>
        <p:grpSp>
          <p:nvGrpSpPr>
            <p:cNvPr id="15" name="Group 14">
              <a:extLst>
                <a:ext uri="{FF2B5EF4-FFF2-40B4-BE49-F238E27FC236}">
                  <a16:creationId xmlns:a16="http://schemas.microsoft.com/office/drawing/2014/main" id="{237852C5-259F-4744-8E6C-921286CC7925}"/>
                </a:ext>
              </a:extLst>
            </p:cNvPr>
            <p:cNvGrpSpPr/>
            <p:nvPr/>
          </p:nvGrpSpPr>
          <p:grpSpPr>
            <a:xfrm>
              <a:off x="1286415" y="3448975"/>
              <a:ext cx="9598453" cy="1173775"/>
              <a:chOff x="1286415" y="3448975"/>
              <a:chExt cx="9598453" cy="1173775"/>
            </a:xfrm>
          </p:grpSpPr>
          <p:grpSp>
            <p:nvGrpSpPr>
              <p:cNvPr id="5" name="Group 4">
                <a:extLst>
                  <a:ext uri="{FF2B5EF4-FFF2-40B4-BE49-F238E27FC236}">
                    <a16:creationId xmlns:a16="http://schemas.microsoft.com/office/drawing/2014/main" id="{ACBB729D-54E7-4500-922D-4F64A89C53EF}"/>
                  </a:ext>
                </a:extLst>
              </p:cNvPr>
              <p:cNvGrpSpPr/>
              <p:nvPr/>
            </p:nvGrpSpPr>
            <p:grpSpPr>
              <a:xfrm>
                <a:off x="1286415" y="3448975"/>
                <a:ext cx="9598453" cy="674703"/>
                <a:chOff x="976609" y="4185746"/>
                <a:chExt cx="9598453" cy="674703"/>
              </a:xfrm>
            </p:grpSpPr>
            <p:sp>
              <p:nvSpPr>
                <p:cNvPr id="6" name="Oval 5">
                  <a:extLst>
                    <a:ext uri="{FF2B5EF4-FFF2-40B4-BE49-F238E27FC236}">
                      <a16:creationId xmlns:a16="http://schemas.microsoft.com/office/drawing/2014/main" id="{A04256DB-E064-4721-AF70-429847F658D1}"/>
                    </a:ext>
                  </a:extLst>
                </p:cNvPr>
                <p:cNvSpPr/>
                <p:nvPr/>
              </p:nvSpPr>
              <p:spPr>
                <a:xfrm>
                  <a:off x="976609"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Oval 6">
                  <a:extLst>
                    <a:ext uri="{FF2B5EF4-FFF2-40B4-BE49-F238E27FC236}">
                      <a16:creationId xmlns:a16="http://schemas.microsoft.com/office/drawing/2014/main" id="{F8C42FB7-2F26-4870-850E-278F7EB57BBE}"/>
                    </a:ext>
                  </a:extLst>
                </p:cNvPr>
                <p:cNvSpPr/>
                <p:nvPr/>
              </p:nvSpPr>
              <p:spPr>
                <a:xfrm>
                  <a:off x="98382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8" name="Oval 7">
                  <a:extLst>
                    <a:ext uri="{FF2B5EF4-FFF2-40B4-BE49-F238E27FC236}">
                      <a16:creationId xmlns:a16="http://schemas.microsoft.com/office/drawing/2014/main" id="{8B85D51C-896C-41BA-95AC-F0C1B3A1F93F}"/>
                    </a:ext>
                  </a:extLst>
                </p:cNvPr>
                <p:cNvSpPr/>
                <p:nvPr/>
              </p:nvSpPr>
              <p:spPr>
                <a:xfrm>
                  <a:off x="87305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8</a:t>
                  </a:r>
                </a:p>
              </p:txBody>
            </p:sp>
            <p:sp>
              <p:nvSpPr>
                <p:cNvPr id="9" name="Oval 8">
                  <a:extLst>
                    <a:ext uri="{FF2B5EF4-FFF2-40B4-BE49-F238E27FC236}">
                      <a16:creationId xmlns:a16="http://schemas.microsoft.com/office/drawing/2014/main" id="{1F83EF96-CD0A-4AD2-9889-B107DEF91871}"/>
                    </a:ext>
                  </a:extLst>
                </p:cNvPr>
                <p:cNvSpPr/>
                <p:nvPr/>
              </p:nvSpPr>
              <p:spPr>
                <a:xfrm>
                  <a:off x="7622815"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10" name="Oval 9">
                  <a:extLst>
                    <a:ext uri="{FF2B5EF4-FFF2-40B4-BE49-F238E27FC236}">
                      <a16:creationId xmlns:a16="http://schemas.microsoft.com/office/drawing/2014/main" id="{A2F6B15A-1468-4665-9A5D-6B35E33A2F89}"/>
                    </a:ext>
                  </a:extLst>
                </p:cNvPr>
                <p:cNvSpPr/>
                <p:nvPr/>
              </p:nvSpPr>
              <p:spPr>
                <a:xfrm>
                  <a:off x="6515114"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6</a:t>
                  </a:r>
                </a:p>
              </p:txBody>
            </p:sp>
            <p:sp>
              <p:nvSpPr>
                <p:cNvPr id="11" name="Oval 10">
                  <a:extLst>
                    <a:ext uri="{FF2B5EF4-FFF2-40B4-BE49-F238E27FC236}">
                      <a16:creationId xmlns:a16="http://schemas.microsoft.com/office/drawing/2014/main" id="{147CFB43-7913-458F-8A1B-2195F8BBFEFD}"/>
                    </a:ext>
                  </a:extLst>
                </p:cNvPr>
                <p:cNvSpPr/>
                <p:nvPr/>
              </p:nvSpPr>
              <p:spPr>
                <a:xfrm>
                  <a:off x="5407413"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12" name="Oval 11">
                  <a:extLst>
                    <a:ext uri="{FF2B5EF4-FFF2-40B4-BE49-F238E27FC236}">
                      <a16:creationId xmlns:a16="http://schemas.microsoft.com/office/drawing/2014/main" id="{26D3EBF2-1E55-46F2-B2D6-7B54B479EF3C}"/>
                    </a:ext>
                  </a:extLst>
                </p:cNvPr>
                <p:cNvSpPr/>
                <p:nvPr/>
              </p:nvSpPr>
              <p:spPr>
                <a:xfrm>
                  <a:off x="4299712"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13" name="Oval 12">
                  <a:extLst>
                    <a:ext uri="{FF2B5EF4-FFF2-40B4-BE49-F238E27FC236}">
                      <a16:creationId xmlns:a16="http://schemas.microsoft.com/office/drawing/2014/main" id="{6E29AB2F-3865-406D-9512-D0C21A3BC35A}"/>
                    </a:ext>
                  </a:extLst>
                </p:cNvPr>
                <p:cNvSpPr/>
                <p:nvPr/>
              </p:nvSpPr>
              <p:spPr>
                <a:xfrm>
                  <a:off x="2084310"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4" name="Oval 13">
                  <a:extLst>
                    <a:ext uri="{FF2B5EF4-FFF2-40B4-BE49-F238E27FC236}">
                      <a16:creationId xmlns:a16="http://schemas.microsoft.com/office/drawing/2014/main" id="{AAE3905F-1276-4F26-81BD-836079E18D4C}"/>
                    </a:ext>
                  </a:extLst>
                </p:cNvPr>
                <p:cNvSpPr/>
                <p:nvPr/>
              </p:nvSpPr>
              <p:spPr>
                <a:xfrm>
                  <a:off x="3192011"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4" name="Oval 3">
                <a:extLst>
                  <a:ext uri="{FF2B5EF4-FFF2-40B4-BE49-F238E27FC236}">
                    <a16:creationId xmlns:a16="http://schemas.microsoft.com/office/drawing/2014/main" id="{F68A71F0-3020-42A6-BCFA-2DCD040618AF}"/>
                  </a:ext>
                </a:extLst>
              </p:cNvPr>
              <p:cNvSpPr/>
              <p:nvPr/>
            </p:nvSpPr>
            <p:spPr>
              <a:xfrm>
                <a:off x="2650776" y="4139097"/>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F9690AF-765A-40D4-BB3D-4AEC084C9ED3}"/>
                  </a:ext>
                </a:extLst>
              </p:cNvPr>
              <p:cNvSpPr/>
              <p:nvPr/>
            </p:nvSpPr>
            <p:spPr>
              <a:xfrm>
                <a:off x="4858884" y="4139097"/>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D83B077-9A8E-4390-ABAF-D5317E46664A}"/>
                  </a:ext>
                </a:extLst>
              </p:cNvPr>
              <p:cNvSpPr/>
              <p:nvPr/>
            </p:nvSpPr>
            <p:spPr>
              <a:xfrm>
                <a:off x="3754830" y="4149454"/>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AE03569-4A5B-4739-A9B5-D098D7001323}"/>
                  </a:ext>
                </a:extLst>
              </p:cNvPr>
              <p:cNvSpPr/>
              <p:nvPr/>
            </p:nvSpPr>
            <p:spPr>
              <a:xfrm>
                <a:off x="3754830" y="4427442"/>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210BD9F-E916-4867-B50C-620B14D38238}"/>
                </a:ext>
              </a:extLst>
            </p:cNvPr>
            <p:cNvGrpSpPr/>
            <p:nvPr/>
          </p:nvGrpSpPr>
          <p:grpSpPr>
            <a:xfrm>
              <a:off x="2192784" y="3334305"/>
              <a:ext cx="7803472" cy="980125"/>
              <a:chOff x="2192784" y="3334305"/>
              <a:chExt cx="7803472" cy="980125"/>
            </a:xfrm>
          </p:grpSpPr>
          <p:cxnSp>
            <p:nvCxnSpPr>
              <p:cNvPr id="20" name="Straight Connector 19">
                <a:extLst>
                  <a:ext uri="{FF2B5EF4-FFF2-40B4-BE49-F238E27FC236}">
                    <a16:creationId xmlns:a16="http://schemas.microsoft.com/office/drawing/2014/main" id="{15666700-E090-468B-A495-A1F4CBC89716}"/>
                  </a:ext>
                </a:extLst>
              </p:cNvPr>
              <p:cNvCxnSpPr>
                <a:cxnSpLocks/>
              </p:cNvCxnSpPr>
              <p:nvPr/>
            </p:nvCxnSpPr>
            <p:spPr>
              <a:xfrm>
                <a:off x="2192784"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DBA29E-4815-4E55-BFA6-09F7973355E5}"/>
                  </a:ext>
                </a:extLst>
              </p:cNvPr>
              <p:cNvCxnSpPr>
                <a:cxnSpLocks/>
              </p:cNvCxnSpPr>
              <p:nvPr/>
            </p:nvCxnSpPr>
            <p:spPr>
              <a:xfrm>
                <a:off x="4422348"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12417F-745B-4F54-ABDE-4F17BDE59E7B}"/>
                  </a:ext>
                </a:extLst>
              </p:cNvPr>
              <p:cNvCxnSpPr>
                <a:cxnSpLocks/>
              </p:cNvCxnSpPr>
              <p:nvPr/>
            </p:nvCxnSpPr>
            <p:spPr>
              <a:xfrm>
                <a:off x="5537130"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F714BC-BB66-4736-AFB3-EDE18BDDA4CB}"/>
                  </a:ext>
                </a:extLst>
              </p:cNvPr>
              <p:cNvCxnSpPr>
                <a:cxnSpLocks/>
              </p:cNvCxnSpPr>
              <p:nvPr/>
            </p:nvCxnSpPr>
            <p:spPr>
              <a:xfrm>
                <a:off x="6651912"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4522A0-7D81-4C09-93F6-31F09CB395B7}"/>
                  </a:ext>
                </a:extLst>
              </p:cNvPr>
              <p:cNvCxnSpPr>
                <a:cxnSpLocks/>
              </p:cNvCxnSpPr>
              <p:nvPr/>
            </p:nvCxnSpPr>
            <p:spPr>
              <a:xfrm>
                <a:off x="7766694"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916B25F-84E3-453F-B5F3-7A590DFE1DBA}"/>
                  </a:ext>
                </a:extLst>
              </p:cNvPr>
              <p:cNvCxnSpPr>
                <a:cxnSpLocks/>
              </p:cNvCxnSpPr>
              <p:nvPr/>
            </p:nvCxnSpPr>
            <p:spPr>
              <a:xfrm>
                <a:off x="8881476"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AFABEB5-CD5A-4001-8BE0-C687A7834D32}"/>
                  </a:ext>
                </a:extLst>
              </p:cNvPr>
              <p:cNvCxnSpPr>
                <a:cxnSpLocks/>
              </p:cNvCxnSpPr>
              <p:nvPr/>
            </p:nvCxnSpPr>
            <p:spPr>
              <a:xfrm>
                <a:off x="9996256"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8CAEB83-8BA4-4475-9422-29B8021E20B5}"/>
                  </a:ext>
                </a:extLst>
              </p:cNvPr>
              <p:cNvCxnSpPr>
                <a:cxnSpLocks/>
              </p:cNvCxnSpPr>
              <p:nvPr/>
            </p:nvCxnSpPr>
            <p:spPr>
              <a:xfrm>
                <a:off x="3307566"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9" name="Straight Arrow Connector 28">
            <a:extLst>
              <a:ext uri="{FF2B5EF4-FFF2-40B4-BE49-F238E27FC236}">
                <a16:creationId xmlns:a16="http://schemas.microsoft.com/office/drawing/2014/main" id="{1D145BF7-81BF-472D-96FF-417B6E2F99F2}"/>
              </a:ext>
            </a:extLst>
          </p:cNvPr>
          <p:cNvCxnSpPr>
            <a:cxnSpLocks/>
          </p:cNvCxnSpPr>
          <p:nvPr/>
        </p:nvCxnSpPr>
        <p:spPr>
          <a:xfrm>
            <a:off x="5537130" y="4622750"/>
            <a:ext cx="0" cy="7659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CA65347E-E465-4F66-981B-882F972BB0D3}"/>
              </a:ext>
            </a:extLst>
          </p:cNvPr>
          <p:cNvGrpSpPr/>
          <p:nvPr/>
        </p:nvGrpSpPr>
        <p:grpSpPr>
          <a:xfrm>
            <a:off x="2215401" y="5466130"/>
            <a:ext cx="7803472" cy="980125"/>
            <a:chOff x="2215401" y="5466130"/>
            <a:chExt cx="7803472" cy="980125"/>
          </a:xfrm>
        </p:grpSpPr>
        <p:sp>
          <p:nvSpPr>
            <p:cNvPr id="34" name="Oval 33">
              <a:extLst>
                <a:ext uri="{FF2B5EF4-FFF2-40B4-BE49-F238E27FC236}">
                  <a16:creationId xmlns:a16="http://schemas.microsoft.com/office/drawing/2014/main" id="{D2DA50E9-1DA6-4385-90D1-E4EDB52E314A}"/>
                </a:ext>
              </a:extLst>
            </p:cNvPr>
            <p:cNvSpPr/>
            <p:nvPr/>
          </p:nvSpPr>
          <p:spPr>
            <a:xfrm>
              <a:off x="2650776" y="5749812"/>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833E1A4-E201-4424-8552-A9AA74719C03}"/>
                </a:ext>
              </a:extLst>
            </p:cNvPr>
            <p:cNvSpPr/>
            <p:nvPr/>
          </p:nvSpPr>
          <p:spPr>
            <a:xfrm>
              <a:off x="4858884" y="5749812"/>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F0C2E5E-48D2-4C39-8A34-6065EA941BF8}"/>
                </a:ext>
              </a:extLst>
            </p:cNvPr>
            <p:cNvSpPr/>
            <p:nvPr/>
          </p:nvSpPr>
          <p:spPr>
            <a:xfrm>
              <a:off x="3541346" y="5741833"/>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67BCB9A-DF3F-48B4-9E07-8A573C1AC90B}"/>
                </a:ext>
              </a:extLst>
            </p:cNvPr>
            <p:cNvSpPr/>
            <p:nvPr/>
          </p:nvSpPr>
          <p:spPr>
            <a:xfrm>
              <a:off x="4057941" y="5741833"/>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6AF94D5-C193-4ACC-A1FF-4D65468347DF}"/>
                </a:ext>
              </a:extLst>
            </p:cNvPr>
            <p:cNvGrpSpPr/>
            <p:nvPr/>
          </p:nvGrpSpPr>
          <p:grpSpPr>
            <a:xfrm>
              <a:off x="2215401" y="5466130"/>
              <a:ext cx="7803472" cy="980125"/>
              <a:chOff x="2192784" y="3334305"/>
              <a:chExt cx="7803472" cy="980125"/>
            </a:xfrm>
          </p:grpSpPr>
          <p:cxnSp>
            <p:nvCxnSpPr>
              <p:cNvPr id="49" name="Straight Connector 48">
                <a:extLst>
                  <a:ext uri="{FF2B5EF4-FFF2-40B4-BE49-F238E27FC236}">
                    <a16:creationId xmlns:a16="http://schemas.microsoft.com/office/drawing/2014/main" id="{FCD9B081-9C81-45E2-87C9-714F82F19480}"/>
                  </a:ext>
                </a:extLst>
              </p:cNvPr>
              <p:cNvCxnSpPr>
                <a:cxnSpLocks/>
              </p:cNvCxnSpPr>
              <p:nvPr/>
            </p:nvCxnSpPr>
            <p:spPr>
              <a:xfrm>
                <a:off x="2192784"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8A57720-9718-4F7F-9816-0F1BB157BCB2}"/>
                  </a:ext>
                </a:extLst>
              </p:cNvPr>
              <p:cNvCxnSpPr>
                <a:cxnSpLocks/>
              </p:cNvCxnSpPr>
              <p:nvPr/>
            </p:nvCxnSpPr>
            <p:spPr>
              <a:xfrm>
                <a:off x="4422348"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01BD4A2-EA8C-4FFF-98A2-20C760039D89}"/>
                  </a:ext>
                </a:extLst>
              </p:cNvPr>
              <p:cNvCxnSpPr>
                <a:cxnSpLocks/>
              </p:cNvCxnSpPr>
              <p:nvPr/>
            </p:nvCxnSpPr>
            <p:spPr>
              <a:xfrm>
                <a:off x="5537130"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F0E7715-792F-452E-A334-5737EA3A45D5}"/>
                  </a:ext>
                </a:extLst>
              </p:cNvPr>
              <p:cNvCxnSpPr>
                <a:cxnSpLocks/>
              </p:cNvCxnSpPr>
              <p:nvPr/>
            </p:nvCxnSpPr>
            <p:spPr>
              <a:xfrm>
                <a:off x="6651912"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B92B41-1834-48A3-BF8E-5B228D0FAE79}"/>
                  </a:ext>
                </a:extLst>
              </p:cNvPr>
              <p:cNvCxnSpPr>
                <a:cxnSpLocks/>
              </p:cNvCxnSpPr>
              <p:nvPr/>
            </p:nvCxnSpPr>
            <p:spPr>
              <a:xfrm>
                <a:off x="7766694"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5D0052-26BB-426B-B6CB-7EE3FFCAAA5E}"/>
                  </a:ext>
                </a:extLst>
              </p:cNvPr>
              <p:cNvCxnSpPr>
                <a:cxnSpLocks/>
              </p:cNvCxnSpPr>
              <p:nvPr/>
            </p:nvCxnSpPr>
            <p:spPr>
              <a:xfrm>
                <a:off x="8881476"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A77BE04-B3B1-4FC4-B2BE-917B7138144D}"/>
                  </a:ext>
                </a:extLst>
              </p:cNvPr>
              <p:cNvCxnSpPr>
                <a:cxnSpLocks/>
              </p:cNvCxnSpPr>
              <p:nvPr/>
            </p:nvCxnSpPr>
            <p:spPr>
              <a:xfrm>
                <a:off x="9996256"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855F568-E6C8-48BB-A987-A136D416A936}"/>
                  </a:ext>
                </a:extLst>
              </p:cNvPr>
              <p:cNvCxnSpPr>
                <a:cxnSpLocks/>
              </p:cNvCxnSpPr>
              <p:nvPr/>
            </p:nvCxnSpPr>
            <p:spPr>
              <a:xfrm>
                <a:off x="3307566"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7994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What good does that do?</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5170646"/>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We’ve transformed this into a collection of 12 objects: four tokens, and the eight separations between our nine “bins”. (So n+r-1 objects)</a:t>
            </a:r>
            <a:endParaRPr lang="en-US" sz="3000" dirty="0">
              <a:ea typeface="Cambria Math" panose="02040503050406030204" pitchFamily="18" charset="0"/>
            </a:endParaRPr>
          </a:p>
          <a:p>
            <a:endParaRPr lang="en-US" sz="3000" b="1"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r>
              <a:rPr lang="en-US" sz="3000" dirty="0">
                <a:latin typeface="Cambria Math" panose="02040503050406030204" pitchFamily="18" charset="0"/>
                <a:ea typeface="Cambria Math" panose="02040503050406030204" pitchFamily="18" charset="0"/>
              </a:rPr>
              <a:t>Now we just need to order these n+r-1 objects.  If every object was unique, that would give us 12! orders.  But remember two things:</a:t>
            </a:r>
          </a:p>
          <a:p>
            <a:pPr marL="457200" indent="-457200">
              <a:buFont typeface="Arial" panose="020B0604020202020204" pitchFamily="34" charset="0"/>
              <a:buChar char="•"/>
            </a:pPr>
            <a:r>
              <a:rPr lang="en-US" sz="3000" dirty="0">
                <a:latin typeface="Cambria Math" panose="02040503050406030204" pitchFamily="18" charset="0"/>
                <a:ea typeface="Cambria Math" panose="02040503050406030204" pitchFamily="18" charset="0"/>
              </a:rPr>
              <a:t>The order of the tokens      doesn’t matter.</a:t>
            </a:r>
          </a:p>
          <a:p>
            <a:pPr marL="457200" indent="-457200">
              <a:buFont typeface="Arial" panose="020B0604020202020204" pitchFamily="34" charset="0"/>
              <a:buChar char="•"/>
            </a:pPr>
            <a:r>
              <a:rPr lang="en-US" sz="3000" dirty="0">
                <a:latin typeface="Cambria Math" panose="02040503050406030204" pitchFamily="18" charset="0"/>
                <a:ea typeface="Cambria Math" panose="02040503050406030204" pitchFamily="18" charset="0"/>
              </a:rPr>
              <a:t>The order of the separators      doesn’t matter.</a:t>
            </a:r>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13</a:t>
            </a:fld>
            <a:endParaRPr lang="en-US"/>
          </a:p>
        </p:txBody>
      </p:sp>
      <p:grpSp>
        <p:nvGrpSpPr>
          <p:cNvPr id="57" name="Group 56">
            <a:extLst>
              <a:ext uri="{FF2B5EF4-FFF2-40B4-BE49-F238E27FC236}">
                <a16:creationId xmlns:a16="http://schemas.microsoft.com/office/drawing/2014/main" id="{CA65347E-E465-4F66-981B-882F972BB0D3}"/>
              </a:ext>
            </a:extLst>
          </p:cNvPr>
          <p:cNvGrpSpPr/>
          <p:nvPr/>
        </p:nvGrpSpPr>
        <p:grpSpPr>
          <a:xfrm>
            <a:off x="2117746" y="2678677"/>
            <a:ext cx="7803472" cy="980125"/>
            <a:chOff x="2215401" y="5466130"/>
            <a:chExt cx="7803472" cy="980125"/>
          </a:xfrm>
        </p:grpSpPr>
        <p:sp>
          <p:nvSpPr>
            <p:cNvPr id="34" name="Oval 33">
              <a:extLst>
                <a:ext uri="{FF2B5EF4-FFF2-40B4-BE49-F238E27FC236}">
                  <a16:creationId xmlns:a16="http://schemas.microsoft.com/office/drawing/2014/main" id="{D2DA50E9-1DA6-4385-90D1-E4EDB52E314A}"/>
                </a:ext>
              </a:extLst>
            </p:cNvPr>
            <p:cNvSpPr/>
            <p:nvPr/>
          </p:nvSpPr>
          <p:spPr>
            <a:xfrm>
              <a:off x="2650776" y="5749812"/>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833E1A4-E201-4424-8552-A9AA74719C03}"/>
                </a:ext>
              </a:extLst>
            </p:cNvPr>
            <p:cNvSpPr/>
            <p:nvPr/>
          </p:nvSpPr>
          <p:spPr>
            <a:xfrm>
              <a:off x="4858884" y="5749812"/>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F0C2E5E-48D2-4C39-8A34-6065EA941BF8}"/>
                </a:ext>
              </a:extLst>
            </p:cNvPr>
            <p:cNvSpPr/>
            <p:nvPr/>
          </p:nvSpPr>
          <p:spPr>
            <a:xfrm>
              <a:off x="3541346" y="5741833"/>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67BCB9A-DF3F-48B4-9E07-8A573C1AC90B}"/>
                </a:ext>
              </a:extLst>
            </p:cNvPr>
            <p:cNvSpPr/>
            <p:nvPr/>
          </p:nvSpPr>
          <p:spPr>
            <a:xfrm>
              <a:off x="4057941" y="5741833"/>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6AF94D5-C193-4ACC-A1FF-4D65468347DF}"/>
                </a:ext>
              </a:extLst>
            </p:cNvPr>
            <p:cNvGrpSpPr/>
            <p:nvPr/>
          </p:nvGrpSpPr>
          <p:grpSpPr>
            <a:xfrm>
              <a:off x="2215401" y="5466130"/>
              <a:ext cx="7803472" cy="980125"/>
              <a:chOff x="2192784" y="3334305"/>
              <a:chExt cx="7803472" cy="980125"/>
            </a:xfrm>
          </p:grpSpPr>
          <p:cxnSp>
            <p:nvCxnSpPr>
              <p:cNvPr id="49" name="Straight Connector 48">
                <a:extLst>
                  <a:ext uri="{FF2B5EF4-FFF2-40B4-BE49-F238E27FC236}">
                    <a16:creationId xmlns:a16="http://schemas.microsoft.com/office/drawing/2014/main" id="{FCD9B081-9C81-45E2-87C9-714F82F19480}"/>
                  </a:ext>
                </a:extLst>
              </p:cNvPr>
              <p:cNvCxnSpPr>
                <a:cxnSpLocks/>
              </p:cNvCxnSpPr>
              <p:nvPr/>
            </p:nvCxnSpPr>
            <p:spPr>
              <a:xfrm>
                <a:off x="2192784"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8A57720-9718-4F7F-9816-0F1BB157BCB2}"/>
                  </a:ext>
                </a:extLst>
              </p:cNvPr>
              <p:cNvCxnSpPr>
                <a:cxnSpLocks/>
              </p:cNvCxnSpPr>
              <p:nvPr/>
            </p:nvCxnSpPr>
            <p:spPr>
              <a:xfrm>
                <a:off x="4422348"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01BD4A2-EA8C-4FFF-98A2-20C760039D89}"/>
                  </a:ext>
                </a:extLst>
              </p:cNvPr>
              <p:cNvCxnSpPr>
                <a:cxnSpLocks/>
              </p:cNvCxnSpPr>
              <p:nvPr/>
            </p:nvCxnSpPr>
            <p:spPr>
              <a:xfrm>
                <a:off x="5537130"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F0E7715-792F-452E-A334-5737EA3A45D5}"/>
                  </a:ext>
                </a:extLst>
              </p:cNvPr>
              <p:cNvCxnSpPr>
                <a:cxnSpLocks/>
              </p:cNvCxnSpPr>
              <p:nvPr/>
            </p:nvCxnSpPr>
            <p:spPr>
              <a:xfrm>
                <a:off x="6651912"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B92B41-1834-48A3-BF8E-5B228D0FAE79}"/>
                  </a:ext>
                </a:extLst>
              </p:cNvPr>
              <p:cNvCxnSpPr>
                <a:cxnSpLocks/>
              </p:cNvCxnSpPr>
              <p:nvPr/>
            </p:nvCxnSpPr>
            <p:spPr>
              <a:xfrm>
                <a:off x="7766694"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5D0052-26BB-426B-B6CB-7EE3FFCAAA5E}"/>
                  </a:ext>
                </a:extLst>
              </p:cNvPr>
              <p:cNvCxnSpPr>
                <a:cxnSpLocks/>
              </p:cNvCxnSpPr>
              <p:nvPr/>
            </p:nvCxnSpPr>
            <p:spPr>
              <a:xfrm>
                <a:off x="8881476"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A77BE04-B3B1-4FC4-B2BE-917B7138144D}"/>
                  </a:ext>
                </a:extLst>
              </p:cNvPr>
              <p:cNvCxnSpPr>
                <a:cxnSpLocks/>
              </p:cNvCxnSpPr>
              <p:nvPr/>
            </p:nvCxnSpPr>
            <p:spPr>
              <a:xfrm>
                <a:off x="9996256"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855F568-E6C8-48BB-A987-A136D416A936}"/>
                  </a:ext>
                </a:extLst>
              </p:cNvPr>
              <p:cNvCxnSpPr>
                <a:cxnSpLocks/>
              </p:cNvCxnSpPr>
              <p:nvPr/>
            </p:nvCxnSpPr>
            <p:spPr>
              <a:xfrm>
                <a:off x="3307566" y="3334305"/>
                <a:ext cx="0" cy="9801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5" name="Oval 44">
            <a:extLst>
              <a:ext uri="{FF2B5EF4-FFF2-40B4-BE49-F238E27FC236}">
                <a16:creationId xmlns:a16="http://schemas.microsoft.com/office/drawing/2014/main" id="{6E443921-8015-4307-80B2-EA8500159CAB}"/>
              </a:ext>
            </a:extLst>
          </p:cNvPr>
          <p:cNvSpPr/>
          <p:nvPr/>
        </p:nvSpPr>
        <p:spPr>
          <a:xfrm>
            <a:off x="4738822" y="4854782"/>
            <a:ext cx="230820" cy="195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EA3413AD-BC25-4E70-BFC9-95A7A21D053B}"/>
              </a:ext>
            </a:extLst>
          </p:cNvPr>
          <p:cNvCxnSpPr>
            <a:cxnSpLocks/>
          </p:cNvCxnSpPr>
          <p:nvPr/>
        </p:nvCxnSpPr>
        <p:spPr>
          <a:xfrm>
            <a:off x="5491050" y="5157926"/>
            <a:ext cx="0" cy="59748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36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How do we handle the redundant token and separator orders?</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015663"/>
          </a:xfrm>
          <a:prstGeom prst="rect">
            <a:avLst/>
          </a:prstGeom>
        </p:spPr>
        <p:txBody>
          <a:bodyPr wrap="square">
            <a:spAutoFit/>
          </a:bodyPr>
          <a:lstStyle/>
          <a:p>
            <a:endParaRPr lang="en-US" sz="3000" b="0" dirty="0">
              <a:ea typeface="Cambria Math" panose="02040503050406030204" pitchFamily="18" charset="0"/>
            </a:endParaRPr>
          </a:p>
          <a:p>
            <a:endParaRPr lang="en-US" sz="3000" dirty="0"/>
          </a:p>
        </p:txBody>
      </p:sp>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14</a:t>
            </a:fld>
            <a:endParaRPr lang="en-US"/>
          </a:p>
        </p:txBody>
      </p:sp>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37078A1F-BA0B-4DE8-B028-15DEF4EC738F}"/>
                  </a:ext>
                </a:extLst>
              </p:cNvPr>
              <p:cNvSpPr/>
              <p:nvPr/>
            </p:nvSpPr>
            <p:spPr>
              <a:xfrm>
                <a:off x="257452" y="1425922"/>
                <a:ext cx="11656381" cy="5114670"/>
              </a:xfrm>
              <a:prstGeom prst="rect">
                <a:avLst/>
              </a:prstGeom>
            </p:spPr>
            <p:txBody>
              <a:bodyPr wrap="square">
                <a:spAutoFit/>
              </a:bodyPr>
              <a:lstStyle/>
              <a:p>
                <a:endParaRPr lang="en-US" sz="3000" dirty="0">
                  <a:latin typeface="Cambria Math" panose="02040503050406030204" pitchFamily="18" charset="0"/>
                  <a:ea typeface="Cambria Math" panose="02040503050406030204" pitchFamily="18" charset="0"/>
                </a:endParaRPr>
              </a:p>
              <a:p>
                <a:r>
                  <a:rPr lang="en-US" sz="3000" dirty="0">
                    <a:latin typeface="Cambria Math" panose="02040503050406030204" pitchFamily="18" charset="0"/>
                    <a:ea typeface="Cambria Math" panose="02040503050406030204" pitchFamily="18" charset="0"/>
                  </a:rPr>
                  <a:t>Same as before: We divide by the number of equivalent orders!  Remember, the eight identical separators could be arranged in 8! ways, and the four identical tokens could be arranged in 4! ways.  So the number of possible picks </a:t>
                </a:r>
                <a:r>
                  <a:rPr lang="en-US" sz="3000" i="1" dirty="0">
                    <a:latin typeface="Cambria Math" panose="02040503050406030204" pitchFamily="18" charset="0"/>
                    <a:ea typeface="Cambria Math" panose="02040503050406030204" pitchFamily="18" charset="0"/>
                  </a:rPr>
                  <a:t>with replacement</a:t>
                </a:r>
                <a:r>
                  <a:rPr lang="en-US" sz="3000" dirty="0">
                    <a:latin typeface="Cambria Math" panose="02040503050406030204" pitchFamily="18" charset="0"/>
                    <a:ea typeface="Cambria Math" panose="02040503050406030204" pitchFamily="18" charset="0"/>
                  </a:rPr>
                  <a:t> where </a:t>
                </a:r>
                <a:r>
                  <a:rPr lang="en-US" sz="3000" i="1" dirty="0">
                    <a:latin typeface="Cambria Math" panose="02040503050406030204" pitchFamily="18" charset="0"/>
                    <a:ea typeface="Cambria Math" panose="02040503050406030204" pitchFamily="18" charset="0"/>
                  </a:rPr>
                  <a:t>order doesn’t matter</a:t>
                </a:r>
                <a:r>
                  <a:rPr lang="en-US" sz="3000" dirty="0">
                    <a:latin typeface="Cambria Math" panose="02040503050406030204" pitchFamily="18" charset="0"/>
                    <a:ea typeface="Cambria Math" panose="02040503050406030204" pitchFamily="18" charset="0"/>
                  </a:rPr>
                  <a:t> is:</a:t>
                </a:r>
              </a:p>
              <a:p>
                <a:endParaRPr lang="en-US" sz="3000"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f>
                        <m:fPr>
                          <m:ctrlPr>
                            <a:rPr lang="en-US" sz="3000" i="1">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12</m:t>
                          </m:r>
                          <m:r>
                            <a:rPr lang="en-US" sz="3000" i="1">
                              <a:latin typeface="Cambria Math" panose="02040503050406030204" pitchFamily="18" charset="0"/>
                              <a:ea typeface="Cambria Math" panose="02040503050406030204" pitchFamily="18" charset="0"/>
                            </a:rPr>
                            <m:t>!</m:t>
                          </m:r>
                        </m:num>
                        <m:den>
                          <m:r>
                            <a:rPr lang="en-US" sz="3000" b="0" i="1" smtClean="0">
                              <a:latin typeface="Cambria Math" panose="02040503050406030204" pitchFamily="18" charset="0"/>
                              <a:ea typeface="Cambria Math" panose="02040503050406030204" pitchFamily="18" charset="0"/>
                            </a:rPr>
                            <m:t>8</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4!</m:t>
                          </m:r>
                        </m:den>
                      </m:f>
                      <m:r>
                        <a:rPr lang="en-US" sz="3000" b="0" i="0" smtClean="0">
                          <a:latin typeface="Cambria Math" panose="02040503050406030204" pitchFamily="18" charset="0"/>
                          <a:ea typeface="Cambria Math" panose="02040503050406030204" pitchFamily="18" charset="0"/>
                        </a:rPr>
                        <m:t>=495</m:t>
                      </m:r>
                    </m:oMath>
                  </m:oMathPara>
                </a14:m>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21" name="Rectangle 20">
                <a:extLst>
                  <a:ext uri="{FF2B5EF4-FFF2-40B4-BE49-F238E27FC236}">
                    <a16:creationId xmlns:a16="http://schemas.microsoft.com/office/drawing/2014/main" id="{37078A1F-BA0B-4DE8-B028-15DEF4EC738F}"/>
                  </a:ext>
                </a:extLst>
              </p:cNvPr>
              <p:cNvSpPr>
                <a:spLocks noRot="1" noChangeAspect="1" noMove="1" noResize="1" noEditPoints="1" noAdjustHandles="1" noChangeArrowheads="1" noChangeShapeType="1" noTextEdit="1"/>
              </p:cNvSpPr>
              <p:nvPr/>
            </p:nvSpPr>
            <p:spPr>
              <a:xfrm>
                <a:off x="257452" y="1425922"/>
                <a:ext cx="11656381" cy="5114670"/>
              </a:xfrm>
              <a:prstGeom prst="rect">
                <a:avLst/>
              </a:prstGeom>
              <a:blipFill>
                <a:blip r:embed="rId3"/>
                <a:stretch>
                  <a:fillRect l="-1203" r="-1778"/>
                </a:stretch>
              </a:blipFill>
            </p:spPr>
            <p:txBody>
              <a:bodyPr/>
              <a:lstStyle/>
              <a:p>
                <a:r>
                  <a:rPr lang="en-US">
                    <a:noFill/>
                  </a:rPr>
                  <a:t> </a:t>
                </a:r>
              </a:p>
            </p:txBody>
          </p:sp>
        </mc:Fallback>
      </mc:AlternateContent>
    </p:spTree>
    <p:extLst>
      <p:ext uri="{BB962C8B-B14F-4D97-AF65-F5344CB8AC3E}">
        <p14:creationId xmlns:p14="http://schemas.microsoft.com/office/powerpoint/2010/main" val="272051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Are we </a:t>
            </a:r>
            <a:r>
              <a:rPr lang="en-US" sz="3600" dirty="0" err="1"/>
              <a:t>gonna</a:t>
            </a:r>
            <a:r>
              <a:rPr lang="en-US" sz="3600" dirty="0"/>
              <a:t> generalize this one too?</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015663"/>
          </a:xfrm>
          <a:prstGeom prst="rect">
            <a:avLst/>
          </a:prstGeom>
        </p:spPr>
        <p:txBody>
          <a:bodyPr wrap="square">
            <a:spAutoFit/>
          </a:bodyPr>
          <a:lstStyle/>
          <a:p>
            <a:endParaRPr lang="en-US" sz="3000" b="0" dirty="0">
              <a:ea typeface="Cambria Math" panose="02040503050406030204" pitchFamily="18" charset="0"/>
            </a:endParaRPr>
          </a:p>
          <a:p>
            <a:endParaRPr lang="en-US" sz="3000" dirty="0"/>
          </a:p>
        </p:txBody>
      </p:sp>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15</a:t>
            </a:fld>
            <a:endParaRPr lang="en-US"/>
          </a:p>
        </p:txBody>
      </p:sp>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37078A1F-BA0B-4DE8-B028-15DEF4EC738F}"/>
                  </a:ext>
                </a:extLst>
              </p:cNvPr>
              <p:cNvSpPr/>
              <p:nvPr/>
            </p:nvSpPr>
            <p:spPr>
              <a:xfrm>
                <a:off x="257452" y="1425922"/>
                <a:ext cx="11656381" cy="4822987"/>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Of course!  Let’s remember that we picked r=4 from n=9 and then work backwards from our final result:</a:t>
                </a:r>
              </a:p>
              <a:p>
                <a:endParaRPr lang="en-US" sz="3000"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000">
                          <a:latin typeface="Cambria Math" panose="02040503050406030204" pitchFamily="18" charset="0"/>
                          <a:ea typeface="Cambria Math" panose="02040503050406030204" pitchFamily="18" charset="0"/>
                        </a:rPr>
                        <m:t>495</m:t>
                      </m:r>
                      <m:r>
                        <a:rPr lang="en-US" sz="3000" b="0" i="1" smtClean="0">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12</m:t>
                          </m:r>
                          <m:r>
                            <a:rPr lang="en-US" sz="3000" i="1">
                              <a:latin typeface="Cambria Math" panose="02040503050406030204" pitchFamily="18" charset="0"/>
                              <a:ea typeface="Cambria Math" panose="02040503050406030204" pitchFamily="18" charset="0"/>
                            </a:rPr>
                            <m:t>!</m:t>
                          </m:r>
                        </m:num>
                        <m:den>
                          <m:r>
                            <a:rPr lang="en-US" sz="3000" b="0" i="1" smtClean="0">
                              <a:latin typeface="Cambria Math" panose="02040503050406030204" pitchFamily="18" charset="0"/>
                              <a:ea typeface="Cambria Math" panose="02040503050406030204" pitchFamily="18" charset="0"/>
                            </a:rPr>
                            <m:t>8</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4!</m:t>
                          </m:r>
                        </m:den>
                      </m:f>
                      <m:r>
                        <a:rPr lang="en-US" sz="3000" b="0" i="0" smtClean="0">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(9+4−1)</m:t>
                          </m:r>
                          <m:r>
                            <a:rPr lang="en-US" sz="3000" i="1">
                              <a:latin typeface="Cambria Math" panose="02040503050406030204" pitchFamily="18" charset="0"/>
                              <a:ea typeface="Cambria Math" panose="02040503050406030204" pitchFamily="18" charset="0"/>
                            </a:rPr>
                            <m:t>!</m:t>
                          </m:r>
                        </m:num>
                        <m:den>
                          <m:r>
                            <a:rPr lang="en-US" sz="3000" b="0" i="1" smtClean="0">
                              <a:latin typeface="Cambria Math" panose="02040503050406030204" pitchFamily="18" charset="0"/>
                              <a:ea typeface="Cambria Math" panose="02040503050406030204" pitchFamily="18" charset="0"/>
                            </a:rPr>
                            <m:t>(12−4)</m:t>
                          </m:r>
                          <m:r>
                            <a:rPr lang="en-US" sz="3000" i="1">
                              <a:latin typeface="Cambria Math" panose="02040503050406030204" pitchFamily="18" charset="0"/>
                              <a:ea typeface="Cambria Math" panose="02040503050406030204" pitchFamily="18" charset="0"/>
                            </a:rPr>
                            <m:t>!4!</m:t>
                          </m:r>
                        </m:den>
                      </m:f>
                      <m:r>
                        <a:rPr lang="en-US" sz="3000" b="0" i="1" smtClean="0">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𝑛</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r>
                            <a:rPr lang="en-US" sz="3000" i="1">
                              <a:latin typeface="Cambria Math" panose="02040503050406030204" pitchFamily="18" charset="0"/>
                              <a:ea typeface="Cambria Math" panose="02040503050406030204" pitchFamily="18" charset="0"/>
                            </a:rPr>
                            <m:t>−1)</m:t>
                          </m:r>
                          <m:r>
                            <a:rPr lang="en-US" sz="3000" i="1">
                              <a:latin typeface="Cambria Math" panose="02040503050406030204" pitchFamily="18" charset="0"/>
                              <a:ea typeface="Cambria Math" panose="02040503050406030204" pitchFamily="18" charset="0"/>
                            </a:rPr>
                            <m:t>!</m:t>
                          </m:r>
                        </m:num>
                        <m:den>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r>
                            <a:rPr lang="en-US" sz="3000" b="0" i="1" smtClean="0">
                              <a:latin typeface="Cambria Math" panose="02040503050406030204" pitchFamily="18" charset="0"/>
                              <a:ea typeface="Cambria Math" panose="02040503050406030204" pitchFamily="18" charset="0"/>
                            </a:rPr>
                            <m:t>−1−</m:t>
                          </m:r>
                          <m:r>
                            <a:rPr lang="en-US" sz="3000" b="0" i="1" smtClean="0">
                              <a:latin typeface="Cambria Math" panose="02040503050406030204" pitchFamily="18" charset="0"/>
                              <a:ea typeface="Cambria Math" panose="02040503050406030204" pitchFamily="18" charset="0"/>
                            </a:rPr>
                            <m:t>𝑟</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r>
                            <a:rPr lang="en-US" sz="3000" i="1">
                              <a:latin typeface="Cambria Math" panose="02040503050406030204" pitchFamily="18" charset="0"/>
                              <a:ea typeface="Cambria Math" panose="02040503050406030204" pitchFamily="18" charset="0"/>
                            </a:rPr>
                            <m:t>!</m:t>
                          </m:r>
                        </m:den>
                      </m:f>
                      <m:r>
                        <a:rPr lang="en-US" sz="3000" b="0" i="1" smtClean="0">
                          <a:latin typeface="Cambria Math" panose="02040503050406030204" pitchFamily="18" charset="0"/>
                          <a:ea typeface="Cambria Math" panose="02040503050406030204" pitchFamily="18" charset="0"/>
                        </a:rPr>
                        <m:t>=</m:t>
                      </m:r>
                      <m:d>
                        <m:dPr>
                          <m:ctrlPr>
                            <a:rPr lang="en-US" sz="3000" b="0" i="1" smtClean="0">
                              <a:latin typeface="Cambria Math" panose="02040503050406030204" pitchFamily="18" charset="0"/>
                              <a:ea typeface="Cambria Math" panose="02040503050406030204" pitchFamily="18" charset="0"/>
                            </a:rPr>
                          </m:ctrlPr>
                        </m:dPr>
                        <m:e>
                          <m:f>
                            <m:fPr>
                              <m:type m:val="noBar"/>
                              <m:ctrlPr>
                                <a:rPr lang="en-US" sz="3000" b="0" i="1" smtClean="0">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r>
                                <a:rPr lang="en-US" sz="3000" b="0" i="1" smtClean="0">
                                  <a:latin typeface="Cambria Math" panose="02040503050406030204" pitchFamily="18" charset="0"/>
                                  <a:ea typeface="Cambria Math" panose="02040503050406030204" pitchFamily="18" charset="0"/>
                                </a:rPr>
                                <m:t>−1</m:t>
                              </m:r>
                            </m:num>
                            <m:den>
                              <m:r>
                                <a:rPr lang="en-US" sz="3000" b="0" i="1" smtClean="0">
                                  <a:latin typeface="Cambria Math" panose="02040503050406030204" pitchFamily="18" charset="0"/>
                                  <a:ea typeface="Cambria Math" panose="02040503050406030204" pitchFamily="18" charset="0"/>
                                </a:rPr>
                                <m:t>𝑟</m:t>
                              </m:r>
                            </m:den>
                          </m:f>
                        </m:e>
                      </m:d>
                    </m:oMath>
                  </m:oMathPara>
                </a14:m>
                <a:endParaRPr lang="en-US" sz="3000" dirty="0">
                  <a:ea typeface="Cambria Math" panose="02040503050406030204" pitchFamily="18" charset="0"/>
                </a:endParaRPr>
              </a:p>
              <a:p>
                <a:endParaRPr lang="en-US" sz="3000" dirty="0">
                  <a:ea typeface="Cambria Math" panose="02040503050406030204" pitchFamily="18" charset="0"/>
                </a:endParaRPr>
              </a:p>
              <a:p>
                <a:r>
                  <a:rPr lang="en-US" sz="3000" dirty="0">
                    <a:ea typeface="Cambria Math" panose="02040503050406030204" pitchFamily="18" charset="0"/>
                  </a:rPr>
                  <a:t>Now we’ve learned the final counting scenario:  Choosing r from n </a:t>
                </a:r>
                <a:r>
                  <a:rPr lang="en-US" sz="3000" i="1" dirty="0">
                    <a:ea typeface="Cambria Math" panose="02040503050406030204" pitchFamily="18" charset="0"/>
                  </a:rPr>
                  <a:t>with replacement</a:t>
                </a:r>
                <a:r>
                  <a:rPr lang="en-US" sz="3000" dirty="0">
                    <a:ea typeface="Cambria Math" panose="02040503050406030204" pitchFamily="18" charset="0"/>
                  </a:rPr>
                  <a:t> and where </a:t>
                </a:r>
                <a:r>
                  <a:rPr lang="en-US" sz="3000" i="1" dirty="0">
                    <a:ea typeface="Cambria Math" panose="02040503050406030204" pitchFamily="18" charset="0"/>
                  </a:rPr>
                  <a:t>order is not important</a:t>
                </a:r>
                <a:r>
                  <a:rPr lang="en-US" sz="3000" dirty="0">
                    <a:ea typeface="Cambria Math" panose="02040503050406030204" pitchFamily="18" charset="0"/>
                  </a:rPr>
                  <a:t>.</a:t>
                </a:r>
              </a:p>
              <a:p>
                <a:endParaRPr lang="en-US" sz="3000" b="0" dirty="0">
                  <a:ea typeface="Cambria Math" panose="02040503050406030204" pitchFamily="18" charset="0"/>
                </a:endParaRPr>
              </a:p>
              <a:p>
                <a:endParaRPr lang="en-US" sz="3000" dirty="0"/>
              </a:p>
            </p:txBody>
          </p:sp>
        </mc:Choice>
        <mc:Fallback>
          <p:sp>
            <p:nvSpPr>
              <p:cNvPr id="21" name="Rectangle 20">
                <a:extLst>
                  <a:ext uri="{FF2B5EF4-FFF2-40B4-BE49-F238E27FC236}">
                    <a16:creationId xmlns:a16="http://schemas.microsoft.com/office/drawing/2014/main" id="{37078A1F-BA0B-4DE8-B028-15DEF4EC738F}"/>
                  </a:ext>
                </a:extLst>
              </p:cNvPr>
              <p:cNvSpPr>
                <a:spLocks noRot="1" noChangeAspect="1" noMove="1" noResize="1" noEditPoints="1" noAdjustHandles="1" noChangeArrowheads="1" noChangeShapeType="1" noTextEdit="1"/>
              </p:cNvSpPr>
              <p:nvPr/>
            </p:nvSpPr>
            <p:spPr>
              <a:xfrm>
                <a:off x="257452" y="1425922"/>
                <a:ext cx="11656381" cy="4822987"/>
              </a:xfrm>
              <a:prstGeom prst="rect">
                <a:avLst/>
              </a:prstGeom>
              <a:blipFill>
                <a:blip r:embed="rId3"/>
                <a:stretch>
                  <a:fillRect l="-1203" t="-1643" r="-1935"/>
                </a:stretch>
              </a:blipFill>
            </p:spPr>
            <p:txBody>
              <a:bodyPr/>
              <a:lstStyle/>
              <a:p>
                <a:r>
                  <a:rPr lang="en-US">
                    <a:noFill/>
                  </a:rPr>
                  <a:t> </a:t>
                </a:r>
              </a:p>
            </p:txBody>
          </p:sp>
        </mc:Fallback>
      </mc:AlternateContent>
    </p:spTree>
    <p:extLst>
      <p:ext uri="{BB962C8B-B14F-4D97-AF65-F5344CB8AC3E}">
        <p14:creationId xmlns:p14="http://schemas.microsoft.com/office/powerpoint/2010/main" val="83837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Counting Reference Table</a:t>
            </a:r>
            <a:br>
              <a:rPr lang="en-US" sz="3600" dirty="0"/>
            </a:br>
            <a:r>
              <a:rPr lang="en-US" sz="2700" dirty="0"/>
              <a:t>For picking r items from a collection of n items</a:t>
            </a:r>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015663"/>
          </a:xfrm>
          <a:prstGeom prst="rect">
            <a:avLst/>
          </a:prstGeom>
        </p:spPr>
        <p:txBody>
          <a:bodyPr wrap="square">
            <a:spAutoFit/>
          </a:bodyPr>
          <a:lstStyle/>
          <a:p>
            <a:endParaRPr lang="en-US" sz="3000" b="0" dirty="0">
              <a:ea typeface="Cambria Math" panose="02040503050406030204" pitchFamily="18" charset="0"/>
            </a:endParaRPr>
          </a:p>
          <a:p>
            <a:endParaRPr lang="en-US" sz="3000" dirty="0"/>
          </a:p>
        </p:txBody>
      </p:sp>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16</a:t>
            </a:fld>
            <a:endParaRPr lang="en-US"/>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3ED27645-93BC-4B27-8248-E61B37C738D9}"/>
                  </a:ext>
                </a:extLst>
              </p:cNvPr>
              <p:cNvGraphicFramePr>
                <a:graphicFrameLocks noGrp="1"/>
              </p:cNvGraphicFramePr>
              <p:nvPr>
                <p:extLst>
                  <p:ext uri="{D42A27DB-BD31-4B8C-83A1-F6EECF244321}">
                    <p14:modId xmlns:p14="http://schemas.microsoft.com/office/powerpoint/2010/main" val="2100019958"/>
                  </p:ext>
                </p:extLst>
              </p:nvPr>
            </p:nvGraphicFramePr>
            <p:xfrm>
              <a:off x="1506245" y="2375780"/>
              <a:ext cx="9179510" cy="3563543"/>
            </p:xfrm>
            <a:graphic>
              <a:graphicData uri="http://schemas.openxmlformats.org/drawingml/2006/table">
                <a:tbl>
                  <a:tblPr firstRow="1" bandRow="1">
                    <a:tableStyleId>{073A0DAA-6AF3-43AB-8588-CEC1D06C72B9}</a:tableStyleId>
                  </a:tblPr>
                  <a:tblGrid>
                    <a:gridCol w="1437655">
                      <a:extLst>
                        <a:ext uri="{9D8B030D-6E8A-4147-A177-3AD203B41FA5}">
                          <a16:colId xmlns:a16="http://schemas.microsoft.com/office/drawing/2014/main" val="2023637246"/>
                        </a:ext>
                      </a:extLst>
                    </a:gridCol>
                    <a:gridCol w="3594138">
                      <a:extLst>
                        <a:ext uri="{9D8B030D-6E8A-4147-A177-3AD203B41FA5}">
                          <a16:colId xmlns:a16="http://schemas.microsoft.com/office/drawing/2014/main" val="4269908497"/>
                        </a:ext>
                      </a:extLst>
                    </a:gridCol>
                    <a:gridCol w="4147717">
                      <a:extLst>
                        <a:ext uri="{9D8B030D-6E8A-4147-A177-3AD203B41FA5}">
                          <a16:colId xmlns:a16="http://schemas.microsoft.com/office/drawing/2014/main" val="4189611175"/>
                        </a:ext>
                      </a:extLst>
                    </a:gridCol>
                  </a:tblGrid>
                  <a:tr h="562729">
                    <a:tc>
                      <a:txBody>
                        <a:bodyPr/>
                        <a:lstStyle/>
                        <a:p>
                          <a:pPr algn="ctr"/>
                          <a:endParaRPr lang="en-US" dirty="0"/>
                        </a:p>
                      </a:txBody>
                      <a:tcPr/>
                    </a:tc>
                    <a:tc>
                      <a:txBody>
                        <a:bodyPr/>
                        <a:lstStyle/>
                        <a:p>
                          <a:pPr algn="ctr"/>
                          <a:r>
                            <a:rPr lang="en-US" dirty="0"/>
                            <a:t>Without Replacement</a:t>
                          </a:r>
                        </a:p>
                      </a:txBody>
                      <a:tcPr anchor="ctr">
                        <a:solidFill>
                          <a:schemeClr val="tx2">
                            <a:lumMod val="10000"/>
                          </a:schemeClr>
                        </a:solidFill>
                      </a:tcPr>
                    </a:tc>
                    <a:tc>
                      <a:txBody>
                        <a:bodyPr/>
                        <a:lstStyle/>
                        <a:p>
                          <a:pPr algn="ctr"/>
                          <a:r>
                            <a:rPr lang="en-US" dirty="0"/>
                            <a:t>With Replacement</a:t>
                          </a:r>
                        </a:p>
                      </a:txBody>
                      <a:tcPr anchor="ctr">
                        <a:solidFill>
                          <a:schemeClr val="tx2">
                            <a:lumMod val="10000"/>
                          </a:schemeClr>
                        </a:solidFill>
                      </a:tcPr>
                    </a:tc>
                    <a:extLst>
                      <a:ext uri="{0D108BD9-81ED-4DB2-BD59-A6C34878D82A}">
                        <a16:rowId xmlns:a16="http://schemas.microsoft.com/office/drawing/2014/main" val="3791189547"/>
                      </a:ext>
                    </a:extLst>
                  </a:tr>
                  <a:tr h="1500407">
                    <a:tc>
                      <a:txBody>
                        <a:bodyPr/>
                        <a:lstStyle/>
                        <a:p>
                          <a:pPr algn="ctr"/>
                          <a:r>
                            <a:rPr lang="en-US" b="1" dirty="0">
                              <a:solidFill>
                                <a:schemeClr val="tx1"/>
                              </a:solidFill>
                            </a:rPr>
                            <a:t>Ordered</a:t>
                          </a:r>
                        </a:p>
                      </a:txBody>
                      <a:tcPr anchor="ctr">
                        <a:solidFill>
                          <a:schemeClr val="tx2">
                            <a:lumMod val="10000"/>
                          </a:schemeClr>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den>
                                </m:f>
                              </m:oMath>
                            </m:oMathPara>
                          </a14:m>
                          <a:endParaRPr lang="en-US" dirty="0">
                            <a:solidFill>
                              <a:schemeClr val="tx1"/>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𝑟</m:t>
                                    </m:r>
                                  </m:sup>
                                </m:sSup>
                              </m:oMath>
                            </m:oMathPara>
                          </a14:m>
                          <a:endParaRPr lang="en-US" dirty="0">
                            <a:solidFill>
                              <a:schemeClr val="tx1"/>
                            </a:solidFill>
                          </a:endParaRPr>
                        </a:p>
                      </a:txBody>
                      <a:tcPr anchor="ctr">
                        <a:noFill/>
                      </a:tcPr>
                    </a:tc>
                    <a:extLst>
                      <a:ext uri="{0D108BD9-81ED-4DB2-BD59-A6C34878D82A}">
                        <a16:rowId xmlns:a16="http://schemas.microsoft.com/office/drawing/2014/main" val="1435529554"/>
                      </a:ext>
                    </a:extLst>
                  </a:tr>
                  <a:tr h="1500407">
                    <a:tc>
                      <a:txBody>
                        <a:bodyPr/>
                        <a:lstStyle/>
                        <a:p>
                          <a:pPr algn="ctr"/>
                          <a:r>
                            <a:rPr lang="en-US" b="1" dirty="0">
                              <a:solidFill>
                                <a:schemeClr val="tx1"/>
                              </a:solidFill>
                            </a:rPr>
                            <a:t>Unordered</a:t>
                          </a:r>
                        </a:p>
                      </a:txBody>
                      <a:tcPr anchor="ctr">
                        <a:solidFill>
                          <a:schemeClr val="tx2">
                            <a:lumMod val="10000"/>
                          </a:schemeClr>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m:t>
                                    </m:r>
                                  </m:den>
                                </m:f>
                                <m:r>
                                  <a:rPr lang="en-US" b="0" i="1" smtClean="0">
                                    <a:solidFill>
                                      <a:schemeClr val="tx1"/>
                                    </a:solidFill>
                                    <a:latin typeface="Cambria Math" panose="02040503050406030204" pitchFamily="18" charset="0"/>
                                  </a:rPr>
                                  <m:t>=</m:t>
                                </m:r>
                                <m:d>
                                  <m:dPr>
                                    <m:ctrlPr>
                                      <a:rPr lang="en-US" i="1" smtClean="0">
                                        <a:solidFill>
                                          <a:schemeClr val="tx1"/>
                                        </a:solidFill>
                                        <a:latin typeface="Cambria Math" panose="02040503050406030204" pitchFamily="18" charset="0"/>
                                        <a:ea typeface="Cambria Math" panose="02040503050406030204" pitchFamily="18" charset="0"/>
                                      </a:rPr>
                                    </m:ctrlPr>
                                  </m:dPr>
                                  <m:e>
                                    <m:f>
                                      <m:fPr>
                                        <m:type m:val="noBar"/>
                                        <m:ctrlPr>
                                          <a:rPr lang="en-US" i="1" smtClean="0">
                                            <a:solidFill>
                                              <a:schemeClr val="tx1"/>
                                            </a:solidFill>
                                            <a:latin typeface="Cambria Math" panose="02040503050406030204" pitchFamily="18" charset="0"/>
                                            <a:ea typeface="Cambria Math" panose="02040503050406030204" pitchFamily="18" charset="0"/>
                                          </a:rPr>
                                        </m:ctrlPr>
                                      </m:fPr>
                                      <m:num>
                                        <m:r>
                                          <a:rPr lang="en-US" i="1" smtClean="0">
                                            <a:solidFill>
                                              <a:schemeClr val="tx1"/>
                                            </a:solidFill>
                                            <a:latin typeface="Cambria Math" panose="02040503050406030204" pitchFamily="18" charset="0"/>
                                            <a:ea typeface="Cambria Math" panose="02040503050406030204" pitchFamily="18" charset="0"/>
                                          </a:rPr>
                                          <m:t>𝑛</m:t>
                                        </m:r>
                                      </m:num>
                                      <m:den>
                                        <m:r>
                                          <a:rPr lang="en-US" b="0" i="1" smtClean="0">
                                            <a:solidFill>
                                              <a:schemeClr val="tx1"/>
                                            </a:solidFill>
                                            <a:latin typeface="Cambria Math" panose="02040503050406030204" pitchFamily="18" charset="0"/>
                                            <a:ea typeface="Cambria Math" panose="02040503050406030204" pitchFamily="18" charset="0"/>
                                          </a:rPr>
                                          <m:t>𝑟</m:t>
                                        </m:r>
                                      </m:den>
                                    </m:f>
                                  </m:e>
                                </m:d>
                              </m:oMath>
                            </m:oMathPara>
                          </a14:m>
                          <a:endParaRPr lang="en-US" dirty="0">
                            <a:solidFill>
                              <a:schemeClr val="tx1"/>
                            </a:solidFill>
                          </a:endParaRPr>
                        </a:p>
                      </a:txBody>
                      <a:tcPr anchor="ctr">
                        <a:noFill/>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m:t>
                                    </m:r>
                                  </m:den>
                                </m:f>
                                <m:r>
                                  <a:rPr lang="en-US" b="0" i="1" smtClean="0">
                                    <a:solidFill>
                                      <a:schemeClr val="tx1"/>
                                    </a:solidFill>
                                    <a:latin typeface="Cambria Math" panose="02040503050406030204" pitchFamily="18" charset="0"/>
                                  </a:rPr>
                                  <m:t>=</m:t>
                                </m:r>
                                <m:d>
                                  <m:dPr>
                                    <m:ctrlPr>
                                      <a:rPr lang="en-US" i="1" smtClean="0">
                                        <a:solidFill>
                                          <a:schemeClr val="tx1"/>
                                        </a:solidFill>
                                        <a:latin typeface="Cambria Math" panose="02040503050406030204" pitchFamily="18" charset="0"/>
                                        <a:ea typeface="Cambria Math" panose="02040503050406030204" pitchFamily="18" charset="0"/>
                                      </a:rPr>
                                    </m:ctrlPr>
                                  </m:dPr>
                                  <m:e>
                                    <m:f>
                                      <m:fPr>
                                        <m:type m:val="noBar"/>
                                        <m:ctrlPr>
                                          <a:rPr lang="en-US" i="1" smtClean="0">
                                            <a:solidFill>
                                              <a:schemeClr val="tx1"/>
                                            </a:solidFill>
                                            <a:latin typeface="Cambria Math" panose="02040503050406030204" pitchFamily="18" charset="0"/>
                                            <a:ea typeface="Cambria Math" panose="02040503050406030204" pitchFamily="18" charset="0"/>
                                          </a:rPr>
                                        </m:ctrlPr>
                                      </m:fPr>
                                      <m:num>
                                        <m:r>
                                          <a:rPr lang="en-US"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rPr>
                                          <m:t>−1</m:t>
                                        </m:r>
                                      </m:num>
                                      <m:den>
                                        <m:r>
                                          <a:rPr lang="en-US" b="0" i="1" smtClean="0">
                                            <a:solidFill>
                                              <a:schemeClr val="tx1"/>
                                            </a:solidFill>
                                            <a:latin typeface="Cambria Math" panose="02040503050406030204" pitchFamily="18" charset="0"/>
                                            <a:ea typeface="Cambria Math" panose="02040503050406030204" pitchFamily="18" charset="0"/>
                                          </a:rPr>
                                          <m:t>𝑟</m:t>
                                        </m:r>
                                      </m:den>
                                    </m:f>
                                  </m:e>
                                </m:d>
                              </m:oMath>
                            </m:oMathPara>
                          </a14:m>
                          <a:endParaRPr lang="en-US" dirty="0">
                            <a:solidFill>
                              <a:schemeClr val="tx1"/>
                            </a:solidFill>
                          </a:endParaRPr>
                        </a:p>
                      </a:txBody>
                      <a:tcPr anchor="ctr">
                        <a:noFill/>
                      </a:tcPr>
                    </a:tc>
                    <a:extLst>
                      <a:ext uri="{0D108BD9-81ED-4DB2-BD59-A6C34878D82A}">
                        <a16:rowId xmlns:a16="http://schemas.microsoft.com/office/drawing/2014/main" val="3295768935"/>
                      </a:ext>
                    </a:extLst>
                  </a:tr>
                </a:tbl>
              </a:graphicData>
            </a:graphic>
          </p:graphicFrame>
        </mc:Choice>
        <mc:Fallback>
          <p:graphicFrame>
            <p:nvGraphicFramePr>
              <p:cNvPr id="4" name="Table 4">
                <a:extLst>
                  <a:ext uri="{FF2B5EF4-FFF2-40B4-BE49-F238E27FC236}">
                    <a16:creationId xmlns:a16="http://schemas.microsoft.com/office/drawing/2014/main" id="{3ED27645-93BC-4B27-8248-E61B37C738D9}"/>
                  </a:ext>
                </a:extLst>
              </p:cNvPr>
              <p:cNvGraphicFramePr>
                <a:graphicFrameLocks noGrp="1"/>
              </p:cNvGraphicFramePr>
              <p:nvPr>
                <p:extLst>
                  <p:ext uri="{D42A27DB-BD31-4B8C-83A1-F6EECF244321}">
                    <p14:modId xmlns:p14="http://schemas.microsoft.com/office/powerpoint/2010/main" val="2100019958"/>
                  </p:ext>
                </p:extLst>
              </p:nvPr>
            </p:nvGraphicFramePr>
            <p:xfrm>
              <a:off x="1506245" y="2375780"/>
              <a:ext cx="9179510" cy="3563543"/>
            </p:xfrm>
            <a:graphic>
              <a:graphicData uri="http://schemas.openxmlformats.org/drawingml/2006/table">
                <a:tbl>
                  <a:tblPr firstRow="1" bandRow="1">
                    <a:tableStyleId>{073A0DAA-6AF3-43AB-8588-CEC1D06C72B9}</a:tableStyleId>
                  </a:tblPr>
                  <a:tblGrid>
                    <a:gridCol w="1437655">
                      <a:extLst>
                        <a:ext uri="{9D8B030D-6E8A-4147-A177-3AD203B41FA5}">
                          <a16:colId xmlns:a16="http://schemas.microsoft.com/office/drawing/2014/main" val="2023637246"/>
                        </a:ext>
                      </a:extLst>
                    </a:gridCol>
                    <a:gridCol w="3594138">
                      <a:extLst>
                        <a:ext uri="{9D8B030D-6E8A-4147-A177-3AD203B41FA5}">
                          <a16:colId xmlns:a16="http://schemas.microsoft.com/office/drawing/2014/main" val="4269908497"/>
                        </a:ext>
                      </a:extLst>
                    </a:gridCol>
                    <a:gridCol w="4147717">
                      <a:extLst>
                        <a:ext uri="{9D8B030D-6E8A-4147-A177-3AD203B41FA5}">
                          <a16:colId xmlns:a16="http://schemas.microsoft.com/office/drawing/2014/main" val="4189611175"/>
                        </a:ext>
                      </a:extLst>
                    </a:gridCol>
                  </a:tblGrid>
                  <a:tr h="562729">
                    <a:tc>
                      <a:txBody>
                        <a:bodyPr/>
                        <a:lstStyle/>
                        <a:p>
                          <a:pPr algn="ctr"/>
                          <a:endParaRPr lang="en-US" dirty="0"/>
                        </a:p>
                      </a:txBody>
                      <a:tcPr/>
                    </a:tc>
                    <a:tc>
                      <a:txBody>
                        <a:bodyPr/>
                        <a:lstStyle/>
                        <a:p>
                          <a:pPr algn="ctr"/>
                          <a:r>
                            <a:rPr lang="en-US" dirty="0"/>
                            <a:t>Without Replacement</a:t>
                          </a:r>
                        </a:p>
                      </a:txBody>
                      <a:tcPr anchor="ctr">
                        <a:solidFill>
                          <a:schemeClr val="tx2">
                            <a:lumMod val="10000"/>
                          </a:schemeClr>
                        </a:solidFill>
                      </a:tcPr>
                    </a:tc>
                    <a:tc>
                      <a:txBody>
                        <a:bodyPr/>
                        <a:lstStyle/>
                        <a:p>
                          <a:pPr algn="ctr"/>
                          <a:r>
                            <a:rPr lang="en-US" dirty="0"/>
                            <a:t>With Replacement</a:t>
                          </a:r>
                        </a:p>
                      </a:txBody>
                      <a:tcPr anchor="ctr">
                        <a:solidFill>
                          <a:schemeClr val="tx2">
                            <a:lumMod val="10000"/>
                          </a:schemeClr>
                        </a:solidFill>
                      </a:tcPr>
                    </a:tc>
                    <a:extLst>
                      <a:ext uri="{0D108BD9-81ED-4DB2-BD59-A6C34878D82A}">
                        <a16:rowId xmlns:a16="http://schemas.microsoft.com/office/drawing/2014/main" val="3791189547"/>
                      </a:ext>
                    </a:extLst>
                  </a:tr>
                  <a:tr h="1500407">
                    <a:tc>
                      <a:txBody>
                        <a:bodyPr/>
                        <a:lstStyle/>
                        <a:p>
                          <a:pPr algn="ctr"/>
                          <a:r>
                            <a:rPr lang="en-US" b="1" dirty="0">
                              <a:solidFill>
                                <a:schemeClr val="tx1"/>
                              </a:solidFill>
                            </a:rPr>
                            <a:t>Ordered</a:t>
                          </a:r>
                        </a:p>
                      </a:txBody>
                      <a:tcPr anchor="ctr">
                        <a:solidFill>
                          <a:schemeClr val="tx2">
                            <a:lumMod val="10000"/>
                          </a:schemeClr>
                        </a:solidFill>
                      </a:tcPr>
                    </a:tc>
                    <a:tc>
                      <a:txBody>
                        <a:bodyPr/>
                        <a:lstStyle/>
                        <a:p>
                          <a:endParaRPr lang="en-US"/>
                        </a:p>
                      </a:txBody>
                      <a:tcPr anchor="ctr">
                        <a:blipFill>
                          <a:blip r:embed="rId3"/>
                          <a:stretch>
                            <a:fillRect l="-40169" t="-38211" r="-116102" b="-101220"/>
                          </a:stretch>
                        </a:blipFill>
                      </a:tcPr>
                    </a:tc>
                    <a:tc>
                      <a:txBody>
                        <a:bodyPr/>
                        <a:lstStyle/>
                        <a:p>
                          <a:endParaRPr lang="en-US"/>
                        </a:p>
                      </a:txBody>
                      <a:tcPr anchor="ctr">
                        <a:blipFill>
                          <a:blip r:embed="rId3"/>
                          <a:stretch>
                            <a:fillRect l="-121618" t="-38211" r="-735" b="-101220"/>
                          </a:stretch>
                        </a:blipFill>
                      </a:tcPr>
                    </a:tc>
                    <a:extLst>
                      <a:ext uri="{0D108BD9-81ED-4DB2-BD59-A6C34878D82A}">
                        <a16:rowId xmlns:a16="http://schemas.microsoft.com/office/drawing/2014/main" val="1435529554"/>
                      </a:ext>
                    </a:extLst>
                  </a:tr>
                  <a:tr h="1500407">
                    <a:tc>
                      <a:txBody>
                        <a:bodyPr/>
                        <a:lstStyle/>
                        <a:p>
                          <a:pPr algn="ctr"/>
                          <a:r>
                            <a:rPr lang="en-US" b="1" dirty="0">
                              <a:solidFill>
                                <a:schemeClr val="tx1"/>
                              </a:solidFill>
                            </a:rPr>
                            <a:t>Unordered</a:t>
                          </a:r>
                        </a:p>
                      </a:txBody>
                      <a:tcPr anchor="ctr">
                        <a:solidFill>
                          <a:schemeClr val="tx2">
                            <a:lumMod val="10000"/>
                          </a:schemeClr>
                        </a:solidFill>
                      </a:tcPr>
                    </a:tc>
                    <a:tc>
                      <a:txBody>
                        <a:bodyPr/>
                        <a:lstStyle/>
                        <a:p>
                          <a:endParaRPr lang="en-US"/>
                        </a:p>
                      </a:txBody>
                      <a:tcPr anchor="ctr">
                        <a:blipFill>
                          <a:blip r:embed="rId3"/>
                          <a:stretch>
                            <a:fillRect l="-40169" t="-137652" r="-116102" b="-810"/>
                          </a:stretch>
                        </a:blipFill>
                      </a:tcPr>
                    </a:tc>
                    <a:tc>
                      <a:txBody>
                        <a:bodyPr/>
                        <a:lstStyle/>
                        <a:p>
                          <a:endParaRPr lang="en-US"/>
                        </a:p>
                      </a:txBody>
                      <a:tcPr anchor="ctr">
                        <a:blipFill>
                          <a:blip r:embed="rId3"/>
                          <a:stretch>
                            <a:fillRect l="-121618" t="-137652" r="-735" b="-810"/>
                          </a:stretch>
                        </a:blipFill>
                      </a:tcPr>
                    </a:tc>
                    <a:extLst>
                      <a:ext uri="{0D108BD9-81ED-4DB2-BD59-A6C34878D82A}">
                        <a16:rowId xmlns:a16="http://schemas.microsoft.com/office/drawing/2014/main" val="3295768935"/>
                      </a:ext>
                    </a:extLst>
                  </a:tr>
                </a:tbl>
              </a:graphicData>
            </a:graphic>
          </p:graphicFrame>
        </mc:Fallback>
      </mc:AlternateContent>
    </p:spTree>
    <p:extLst>
      <p:ext uri="{BB962C8B-B14F-4D97-AF65-F5344CB8AC3E}">
        <p14:creationId xmlns:p14="http://schemas.microsoft.com/office/powerpoint/2010/main" val="289455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dirty="0"/>
              <a:t>Counting ever higher</a:t>
            </a:r>
            <a:endParaRPr lang="en-US" sz="3600" dirty="0"/>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7478970"/>
              </a:xfrm>
              <a:prstGeom prst="rect">
                <a:avLst/>
              </a:prstGeom>
            </p:spPr>
            <p:txBody>
              <a:bodyPr wrap="square">
                <a:spAutoFit/>
              </a:bodyPr>
              <a:lstStyle/>
              <a:p>
                <a:r>
                  <a:rPr lang="en-US" sz="3000" dirty="0"/>
                  <a:t>When we last left off, we were considering a scenario where a lottery player picks four from nine possible numbers:</a:t>
                </a:r>
              </a:p>
              <a:p>
                <a:endParaRPr lang="en-US" sz="3000" b="0" dirty="0">
                  <a:ea typeface="Cambria Math" panose="02040503050406030204" pitchFamily="18" charset="0"/>
                </a:endParaRPr>
              </a:p>
              <a:p>
                <a:endParaRPr lang="en-US" sz="3000" dirty="0">
                  <a:ea typeface="Cambria Math" panose="02040503050406030204" pitchFamily="18" charset="0"/>
                </a:endParaRPr>
              </a:p>
              <a:p>
                <a:pPr algn="ctr"/>
                <a:endParaRPr lang="en-US" sz="3000" b="0" dirty="0">
                  <a:ea typeface="Cambria Math" panose="02040503050406030204" pitchFamily="18" charset="0"/>
                </a:endParaRPr>
              </a:p>
              <a:p>
                <a:r>
                  <a:rPr lang="en-US" sz="3000" b="0" dirty="0">
                    <a:ea typeface="Cambria Math" panose="02040503050406030204" pitchFamily="18" charset="0"/>
                  </a:rPr>
                  <a:t>We found that if the </a:t>
                </a:r>
                <a:r>
                  <a:rPr lang="en-US" sz="3000" b="0" i="1" dirty="0">
                    <a:ea typeface="Cambria Math" panose="02040503050406030204" pitchFamily="18" charset="0"/>
                  </a:rPr>
                  <a:t>order of the picks was important</a:t>
                </a:r>
                <a:r>
                  <a:rPr lang="en-US" sz="3000" b="0" dirty="0">
                    <a:ea typeface="Cambria Math" panose="02040503050406030204" pitchFamily="18" charset="0"/>
                  </a:rPr>
                  <a:t>, and they were picked </a:t>
                </a:r>
                <a:r>
                  <a:rPr lang="en-US" sz="3000" b="0" i="1" dirty="0">
                    <a:ea typeface="Cambria Math" panose="02040503050406030204" pitchFamily="18" charset="0"/>
                  </a:rPr>
                  <a:t>without replacing them</a:t>
                </a:r>
                <a:r>
                  <a:rPr lang="en-US" sz="3000" b="0" dirty="0">
                    <a:ea typeface="Cambria Math" panose="02040503050406030204" pitchFamily="18" charset="0"/>
                  </a:rPr>
                  <a:t>, then the number of possible lottery tickets was</a:t>
                </a:r>
              </a:p>
              <a:p>
                <a:pPr algn="ctr"/>
                <a:r>
                  <a:rPr lang="en-US" sz="3000" b="0" dirty="0">
                    <a:ea typeface="Cambria Math" panose="02040503050406030204" pitchFamily="18" charset="0"/>
                  </a:rPr>
                  <a:t> </a:t>
                </a:r>
                <a14:m>
                  <m:oMath xmlns:m="http://schemas.openxmlformats.org/officeDocument/2006/math">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𝑛</m:t>
                        </m:r>
                      </m:e>
                      <m:sub>
                        <m:r>
                          <a:rPr lang="en-US" sz="3000" b="0" i="1" smtClean="0">
                            <a:latin typeface="Cambria Math" panose="02040503050406030204" pitchFamily="18" charset="0"/>
                            <a:ea typeface="Cambria Math" panose="02040503050406030204" pitchFamily="18" charset="0"/>
                          </a:rPr>
                          <m:t>1</m:t>
                        </m:r>
                      </m:sub>
                    </m:sSub>
                    <m:r>
                      <a:rPr lang="en-US" sz="3000" b="0" i="1" smtClean="0">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𝑛</m:t>
                        </m:r>
                      </m:e>
                      <m:sub>
                        <m:r>
                          <a:rPr lang="en-US" sz="3000" b="0" i="1" smtClean="0">
                            <a:latin typeface="Cambria Math" panose="02040503050406030204" pitchFamily="18" charset="0"/>
                            <a:ea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𝑛</m:t>
                        </m:r>
                      </m:e>
                      <m:sub>
                        <m:r>
                          <a:rPr lang="en-US" sz="3000" b="0" i="1" smtClean="0">
                            <a:latin typeface="Cambria Math" panose="02040503050406030204" pitchFamily="18" charset="0"/>
                            <a:ea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𝑛</m:t>
                        </m:r>
                      </m:e>
                      <m:sub>
                        <m:r>
                          <a:rPr lang="en-US" sz="3000" b="0" i="1" smtClean="0">
                            <a:latin typeface="Cambria Math" panose="02040503050406030204" pitchFamily="18" charset="0"/>
                            <a:ea typeface="Cambria Math" panose="02040503050406030204" pitchFamily="18" charset="0"/>
                          </a:rPr>
                          <m:t>4</m:t>
                        </m:r>
                      </m:sub>
                    </m:sSub>
                    <m:r>
                      <a:rPr lang="en-US" sz="3000" b="0" i="1" smtClean="0">
                        <a:latin typeface="Cambria Math" panose="02040503050406030204" pitchFamily="18" charset="0"/>
                        <a:ea typeface="Cambria Math" panose="02040503050406030204" pitchFamily="18" charset="0"/>
                      </a:rPr>
                      <m:t>=9∗</m:t>
                    </m:r>
                    <m:r>
                      <a:rPr lang="en-US" sz="3000" b="0" i="1" smtClean="0">
                        <a:latin typeface="Cambria Math" panose="02040503050406030204" pitchFamily="18" charset="0"/>
                        <a:ea typeface="Cambria Math" panose="02040503050406030204" pitchFamily="18" charset="0"/>
                      </a:rPr>
                      <m:t>8</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7</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6</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3,024</m:t>
                    </m:r>
                  </m:oMath>
                </a14:m>
                <a:r>
                  <a:rPr lang="en-US" sz="3000" dirty="0">
                    <a:ea typeface="Cambria Math" panose="02040503050406030204" pitchFamily="18" charset="0"/>
                  </a:rPr>
                  <a:t> possible tickets</a:t>
                </a:r>
              </a:p>
              <a:p>
                <a:pPr algn="ctr"/>
                <a:endParaRPr lang="en-US" sz="3000"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7478970"/>
              </a:xfrm>
              <a:prstGeom prst="rect">
                <a:avLst/>
              </a:prstGeom>
              <a:blipFill>
                <a:blip r:embed="rId3"/>
                <a:stretch>
                  <a:fillRect l="-1203" t="-1059" r="-1674"/>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2</a:t>
            </a:fld>
            <a:endParaRPr lang="en-US"/>
          </a:p>
        </p:txBody>
      </p:sp>
      <p:grpSp>
        <p:nvGrpSpPr>
          <p:cNvPr id="15" name="Group 14">
            <a:extLst>
              <a:ext uri="{FF2B5EF4-FFF2-40B4-BE49-F238E27FC236}">
                <a16:creationId xmlns:a16="http://schemas.microsoft.com/office/drawing/2014/main" id="{E76EAEDA-28C9-4A51-ACB2-425740556CAC}"/>
              </a:ext>
            </a:extLst>
          </p:cNvPr>
          <p:cNvGrpSpPr/>
          <p:nvPr/>
        </p:nvGrpSpPr>
        <p:grpSpPr>
          <a:xfrm>
            <a:off x="1286415" y="2754297"/>
            <a:ext cx="9598453" cy="674703"/>
            <a:chOff x="976609" y="4185746"/>
            <a:chExt cx="9598453" cy="674703"/>
          </a:xfrm>
        </p:grpSpPr>
        <p:sp>
          <p:nvSpPr>
            <p:cNvPr id="16" name="Oval 15">
              <a:extLst>
                <a:ext uri="{FF2B5EF4-FFF2-40B4-BE49-F238E27FC236}">
                  <a16:creationId xmlns:a16="http://schemas.microsoft.com/office/drawing/2014/main" id="{2BB8A07E-670D-4835-AE3B-DF52F49818DC}"/>
                </a:ext>
              </a:extLst>
            </p:cNvPr>
            <p:cNvSpPr/>
            <p:nvPr/>
          </p:nvSpPr>
          <p:spPr>
            <a:xfrm>
              <a:off x="976609"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7" name="Oval 16">
              <a:extLst>
                <a:ext uri="{FF2B5EF4-FFF2-40B4-BE49-F238E27FC236}">
                  <a16:creationId xmlns:a16="http://schemas.microsoft.com/office/drawing/2014/main" id="{768825F4-A1B8-4591-B28F-09CFCCF42149}"/>
                </a:ext>
              </a:extLst>
            </p:cNvPr>
            <p:cNvSpPr/>
            <p:nvPr/>
          </p:nvSpPr>
          <p:spPr>
            <a:xfrm>
              <a:off x="98382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18" name="Oval 17">
              <a:extLst>
                <a:ext uri="{FF2B5EF4-FFF2-40B4-BE49-F238E27FC236}">
                  <a16:creationId xmlns:a16="http://schemas.microsoft.com/office/drawing/2014/main" id="{52955C1E-4EF9-4739-8556-44203BE163F7}"/>
                </a:ext>
              </a:extLst>
            </p:cNvPr>
            <p:cNvSpPr/>
            <p:nvPr/>
          </p:nvSpPr>
          <p:spPr>
            <a:xfrm>
              <a:off x="87305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8</a:t>
              </a:r>
            </a:p>
          </p:txBody>
        </p:sp>
        <p:sp>
          <p:nvSpPr>
            <p:cNvPr id="19" name="Oval 18">
              <a:extLst>
                <a:ext uri="{FF2B5EF4-FFF2-40B4-BE49-F238E27FC236}">
                  <a16:creationId xmlns:a16="http://schemas.microsoft.com/office/drawing/2014/main" id="{678B095E-9FEC-46DD-B766-BFA3578433A7}"/>
                </a:ext>
              </a:extLst>
            </p:cNvPr>
            <p:cNvSpPr/>
            <p:nvPr/>
          </p:nvSpPr>
          <p:spPr>
            <a:xfrm>
              <a:off x="7622815"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0" name="Oval 19">
              <a:extLst>
                <a:ext uri="{FF2B5EF4-FFF2-40B4-BE49-F238E27FC236}">
                  <a16:creationId xmlns:a16="http://schemas.microsoft.com/office/drawing/2014/main" id="{9347B21D-E0C5-459B-955E-189CD7A4C930}"/>
                </a:ext>
              </a:extLst>
            </p:cNvPr>
            <p:cNvSpPr/>
            <p:nvPr/>
          </p:nvSpPr>
          <p:spPr>
            <a:xfrm>
              <a:off x="6515114"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6</a:t>
              </a:r>
            </a:p>
          </p:txBody>
        </p:sp>
        <p:sp>
          <p:nvSpPr>
            <p:cNvPr id="21" name="Oval 20">
              <a:extLst>
                <a:ext uri="{FF2B5EF4-FFF2-40B4-BE49-F238E27FC236}">
                  <a16:creationId xmlns:a16="http://schemas.microsoft.com/office/drawing/2014/main" id="{506F948B-38D5-4F52-B930-757141FAF3C7}"/>
                </a:ext>
              </a:extLst>
            </p:cNvPr>
            <p:cNvSpPr/>
            <p:nvPr/>
          </p:nvSpPr>
          <p:spPr>
            <a:xfrm>
              <a:off x="5407413"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2" name="Oval 21">
              <a:extLst>
                <a:ext uri="{FF2B5EF4-FFF2-40B4-BE49-F238E27FC236}">
                  <a16:creationId xmlns:a16="http://schemas.microsoft.com/office/drawing/2014/main" id="{CCD965EA-7B16-4197-9FA2-98FE9B9AD98F}"/>
                </a:ext>
              </a:extLst>
            </p:cNvPr>
            <p:cNvSpPr/>
            <p:nvPr/>
          </p:nvSpPr>
          <p:spPr>
            <a:xfrm>
              <a:off x="4299712"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23" name="Oval 22">
              <a:extLst>
                <a:ext uri="{FF2B5EF4-FFF2-40B4-BE49-F238E27FC236}">
                  <a16:creationId xmlns:a16="http://schemas.microsoft.com/office/drawing/2014/main" id="{61D62C8F-7ED4-4EA7-BBF3-81F2EAC67048}"/>
                </a:ext>
              </a:extLst>
            </p:cNvPr>
            <p:cNvSpPr/>
            <p:nvPr/>
          </p:nvSpPr>
          <p:spPr>
            <a:xfrm>
              <a:off x="2084310"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24" name="Oval 23">
              <a:extLst>
                <a:ext uri="{FF2B5EF4-FFF2-40B4-BE49-F238E27FC236}">
                  <a16:creationId xmlns:a16="http://schemas.microsoft.com/office/drawing/2014/main" id="{83B7AD9F-F757-454B-9E37-FAEBEB719DDF}"/>
                </a:ext>
              </a:extLst>
            </p:cNvPr>
            <p:cNvSpPr/>
            <p:nvPr/>
          </p:nvSpPr>
          <p:spPr>
            <a:xfrm>
              <a:off x="3192011"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Tree>
    <p:extLst>
      <p:ext uri="{BB962C8B-B14F-4D97-AF65-F5344CB8AC3E}">
        <p14:creationId xmlns:p14="http://schemas.microsoft.com/office/powerpoint/2010/main" val="326156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dirty="0"/>
              <a:t>Counting ever higher</a:t>
            </a:r>
            <a:endParaRPr lang="en-US" sz="3600" dirty="0"/>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8198976"/>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A quick note here on an operation called “factorial”(!):</a:t>
                </a:r>
              </a:p>
              <a:p>
                <a:endParaRPr lang="en-US" sz="3000" b="0"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−1</m:t>
                          </m:r>
                        </m:e>
                      </m:d>
                      <m:r>
                        <a:rPr lang="en-US" sz="3000" b="0" i="1" smtClean="0">
                          <a:latin typeface="Cambria Math" panose="02040503050406030204" pitchFamily="18" charset="0"/>
                          <a:ea typeface="Cambria Math" panose="02040503050406030204" pitchFamily="18" charset="0"/>
                        </a:rPr>
                        <m:t>∗</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−2</m:t>
                          </m:r>
                        </m:e>
                      </m:d>
                      <m:r>
                        <a:rPr lang="en-US" sz="3000" b="0" i="1" smtClean="0">
                          <a:latin typeface="Cambria Math" panose="02040503050406030204" pitchFamily="18" charset="0"/>
                          <a:ea typeface="Cambria Math" panose="02040503050406030204" pitchFamily="18" charset="0"/>
                        </a:rPr>
                        <m:t>∗…∗2∗1</m:t>
                      </m:r>
                    </m:oMath>
                  </m:oMathPara>
                </a14:m>
                <a:endParaRPr lang="en-US" sz="3000" b="0" dirty="0">
                  <a:latin typeface="Cambria Math" panose="02040503050406030204" pitchFamily="18" charset="0"/>
                  <a:ea typeface="Cambria Math" panose="02040503050406030204" pitchFamily="18" charset="0"/>
                </a:endParaRPr>
              </a:p>
              <a:p>
                <a:endParaRPr lang="en-US" sz="3000" i="1" dirty="0">
                  <a:latin typeface="Cambria Math" panose="02040503050406030204" pitchFamily="18" charset="0"/>
                  <a:ea typeface="Cambria Math" panose="02040503050406030204" pitchFamily="18" charset="0"/>
                </a:endParaRPr>
              </a:p>
              <a:p>
                <a:pPr algn="ctr"/>
                <a:r>
                  <a:rPr lang="en-US" sz="3000" b="0" dirty="0">
                    <a:ea typeface="Cambria Math" panose="02040503050406030204" pitchFamily="18" charset="0"/>
                  </a:rPr>
                  <a:t>So </a:t>
                </a:r>
                <a14:m>
                  <m:oMath xmlns:m="http://schemas.openxmlformats.org/officeDocument/2006/math">
                    <m:r>
                      <a:rPr lang="en-US" sz="3000" b="0" i="0" smtClean="0">
                        <a:latin typeface="Cambria Math" panose="02040503050406030204" pitchFamily="18" charset="0"/>
                        <a:ea typeface="Cambria Math" panose="02040503050406030204" pitchFamily="18" charset="0"/>
                      </a:rPr>
                      <m:t>9∗</m:t>
                    </m:r>
                    <m:r>
                      <a:rPr lang="en-US" sz="3000" b="0" i="0" smtClean="0">
                        <a:latin typeface="Cambria Math" panose="02040503050406030204" pitchFamily="18" charset="0"/>
                        <a:ea typeface="Cambria Math" panose="02040503050406030204" pitchFamily="18" charset="0"/>
                      </a:rPr>
                      <m:t>8</m:t>
                    </m:r>
                    <m:r>
                      <a:rPr lang="en-US" sz="3000" b="0" i="0" smtClean="0">
                        <a:latin typeface="Cambria Math" panose="02040503050406030204" pitchFamily="18" charset="0"/>
                        <a:ea typeface="Cambria Math" panose="02040503050406030204" pitchFamily="18" charset="0"/>
                      </a:rPr>
                      <m:t>∗</m:t>
                    </m:r>
                    <m:r>
                      <a:rPr lang="en-US" sz="3000" b="0" i="0" smtClean="0">
                        <a:latin typeface="Cambria Math" panose="02040503050406030204" pitchFamily="18" charset="0"/>
                        <a:ea typeface="Cambria Math" panose="02040503050406030204" pitchFamily="18" charset="0"/>
                      </a:rPr>
                      <m:t>7</m:t>
                    </m:r>
                    <m:r>
                      <a:rPr lang="en-US" sz="3000" b="0" i="0" smtClean="0">
                        <a:latin typeface="Cambria Math" panose="02040503050406030204" pitchFamily="18" charset="0"/>
                        <a:ea typeface="Cambria Math" panose="02040503050406030204" pitchFamily="18" charset="0"/>
                      </a:rPr>
                      <m:t>∗</m:t>
                    </m:r>
                    <m:r>
                      <a:rPr lang="en-US" sz="3000" b="0" i="0" smtClean="0">
                        <a:latin typeface="Cambria Math" panose="02040503050406030204" pitchFamily="18" charset="0"/>
                        <a:ea typeface="Cambria Math" panose="02040503050406030204" pitchFamily="18" charset="0"/>
                      </a:rPr>
                      <m:t>6</m:t>
                    </m:r>
                    <m:r>
                      <a:rPr lang="en-US" sz="3000" b="0" i="0" smtClean="0">
                        <a:latin typeface="Cambria Math" panose="02040503050406030204" pitchFamily="18" charset="0"/>
                        <a:ea typeface="Cambria Math" panose="02040503050406030204" pitchFamily="18" charset="0"/>
                      </a:rPr>
                      <m:t>=</m:t>
                    </m:r>
                    <m:f>
                      <m:fPr>
                        <m:ctrlPr>
                          <a:rPr lang="en-US" sz="3000" b="0" i="1" smtClean="0">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9∗8∗7∗6∗5∗4∗3∗2∗1</m:t>
                        </m:r>
                      </m:num>
                      <m:den>
                        <m:r>
                          <a:rPr lang="en-US" sz="3000" b="0" i="1" smtClean="0">
                            <a:latin typeface="Cambria Math" panose="02040503050406030204" pitchFamily="18" charset="0"/>
                            <a:ea typeface="Cambria Math" panose="02040503050406030204" pitchFamily="18" charset="0"/>
                          </a:rPr>
                          <m:t>5∗4∗3∗2∗1</m:t>
                        </m:r>
                      </m:den>
                    </m:f>
                    <m:r>
                      <a:rPr lang="en-US" sz="3000" b="0" i="1" smtClean="0">
                        <a:latin typeface="Cambria Math" panose="02040503050406030204" pitchFamily="18" charset="0"/>
                        <a:ea typeface="Cambria Math" panose="02040503050406030204" pitchFamily="18" charset="0"/>
                      </a:rPr>
                      <m:t>=</m:t>
                    </m:r>
                    <m:f>
                      <m:fPr>
                        <m:ctrlPr>
                          <a:rPr lang="en-US" sz="3000" b="0" i="1" smtClean="0">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9!</m:t>
                        </m:r>
                      </m:num>
                      <m:den>
                        <m:r>
                          <a:rPr lang="en-US" sz="3000" b="0" i="1" smtClean="0">
                            <a:latin typeface="Cambria Math" panose="02040503050406030204" pitchFamily="18" charset="0"/>
                            <a:ea typeface="Cambria Math" panose="02040503050406030204" pitchFamily="18" charset="0"/>
                          </a:rPr>
                          <m:t>5!</m:t>
                        </m:r>
                      </m:den>
                    </m:f>
                  </m:oMath>
                </a14:m>
                <a:endParaRPr lang="en-US" sz="3000" dirty="0">
                  <a:ea typeface="Cambria Math" panose="02040503050406030204" pitchFamily="18" charset="0"/>
                </a:endParaRPr>
              </a:p>
              <a:p>
                <a:r>
                  <a:rPr lang="en-US" sz="3000" dirty="0">
                    <a:ea typeface="Cambria Math" panose="02040503050406030204" pitchFamily="18" charset="0"/>
                  </a:rPr>
                  <a:t>So if we’re picking </a:t>
                </a:r>
                <a:r>
                  <a:rPr lang="en-US" sz="3000" i="1" dirty="0">
                    <a:ea typeface="Cambria Math" panose="02040503050406030204" pitchFamily="18" charset="0"/>
                  </a:rPr>
                  <a:t>r </a:t>
                </a:r>
                <a:r>
                  <a:rPr lang="en-US" sz="3000" dirty="0">
                    <a:ea typeface="Cambria Math" panose="02040503050406030204" pitchFamily="18" charset="0"/>
                  </a:rPr>
                  <a:t>items from </a:t>
                </a:r>
                <a:r>
                  <a:rPr lang="en-US" sz="3000" i="1" dirty="0">
                    <a:ea typeface="Cambria Math" panose="02040503050406030204" pitchFamily="18" charset="0"/>
                  </a:rPr>
                  <a:t>n </a:t>
                </a:r>
                <a:r>
                  <a:rPr lang="en-US" sz="3000" dirty="0">
                    <a:ea typeface="Cambria Math" panose="02040503050406030204" pitchFamily="18" charset="0"/>
                  </a:rPr>
                  <a:t>possibilities </a:t>
                </a:r>
                <a:r>
                  <a:rPr lang="en-US" sz="3000" i="1" dirty="0">
                    <a:ea typeface="Cambria Math" panose="02040503050406030204" pitchFamily="18" charset="0"/>
                  </a:rPr>
                  <a:t>without replacement</a:t>
                </a:r>
                <a:r>
                  <a:rPr lang="en-US" sz="3000" dirty="0">
                    <a:ea typeface="Cambria Math" panose="02040503050406030204" pitchFamily="18" charset="0"/>
                  </a:rPr>
                  <a:t>, and </a:t>
                </a:r>
                <a:r>
                  <a:rPr lang="en-US" sz="3000" i="1" dirty="0">
                    <a:ea typeface="Cambria Math" panose="02040503050406030204" pitchFamily="18" charset="0"/>
                  </a:rPr>
                  <a:t>order is important</a:t>
                </a:r>
                <a:r>
                  <a:rPr lang="en-US" sz="3000" dirty="0">
                    <a:ea typeface="Cambria Math" panose="02040503050406030204" pitchFamily="18" charset="0"/>
                  </a:rPr>
                  <a:t>, the job can be done in </a:t>
                </a:r>
              </a:p>
              <a:p>
                <a:endParaRPr lang="en-US" sz="300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f>
                        <m:fPr>
                          <m:ctrlPr>
                            <a:rPr lang="en-US" sz="3000" i="1">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−1</m:t>
                              </m:r>
                            </m:e>
                          </m:d>
                          <m:r>
                            <a:rPr lang="en-US" sz="3000" b="0" i="1" smtClean="0">
                              <a:latin typeface="Cambria Math" panose="02040503050406030204" pitchFamily="18" charset="0"/>
                              <a:ea typeface="Cambria Math" panose="02040503050406030204" pitchFamily="18" charset="0"/>
                            </a:rPr>
                            <m:t>∗</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−2</m:t>
                              </m:r>
                            </m:e>
                          </m:d>
                          <m:r>
                            <a:rPr lang="en-US" sz="3000" b="0" i="1" smtClean="0">
                              <a:latin typeface="Cambria Math" panose="02040503050406030204" pitchFamily="18" charset="0"/>
                              <a:ea typeface="Cambria Math" panose="02040503050406030204" pitchFamily="18" charset="0"/>
                            </a:rPr>
                            <m:t>∗…∗2∗1</m:t>
                          </m:r>
                        </m:num>
                        <m:den>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e>
                          </m:d>
                          <m:r>
                            <a:rPr lang="en-US" sz="3000" b="0" i="1" smtClean="0">
                              <a:latin typeface="Cambria Math" panose="02040503050406030204" pitchFamily="18" charset="0"/>
                              <a:ea typeface="Cambria Math" panose="02040503050406030204" pitchFamily="18" charset="0"/>
                            </a:rPr>
                            <m:t>∗</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r>
                                <a:rPr lang="en-US" sz="3000" b="0" i="1" smtClean="0">
                                  <a:latin typeface="Cambria Math" panose="02040503050406030204" pitchFamily="18" charset="0"/>
                                  <a:ea typeface="Cambria Math" panose="02040503050406030204" pitchFamily="18" charset="0"/>
                                </a:rPr>
                                <m:t>−1</m:t>
                              </m:r>
                            </m:e>
                          </m:d>
                          <m:r>
                            <a:rPr lang="en-US" sz="3000" b="0" i="1" smtClean="0">
                              <a:latin typeface="Cambria Math" panose="02040503050406030204" pitchFamily="18" charset="0"/>
                              <a:ea typeface="Cambria Math" panose="02040503050406030204" pitchFamily="18" charset="0"/>
                            </a:rPr>
                            <m:t>∗…∗2∗1</m:t>
                          </m:r>
                        </m:den>
                      </m:f>
                      <m:r>
                        <a:rPr lang="en-US" sz="3000" i="1">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𝑛</m:t>
                          </m:r>
                          <m:r>
                            <a:rPr lang="en-US" sz="3000" i="1">
                              <a:latin typeface="Cambria Math" panose="02040503050406030204" pitchFamily="18" charset="0"/>
                              <a:ea typeface="Cambria Math" panose="02040503050406030204" pitchFamily="18" charset="0"/>
                            </a:rPr>
                            <m:t>!</m:t>
                          </m:r>
                        </m:num>
                        <m:den>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r>
                            <a:rPr lang="en-US" sz="3000" b="0" i="1" smtClean="0">
                              <a:latin typeface="Cambria Math" panose="02040503050406030204" pitchFamily="18" charset="0"/>
                              <a:ea typeface="Cambria Math" panose="02040503050406030204" pitchFamily="18" charset="0"/>
                            </a:rPr>
                            <m:t>)!</m:t>
                          </m:r>
                        </m:den>
                      </m:f>
                    </m:oMath>
                  </m:oMathPara>
                </a14:m>
                <a:endParaRPr lang="en-US" sz="3000" dirty="0">
                  <a:ea typeface="Cambria Math" panose="02040503050406030204" pitchFamily="18" charset="0"/>
                </a:endParaRPr>
              </a:p>
              <a:p>
                <a:pPr algn="ctr"/>
                <a:endParaRPr lang="en-US" sz="3000"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8198976"/>
              </a:xfrm>
              <a:prstGeom prst="rect">
                <a:avLst/>
              </a:prstGeom>
              <a:blipFill>
                <a:blip r:embed="rId3"/>
                <a:stretch>
                  <a:fillRect l="-1203" t="-96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3</a:t>
            </a:fld>
            <a:endParaRPr lang="en-US"/>
          </a:p>
        </p:txBody>
      </p:sp>
    </p:spTree>
    <p:extLst>
      <p:ext uri="{BB962C8B-B14F-4D97-AF65-F5344CB8AC3E}">
        <p14:creationId xmlns:p14="http://schemas.microsoft.com/office/powerpoint/2010/main" val="227371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dirty="0"/>
              <a:t>But what if the order doesn’t matter?</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7940635"/>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Good question, hypothetical reader!  If the order doesn’t matter, then counting using the previous method won’t work. Let’s take a smaller example using three balls instead of nine where we need to choose two </a:t>
            </a:r>
            <a:r>
              <a:rPr lang="en-US" sz="3000" i="1" dirty="0">
                <a:latin typeface="Cambria Math" panose="02040503050406030204" pitchFamily="18" charset="0"/>
                <a:ea typeface="Cambria Math" panose="02040503050406030204" pitchFamily="18" charset="0"/>
              </a:rPr>
              <a:t>without replacement</a:t>
            </a:r>
            <a:r>
              <a:rPr lang="en-US" sz="3000" dirty="0">
                <a:latin typeface="Cambria Math" panose="02040503050406030204" pitchFamily="18" charset="0"/>
                <a:ea typeface="Cambria Math" panose="02040503050406030204" pitchFamily="18" charset="0"/>
              </a:rPr>
              <a:t>:</a:t>
            </a:r>
          </a:p>
          <a:p>
            <a:endParaRPr lang="en-US" sz="3000" b="0" dirty="0">
              <a:latin typeface="Cambria Math" panose="02040503050406030204" pitchFamily="18" charset="0"/>
              <a:ea typeface="Cambria Math" panose="02040503050406030204" pitchFamily="18" charset="0"/>
            </a:endParaRPr>
          </a:p>
          <a:p>
            <a:endParaRPr lang="en-US" sz="3000" dirty="0">
              <a:ea typeface="Cambria Math" panose="02040503050406030204" pitchFamily="18" charset="0"/>
            </a:endParaRPr>
          </a:p>
          <a:p>
            <a:r>
              <a:rPr lang="en-US" sz="3000" dirty="0">
                <a:ea typeface="Cambria Math" panose="02040503050406030204" pitchFamily="18" charset="0"/>
              </a:rPr>
              <a:t>If order mattered, we could pick (1,2), (1,3), (2,1), (2,3), (3,1), or (3,2), for six possibilities.  But if order doesn’t matter, then (1,2) and (2,1) are equivalent.  Thus, three of these six possibilities are redundant, and we only have three possible picks.</a:t>
            </a:r>
          </a:p>
          <a:p>
            <a:pPr algn="ctr"/>
            <a:endParaRPr lang="en-US" sz="3000"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4</a:t>
            </a:fld>
            <a:endParaRPr lang="en-US"/>
          </a:p>
        </p:txBody>
      </p:sp>
      <p:grpSp>
        <p:nvGrpSpPr>
          <p:cNvPr id="5" name="Group 4">
            <a:extLst>
              <a:ext uri="{FF2B5EF4-FFF2-40B4-BE49-F238E27FC236}">
                <a16:creationId xmlns:a16="http://schemas.microsoft.com/office/drawing/2014/main" id="{38D1A1CC-68F3-4C8F-9EC7-2450F695B4F7}"/>
              </a:ext>
            </a:extLst>
          </p:cNvPr>
          <p:cNvGrpSpPr/>
          <p:nvPr/>
        </p:nvGrpSpPr>
        <p:grpSpPr>
          <a:xfrm>
            <a:off x="4438898" y="3429000"/>
            <a:ext cx="2952248" cy="674703"/>
            <a:chOff x="932220" y="3429000"/>
            <a:chExt cx="2952248" cy="674703"/>
          </a:xfrm>
        </p:grpSpPr>
        <p:sp>
          <p:nvSpPr>
            <p:cNvPr id="7" name="Oval 6">
              <a:extLst>
                <a:ext uri="{FF2B5EF4-FFF2-40B4-BE49-F238E27FC236}">
                  <a16:creationId xmlns:a16="http://schemas.microsoft.com/office/drawing/2014/main" id="{566F2F4F-5934-497C-8B63-75000738EE54}"/>
                </a:ext>
              </a:extLst>
            </p:cNvPr>
            <p:cNvSpPr/>
            <p:nvPr/>
          </p:nvSpPr>
          <p:spPr>
            <a:xfrm>
              <a:off x="932220" y="3429000"/>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4" name="Oval 13">
              <a:extLst>
                <a:ext uri="{FF2B5EF4-FFF2-40B4-BE49-F238E27FC236}">
                  <a16:creationId xmlns:a16="http://schemas.microsoft.com/office/drawing/2014/main" id="{D183126D-2BB6-4BE0-9A7D-8FB6C0B59715}"/>
                </a:ext>
              </a:extLst>
            </p:cNvPr>
            <p:cNvSpPr/>
            <p:nvPr/>
          </p:nvSpPr>
          <p:spPr>
            <a:xfrm>
              <a:off x="2039921" y="3429000"/>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5" name="Oval 14">
              <a:extLst>
                <a:ext uri="{FF2B5EF4-FFF2-40B4-BE49-F238E27FC236}">
                  <a16:creationId xmlns:a16="http://schemas.microsoft.com/office/drawing/2014/main" id="{4DE76130-6CFC-4D79-990F-CFFF940B4B32}"/>
                </a:ext>
              </a:extLst>
            </p:cNvPr>
            <p:cNvSpPr/>
            <p:nvPr/>
          </p:nvSpPr>
          <p:spPr>
            <a:xfrm>
              <a:off x="3147622" y="3429000"/>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Tree>
    <p:extLst>
      <p:ext uri="{BB962C8B-B14F-4D97-AF65-F5344CB8AC3E}">
        <p14:creationId xmlns:p14="http://schemas.microsoft.com/office/powerpoint/2010/main" val="277662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Sounds like it’ll get complicated.</a:t>
            </a:r>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8383129"/>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Don’t worry, there’s an intuitive way to think about this:  For any 2 balls you pick, you can pick them in two possible orders. For example:</a:t>
                </a:r>
              </a:p>
              <a:p>
                <a:endParaRPr lang="en-US" sz="3000" dirty="0">
                  <a:latin typeface="Cambria Math" panose="02040503050406030204" pitchFamily="18" charset="0"/>
                  <a:ea typeface="Cambria Math" panose="02040503050406030204" pitchFamily="18" charset="0"/>
                </a:endParaRPr>
              </a:p>
              <a:p>
                <a:endParaRPr lang="en-US" sz="3000" dirty="0">
                  <a:latin typeface="Cambria Math" panose="02040503050406030204" pitchFamily="18" charset="0"/>
                  <a:ea typeface="Cambria Math" panose="02040503050406030204" pitchFamily="18" charset="0"/>
                </a:endParaRPr>
              </a:p>
              <a:p>
                <a:endParaRPr lang="en-US" sz="3000" dirty="0">
                  <a:ea typeface="Cambria Math" panose="02040503050406030204" pitchFamily="18" charset="0"/>
                </a:endParaRPr>
              </a:p>
              <a:p>
                <a:r>
                  <a:rPr lang="en-US" sz="3000" dirty="0">
                    <a:ea typeface="Cambria Math" panose="02040503050406030204" pitchFamily="18" charset="0"/>
                  </a:rPr>
                  <a:t>So just take the total number of ordered </a:t>
                </a:r>
                <a:r>
                  <a:rPr lang="en-US" sz="3000" i="1" dirty="0">
                    <a:ea typeface="Cambria Math" panose="02040503050406030204" pitchFamily="18" charset="0"/>
                  </a:rPr>
                  <a:t>permutations</a:t>
                </a:r>
                <a:r>
                  <a:rPr lang="en-US" sz="3000" dirty="0">
                    <a:ea typeface="Cambria Math" panose="02040503050406030204" pitchFamily="18" charset="0"/>
                  </a:rPr>
                  <a:t> for your initial pick (in this example, six), and divide by the total number of ordered permutations for the items you’ve picked (in this case, 2):</a:t>
                </a:r>
              </a:p>
              <a:p>
                <a:endParaRPr lang="en-US" sz="300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f>
                        <m:fPr>
                          <m:ctrlPr>
                            <a:rPr lang="en-US" sz="3000" i="1" smtClean="0">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3!</m:t>
                          </m:r>
                        </m:num>
                        <m:den>
                          <m:r>
                            <a:rPr lang="en-US" sz="3000" b="0" i="1" smtClean="0">
                              <a:latin typeface="Cambria Math" panose="02040503050406030204" pitchFamily="18" charset="0"/>
                              <a:ea typeface="Cambria Math" panose="02040503050406030204" pitchFamily="18" charset="0"/>
                            </a:rPr>
                            <m:t>2!</m:t>
                          </m:r>
                        </m:den>
                      </m:f>
                      <m:r>
                        <a:rPr lang="en-US" sz="3000" b="0" i="1" smtClean="0">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6</m:t>
                          </m:r>
                        </m:num>
                        <m:den>
                          <m:r>
                            <a:rPr lang="en-US" sz="3000" i="1">
                              <a:latin typeface="Cambria Math" panose="02040503050406030204" pitchFamily="18" charset="0"/>
                              <a:ea typeface="Cambria Math" panose="02040503050406030204" pitchFamily="18" charset="0"/>
                            </a:rPr>
                            <m:t>2</m:t>
                          </m:r>
                        </m:den>
                      </m:f>
                      <m:r>
                        <a:rPr lang="en-US" sz="3000" b="0" i="1" smtClean="0">
                          <a:latin typeface="Cambria Math" panose="02040503050406030204" pitchFamily="18" charset="0"/>
                          <a:ea typeface="Cambria Math" panose="02040503050406030204" pitchFamily="18" charset="0"/>
                        </a:rPr>
                        <m:t>=3</m:t>
                      </m:r>
                    </m:oMath>
                  </m:oMathPara>
                </a14:m>
                <a:endParaRPr lang="en-US" sz="3000" dirty="0">
                  <a:ea typeface="Cambria Math" panose="02040503050406030204" pitchFamily="18" charset="0"/>
                </a:endParaRPr>
              </a:p>
              <a:p>
                <a:pPr algn="ctr"/>
                <a:endParaRPr lang="en-US" sz="3000"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8383129"/>
              </a:xfrm>
              <a:prstGeom prst="rect">
                <a:avLst/>
              </a:prstGeom>
              <a:blipFill>
                <a:blip r:embed="rId3"/>
                <a:stretch>
                  <a:fillRect l="-1203" t="-94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5</a:t>
            </a:fld>
            <a:endParaRPr lang="en-US"/>
          </a:p>
        </p:txBody>
      </p:sp>
      <p:grpSp>
        <p:nvGrpSpPr>
          <p:cNvPr id="6" name="Group 5">
            <a:extLst>
              <a:ext uri="{FF2B5EF4-FFF2-40B4-BE49-F238E27FC236}">
                <a16:creationId xmlns:a16="http://schemas.microsoft.com/office/drawing/2014/main" id="{A8C45168-6E8F-4E66-9F67-D384FCA77595}"/>
              </a:ext>
            </a:extLst>
          </p:cNvPr>
          <p:cNvGrpSpPr/>
          <p:nvPr/>
        </p:nvGrpSpPr>
        <p:grpSpPr>
          <a:xfrm>
            <a:off x="3773584" y="2678677"/>
            <a:ext cx="4254213" cy="1101129"/>
            <a:chOff x="2852546" y="2759923"/>
            <a:chExt cx="4254213" cy="1101129"/>
          </a:xfrm>
        </p:grpSpPr>
        <p:grpSp>
          <p:nvGrpSpPr>
            <p:cNvPr id="9" name="Group 8">
              <a:extLst>
                <a:ext uri="{FF2B5EF4-FFF2-40B4-BE49-F238E27FC236}">
                  <a16:creationId xmlns:a16="http://schemas.microsoft.com/office/drawing/2014/main" id="{B473E67D-4DB5-4FBA-BC4D-320D14E009AC}"/>
                </a:ext>
              </a:extLst>
            </p:cNvPr>
            <p:cNvGrpSpPr/>
            <p:nvPr/>
          </p:nvGrpSpPr>
          <p:grpSpPr>
            <a:xfrm>
              <a:off x="2852546" y="2869706"/>
              <a:ext cx="1844547" cy="674703"/>
              <a:chOff x="932220" y="3429000"/>
              <a:chExt cx="1844547" cy="674703"/>
            </a:xfrm>
          </p:grpSpPr>
          <p:sp>
            <p:nvSpPr>
              <p:cNvPr id="10" name="Oval 9">
                <a:extLst>
                  <a:ext uri="{FF2B5EF4-FFF2-40B4-BE49-F238E27FC236}">
                    <a16:creationId xmlns:a16="http://schemas.microsoft.com/office/drawing/2014/main" id="{6375C02A-1DB6-4E1B-83E6-2CB3592A658F}"/>
                  </a:ext>
                </a:extLst>
              </p:cNvPr>
              <p:cNvSpPr/>
              <p:nvPr/>
            </p:nvSpPr>
            <p:spPr>
              <a:xfrm>
                <a:off x="932220" y="3429000"/>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1" name="Oval 10">
                <a:extLst>
                  <a:ext uri="{FF2B5EF4-FFF2-40B4-BE49-F238E27FC236}">
                    <a16:creationId xmlns:a16="http://schemas.microsoft.com/office/drawing/2014/main" id="{88376F8E-E0FB-424E-BD96-FF4C9468D9CB}"/>
                  </a:ext>
                </a:extLst>
              </p:cNvPr>
              <p:cNvSpPr/>
              <p:nvPr/>
            </p:nvSpPr>
            <p:spPr>
              <a:xfrm>
                <a:off x="2039921" y="3429000"/>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grpSp>
          <p:nvGrpSpPr>
            <p:cNvPr id="13" name="Group 12">
              <a:extLst>
                <a:ext uri="{FF2B5EF4-FFF2-40B4-BE49-F238E27FC236}">
                  <a16:creationId xmlns:a16="http://schemas.microsoft.com/office/drawing/2014/main" id="{BC5A0005-D948-4C54-8431-8647504FAC1F}"/>
                </a:ext>
              </a:extLst>
            </p:cNvPr>
            <p:cNvGrpSpPr/>
            <p:nvPr/>
          </p:nvGrpSpPr>
          <p:grpSpPr>
            <a:xfrm>
              <a:off x="5262212" y="2869705"/>
              <a:ext cx="1844547" cy="674703"/>
              <a:chOff x="932220" y="3429000"/>
              <a:chExt cx="1844547" cy="674703"/>
            </a:xfrm>
          </p:grpSpPr>
          <p:sp>
            <p:nvSpPr>
              <p:cNvPr id="16" name="Oval 15">
                <a:extLst>
                  <a:ext uri="{FF2B5EF4-FFF2-40B4-BE49-F238E27FC236}">
                    <a16:creationId xmlns:a16="http://schemas.microsoft.com/office/drawing/2014/main" id="{B9687D00-5768-490D-8812-E52EA0E2FBFF}"/>
                  </a:ext>
                </a:extLst>
              </p:cNvPr>
              <p:cNvSpPr/>
              <p:nvPr/>
            </p:nvSpPr>
            <p:spPr>
              <a:xfrm>
                <a:off x="932220" y="3429000"/>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7" name="Oval 16">
                <a:extLst>
                  <a:ext uri="{FF2B5EF4-FFF2-40B4-BE49-F238E27FC236}">
                    <a16:creationId xmlns:a16="http://schemas.microsoft.com/office/drawing/2014/main" id="{D9C62936-9495-4283-9BFD-D6E3799A2032}"/>
                  </a:ext>
                </a:extLst>
              </p:cNvPr>
              <p:cNvSpPr/>
              <p:nvPr/>
            </p:nvSpPr>
            <p:spPr>
              <a:xfrm>
                <a:off x="2039921" y="3429000"/>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grpSp>
        <p:pic>
          <p:nvPicPr>
            <p:cNvPr id="4" name="Picture 3">
              <a:extLst>
                <a:ext uri="{FF2B5EF4-FFF2-40B4-BE49-F238E27FC236}">
                  <a16:creationId xmlns:a16="http://schemas.microsoft.com/office/drawing/2014/main" id="{4EFB1944-B815-43C5-8377-A27E30A16AE0}"/>
                </a:ext>
              </a:extLst>
            </p:cNvPr>
            <p:cNvPicPr>
              <a:picLocks noChangeAspect="1"/>
            </p:cNvPicPr>
            <p:nvPr/>
          </p:nvPicPr>
          <p:blipFill>
            <a:blip r:embed="rId4"/>
            <a:stretch>
              <a:fillRect/>
            </a:stretch>
          </p:blipFill>
          <p:spPr>
            <a:xfrm>
              <a:off x="4627275" y="2759923"/>
              <a:ext cx="736846" cy="1101129"/>
            </a:xfrm>
            <a:prstGeom prst="rect">
              <a:avLst/>
            </a:prstGeom>
          </p:spPr>
        </p:pic>
      </p:grpSp>
    </p:spTree>
    <p:extLst>
      <p:ext uri="{BB962C8B-B14F-4D97-AF65-F5344CB8AC3E}">
        <p14:creationId xmlns:p14="http://schemas.microsoft.com/office/powerpoint/2010/main" val="310261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Can we expand this example?</a:t>
            </a:r>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7963590"/>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Definitely: Let’s go back to the nine-ball lottery.  Now, you must pick four numbers </a:t>
                </a:r>
                <a:r>
                  <a:rPr lang="en-US" sz="3000" i="1" dirty="0">
                    <a:latin typeface="Cambria Math" panose="02040503050406030204" pitchFamily="18" charset="0"/>
                    <a:ea typeface="Cambria Math" panose="02040503050406030204" pitchFamily="18" charset="0"/>
                  </a:rPr>
                  <a:t>without</a:t>
                </a:r>
                <a:r>
                  <a:rPr lang="en-US" sz="3000" dirty="0">
                    <a:latin typeface="Cambria Math" panose="02040503050406030204" pitchFamily="18" charset="0"/>
                    <a:ea typeface="Cambria Math" panose="02040503050406030204" pitchFamily="18" charset="0"/>
                  </a:rPr>
                  <a:t> replacing them, but the order in which you pick them doesn’t matter (e.g. 1-2-3-4 is the same as 2-4-3-1)</a:t>
                </a:r>
              </a:p>
              <a:p>
                <a:endParaRPr lang="en-US" sz="3000" dirty="0">
                  <a:latin typeface="Cambria Math" panose="02040503050406030204" pitchFamily="18" charset="0"/>
                  <a:ea typeface="Cambria Math" panose="02040503050406030204" pitchFamily="18" charset="0"/>
                </a:endParaRPr>
              </a:p>
              <a:p>
                <a:endParaRPr lang="en-US" sz="3000" dirty="0">
                  <a:latin typeface="Cambria Math" panose="02040503050406030204" pitchFamily="18" charset="0"/>
                  <a:ea typeface="Cambria Math" panose="02040503050406030204" pitchFamily="18" charset="0"/>
                </a:endParaRPr>
              </a:p>
              <a:p>
                <a:endParaRPr lang="en-US" sz="3000" dirty="0">
                  <a:ea typeface="Cambria Math" panose="02040503050406030204" pitchFamily="18" charset="0"/>
                </a:endParaRPr>
              </a:p>
              <a:p>
                <a:r>
                  <a:rPr lang="en-US" sz="3000" dirty="0">
                    <a:ea typeface="Cambria Math" panose="02040503050406030204" pitchFamily="18" charset="0"/>
                  </a:rPr>
                  <a:t>We’ve established the number of picks when </a:t>
                </a:r>
                <a:r>
                  <a:rPr lang="en-US" sz="3000" i="1" dirty="0">
                    <a:ea typeface="Cambria Math" panose="02040503050406030204" pitchFamily="18" charset="0"/>
                  </a:rPr>
                  <a:t>order is important</a:t>
                </a:r>
                <a:r>
                  <a:rPr lang="en-US" sz="3000" dirty="0">
                    <a:ea typeface="Cambria Math" panose="02040503050406030204" pitchFamily="18" charset="0"/>
                  </a:rPr>
                  <a:t> to be:</a:t>
                </a:r>
              </a:p>
              <a:p>
                <a:endParaRPr lang="en-US" sz="300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𝑛</m:t>
                          </m:r>
                          <m:r>
                            <a:rPr lang="en-US" sz="3000" i="1">
                              <a:latin typeface="Cambria Math" panose="02040503050406030204" pitchFamily="18" charset="0"/>
                              <a:ea typeface="Cambria Math" panose="02040503050406030204" pitchFamily="18" charset="0"/>
                            </a:rPr>
                            <m:t>!</m:t>
                          </m:r>
                        </m:num>
                        <m:den>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𝑛</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r>
                            <a:rPr lang="en-US" sz="3000" i="1">
                              <a:latin typeface="Cambria Math" panose="02040503050406030204" pitchFamily="18" charset="0"/>
                              <a:ea typeface="Cambria Math" panose="02040503050406030204" pitchFamily="18" charset="0"/>
                            </a:rPr>
                            <m:t>)!</m:t>
                          </m:r>
                        </m:den>
                      </m:f>
                      <m:r>
                        <a:rPr lang="en-US" sz="3000" b="0" i="1" smtClean="0">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b="0" i="1" smtClean="0">
                              <a:latin typeface="Cambria Math" panose="02040503050406030204" pitchFamily="18" charset="0"/>
                              <a:ea typeface="Cambria Math" panose="02040503050406030204" pitchFamily="18" charset="0"/>
                            </a:rPr>
                            <m:t>9</m:t>
                          </m:r>
                          <m:r>
                            <a:rPr lang="en-US" sz="3000" i="1">
                              <a:latin typeface="Cambria Math" panose="02040503050406030204" pitchFamily="18" charset="0"/>
                              <a:ea typeface="Cambria Math" panose="02040503050406030204" pitchFamily="18" charset="0"/>
                            </a:rPr>
                            <m:t>!</m:t>
                          </m:r>
                        </m:num>
                        <m:den>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9</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4</m:t>
                          </m:r>
                          <m:r>
                            <a:rPr lang="en-US" sz="3000" i="1">
                              <a:latin typeface="Cambria Math" panose="02040503050406030204" pitchFamily="18" charset="0"/>
                              <a:ea typeface="Cambria Math" panose="02040503050406030204" pitchFamily="18" charset="0"/>
                            </a:rPr>
                            <m:t>)!</m:t>
                          </m:r>
                        </m:den>
                      </m:f>
                      <m:r>
                        <a:rPr lang="en-US" sz="3000" b="0" i="1" smtClean="0">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9</m:t>
                          </m:r>
                          <m:r>
                            <a:rPr lang="en-US" sz="3000" i="1">
                              <a:latin typeface="Cambria Math" panose="02040503050406030204" pitchFamily="18" charset="0"/>
                              <a:ea typeface="Cambria Math" panose="02040503050406030204" pitchFamily="18" charset="0"/>
                            </a:rPr>
                            <m:t>!</m:t>
                          </m:r>
                        </m:num>
                        <m:den>
                          <m:r>
                            <a:rPr lang="en-US" sz="3000" b="0" i="1" smtClean="0">
                              <a:latin typeface="Cambria Math" panose="02040503050406030204" pitchFamily="18" charset="0"/>
                              <a:ea typeface="Cambria Math" panose="02040503050406030204" pitchFamily="18" charset="0"/>
                            </a:rPr>
                            <m:t>5!</m:t>
                          </m:r>
                        </m:den>
                      </m:f>
                    </m:oMath>
                  </m:oMathPara>
                </a14:m>
                <a:endParaRPr lang="en-US" sz="3000" b="1" dirty="0">
                  <a:ea typeface="Cambria Math" panose="02040503050406030204" pitchFamily="18" charset="0"/>
                </a:endParaRPr>
              </a:p>
              <a:p>
                <a:pPr algn="ctr"/>
                <a:endParaRPr lang="en-US" sz="3000"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7963590"/>
              </a:xfrm>
              <a:prstGeom prst="rect">
                <a:avLst/>
              </a:prstGeom>
              <a:blipFill>
                <a:blip r:embed="rId3"/>
                <a:stretch>
                  <a:fillRect l="-1203" t="-995" r="-83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6</a:t>
            </a:fld>
            <a:endParaRPr lang="en-US"/>
          </a:p>
        </p:txBody>
      </p:sp>
      <p:grpSp>
        <p:nvGrpSpPr>
          <p:cNvPr id="14" name="Group 13">
            <a:extLst>
              <a:ext uri="{FF2B5EF4-FFF2-40B4-BE49-F238E27FC236}">
                <a16:creationId xmlns:a16="http://schemas.microsoft.com/office/drawing/2014/main" id="{483A9C4E-40BB-4918-8677-0C0AF64D540F}"/>
              </a:ext>
            </a:extLst>
          </p:cNvPr>
          <p:cNvGrpSpPr/>
          <p:nvPr/>
        </p:nvGrpSpPr>
        <p:grpSpPr>
          <a:xfrm>
            <a:off x="1286415" y="3022772"/>
            <a:ext cx="9598453" cy="674703"/>
            <a:chOff x="976609" y="4185746"/>
            <a:chExt cx="9598453" cy="674703"/>
          </a:xfrm>
        </p:grpSpPr>
        <p:sp>
          <p:nvSpPr>
            <p:cNvPr id="15" name="Oval 14">
              <a:extLst>
                <a:ext uri="{FF2B5EF4-FFF2-40B4-BE49-F238E27FC236}">
                  <a16:creationId xmlns:a16="http://schemas.microsoft.com/office/drawing/2014/main" id="{D33E0D46-C923-45CF-887C-93A729FF3E26}"/>
                </a:ext>
              </a:extLst>
            </p:cNvPr>
            <p:cNvSpPr/>
            <p:nvPr/>
          </p:nvSpPr>
          <p:spPr>
            <a:xfrm>
              <a:off x="976609"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8" name="Oval 17">
              <a:extLst>
                <a:ext uri="{FF2B5EF4-FFF2-40B4-BE49-F238E27FC236}">
                  <a16:creationId xmlns:a16="http://schemas.microsoft.com/office/drawing/2014/main" id="{C805229C-72F7-408F-9775-DCD71FB86785}"/>
                </a:ext>
              </a:extLst>
            </p:cNvPr>
            <p:cNvSpPr/>
            <p:nvPr/>
          </p:nvSpPr>
          <p:spPr>
            <a:xfrm>
              <a:off x="98382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19" name="Oval 18">
              <a:extLst>
                <a:ext uri="{FF2B5EF4-FFF2-40B4-BE49-F238E27FC236}">
                  <a16:creationId xmlns:a16="http://schemas.microsoft.com/office/drawing/2014/main" id="{C0EB828F-C53B-45BD-9827-A18CBC5B4BD9}"/>
                </a:ext>
              </a:extLst>
            </p:cNvPr>
            <p:cNvSpPr/>
            <p:nvPr/>
          </p:nvSpPr>
          <p:spPr>
            <a:xfrm>
              <a:off x="8730516"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8</a:t>
              </a:r>
            </a:p>
          </p:txBody>
        </p:sp>
        <p:sp>
          <p:nvSpPr>
            <p:cNvPr id="20" name="Oval 19">
              <a:extLst>
                <a:ext uri="{FF2B5EF4-FFF2-40B4-BE49-F238E27FC236}">
                  <a16:creationId xmlns:a16="http://schemas.microsoft.com/office/drawing/2014/main" id="{5E89BF48-E748-4330-B10A-ABF4EBB3A261}"/>
                </a:ext>
              </a:extLst>
            </p:cNvPr>
            <p:cNvSpPr/>
            <p:nvPr/>
          </p:nvSpPr>
          <p:spPr>
            <a:xfrm>
              <a:off x="7622815"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1" name="Oval 20">
              <a:extLst>
                <a:ext uri="{FF2B5EF4-FFF2-40B4-BE49-F238E27FC236}">
                  <a16:creationId xmlns:a16="http://schemas.microsoft.com/office/drawing/2014/main" id="{1BF29E95-98BA-4607-B46E-7C6C5EA8C7FA}"/>
                </a:ext>
              </a:extLst>
            </p:cNvPr>
            <p:cNvSpPr/>
            <p:nvPr/>
          </p:nvSpPr>
          <p:spPr>
            <a:xfrm>
              <a:off x="6515114"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6</a:t>
              </a:r>
            </a:p>
          </p:txBody>
        </p:sp>
        <p:sp>
          <p:nvSpPr>
            <p:cNvPr id="22" name="Oval 21">
              <a:extLst>
                <a:ext uri="{FF2B5EF4-FFF2-40B4-BE49-F238E27FC236}">
                  <a16:creationId xmlns:a16="http://schemas.microsoft.com/office/drawing/2014/main" id="{2C3CD997-DE42-4A42-9229-2DE9AEB25BFB}"/>
                </a:ext>
              </a:extLst>
            </p:cNvPr>
            <p:cNvSpPr/>
            <p:nvPr/>
          </p:nvSpPr>
          <p:spPr>
            <a:xfrm>
              <a:off x="5407413"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3" name="Oval 22">
              <a:extLst>
                <a:ext uri="{FF2B5EF4-FFF2-40B4-BE49-F238E27FC236}">
                  <a16:creationId xmlns:a16="http://schemas.microsoft.com/office/drawing/2014/main" id="{8194E4E1-035F-401F-8598-96F5D2C9E680}"/>
                </a:ext>
              </a:extLst>
            </p:cNvPr>
            <p:cNvSpPr/>
            <p:nvPr/>
          </p:nvSpPr>
          <p:spPr>
            <a:xfrm>
              <a:off x="4299712"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24" name="Oval 23">
              <a:extLst>
                <a:ext uri="{FF2B5EF4-FFF2-40B4-BE49-F238E27FC236}">
                  <a16:creationId xmlns:a16="http://schemas.microsoft.com/office/drawing/2014/main" id="{63E506C5-C1E8-4159-96D7-CA1556586613}"/>
                </a:ext>
              </a:extLst>
            </p:cNvPr>
            <p:cNvSpPr/>
            <p:nvPr/>
          </p:nvSpPr>
          <p:spPr>
            <a:xfrm>
              <a:off x="2084310"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25" name="Oval 24">
              <a:extLst>
                <a:ext uri="{FF2B5EF4-FFF2-40B4-BE49-F238E27FC236}">
                  <a16:creationId xmlns:a16="http://schemas.microsoft.com/office/drawing/2014/main" id="{560DC837-9C32-4CA7-9ACD-3DCC3AA727B7}"/>
                </a:ext>
              </a:extLst>
            </p:cNvPr>
            <p:cNvSpPr/>
            <p:nvPr/>
          </p:nvSpPr>
          <p:spPr>
            <a:xfrm>
              <a:off x="3192011" y="4185746"/>
              <a:ext cx="736846" cy="6747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Tree>
    <p:extLst>
      <p:ext uri="{BB962C8B-B14F-4D97-AF65-F5344CB8AC3E}">
        <p14:creationId xmlns:p14="http://schemas.microsoft.com/office/powerpoint/2010/main" val="182720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Can we expand this?</a:t>
            </a:r>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9571595"/>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But now, those four numbers we pick can be </a:t>
                </a:r>
                <a:r>
                  <a:rPr lang="en-US" sz="3000" i="1" dirty="0">
                    <a:latin typeface="Cambria Math" panose="02040503050406030204" pitchFamily="18" charset="0"/>
                    <a:ea typeface="Cambria Math" panose="02040503050406030204" pitchFamily="18" charset="0"/>
                  </a:rPr>
                  <a:t>in any order</a:t>
                </a:r>
                <a:r>
                  <a:rPr lang="en-US" sz="3000" dirty="0">
                    <a:latin typeface="Cambria Math" panose="02040503050406030204" pitchFamily="18" charset="0"/>
                    <a:ea typeface="Cambria Math" panose="02040503050406030204" pitchFamily="18" charset="0"/>
                  </a:rPr>
                  <a:t> and still be a winner.  How many ways can we pick a given group of four numbers?  Using the fundamental theorem of counting:</a:t>
                </a:r>
              </a:p>
              <a:p>
                <a:endParaRPr lang="en-US" sz="3000"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𝑛</m:t>
                          </m:r>
                        </m:e>
                        <m:sub>
                          <m:r>
                            <a:rPr lang="en-US" sz="3000" i="1">
                              <a:latin typeface="Cambria Math" panose="02040503050406030204" pitchFamily="18" charset="0"/>
                              <a:ea typeface="Cambria Math" panose="02040503050406030204" pitchFamily="18" charset="0"/>
                            </a:rPr>
                            <m:t>1</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𝑛</m:t>
                          </m:r>
                        </m:e>
                        <m:sub>
                          <m:r>
                            <a:rPr lang="en-US" sz="3000" i="1">
                              <a:latin typeface="Cambria Math" panose="02040503050406030204" pitchFamily="18" charset="0"/>
                              <a:ea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𝑛</m:t>
                          </m:r>
                        </m:e>
                        <m:sub>
                          <m:r>
                            <a:rPr lang="en-US" sz="3000" i="1">
                              <a:latin typeface="Cambria Math" panose="02040503050406030204" pitchFamily="18" charset="0"/>
                              <a:ea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𝑛</m:t>
                          </m:r>
                        </m:e>
                        <m:sub>
                          <m:r>
                            <a:rPr lang="en-US" sz="3000" i="1">
                              <a:latin typeface="Cambria Math" panose="02040503050406030204" pitchFamily="18" charset="0"/>
                              <a:ea typeface="Cambria Math" panose="02040503050406030204" pitchFamily="18" charset="0"/>
                            </a:rPr>
                            <m:t>4</m:t>
                          </m:r>
                        </m:sub>
                      </m:sSub>
                      <m:r>
                        <a:rPr lang="en-US" sz="3000" b="0" i="1" smtClean="0">
                          <a:latin typeface="Cambria Math" panose="02040503050406030204" pitchFamily="18" charset="0"/>
                          <a:ea typeface="Cambria Math" panose="02040503050406030204" pitchFamily="18" charset="0"/>
                        </a:rPr>
                        <m:t>=4∗3∗2∗1=4!</m:t>
                      </m:r>
                    </m:oMath>
                  </m:oMathPara>
                </a14:m>
                <a:endParaRPr lang="en-US" sz="3000" dirty="0">
                  <a:latin typeface="Cambria Math" panose="02040503050406030204" pitchFamily="18" charset="0"/>
                  <a:ea typeface="Cambria Math" panose="02040503050406030204" pitchFamily="18" charset="0"/>
                </a:endParaRPr>
              </a:p>
              <a:p>
                <a:endParaRPr lang="en-US" sz="3000" dirty="0">
                  <a:latin typeface="Cambria Math" panose="02040503050406030204" pitchFamily="18" charset="0"/>
                  <a:ea typeface="Cambria Math" panose="02040503050406030204" pitchFamily="18" charset="0"/>
                </a:endParaRPr>
              </a:p>
              <a:p>
                <a:r>
                  <a:rPr lang="en-US" sz="3000" dirty="0">
                    <a:latin typeface="Cambria Math" panose="02040503050406030204" pitchFamily="18" charset="0"/>
                    <a:ea typeface="Cambria Math" panose="02040503050406030204" pitchFamily="18" charset="0"/>
                  </a:rPr>
                  <a:t>So we need to divide the number of ordered possibilities in the initial pick (4 from 9) by the number of ways we can pick them (4!):</a:t>
                </a:r>
              </a:p>
              <a:p>
                <a:endParaRPr lang="en-US" sz="3000"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f>
                        <m:fPr>
                          <m:ctrlPr>
                            <a:rPr lang="en-US" sz="3000" i="1" smtClean="0">
                              <a:latin typeface="Cambria Math" panose="02040503050406030204" pitchFamily="18" charset="0"/>
                              <a:ea typeface="Cambria Math" panose="02040503050406030204" pitchFamily="18" charset="0"/>
                            </a:rPr>
                          </m:ctrlPr>
                        </m:fPr>
                        <m:num>
                          <m:d>
                            <m:dPr>
                              <m:ctrlPr>
                                <a:rPr lang="en-US" sz="3000" i="1" smtClean="0">
                                  <a:latin typeface="Cambria Math" panose="02040503050406030204" pitchFamily="18" charset="0"/>
                                  <a:ea typeface="Cambria Math" panose="02040503050406030204" pitchFamily="18" charset="0"/>
                                </a:rPr>
                              </m:ctrlPr>
                            </m:dPr>
                            <m:e>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9!</m:t>
                                  </m:r>
                                </m:num>
                                <m:den>
                                  <m:r>
                                    <a:rPr lang="en-US" sz="3000" i="1">
                                      <a:latin typeface="Cambria Math" panose="02040503050406030204" pitchFamily="18" charset="0"/>
                                      <a:ea typeface="Cambria Math" panose="02040503050406030204" pitchFamily="18" charset="0"/>
                                    </a:rPr>
                                    <m:t>5!</m:t>
                                  </m:r>
                                </m:den>
                              </m:f>
                            </m:e>
                          </m:d>
                        </m:num>
                        <m:den>
                          <m:r>
                            <a:rPr lang="en-US" sz="3000" b="0" i="1" smtClean="0">
                              <a:latin typeface="Cambria Math" panose="02040503050406030204" pitchFamily="18" charset="0"/>
                              <a:ea typeface="Cambria Math" panose="02040503050406030204" pitchFamily="18" charset="0"/>
                            </a:rPr>
                            <m:t>4!</m:t>
                          </m:r>
                        </m:den>
                      </m:f>
                      <m:r>
                        <a:rPr lang="en-US" sz="3000" b="0" i="1" smtClean="0">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9!</m:t>
                          </m:r>
                        </m:num>
                        <m:den>
                          <m:r>
                            <a:rPr lang="en-US" sz="3000" i="1">
                              <a:latin typeface="Cambria Math" panose="02040503050406030204" pitchFamily="18" charset="0"/>
                              <a:ea typeface="Cambria Math" panose="02040503050406030204" pitchFamily="18" charset="0"/>
                            </a:rPr>
                            <m:t>5!</m:t>
                          </m:r>
                          <m:r>
                            <a:rPr lang="en-US" sz="3000" b="0" i="1" smtClean="0">
                              <a:latin typeface="Cambria Math" panose="02040503050406030204" pitchFamily="18" charset="0"/>
                              <a:ea typeface="Cambria Math" panose="02040503050406030204" pitchFamily="18" charset="0"/>
                            </a:rPr>
                            <m:t>4!</m:t>
                          </m:r>
                        </m:den>
                      </m:f>
                    </m:oMath>
                  </m:oMathPara>
                </a14:m>
                <a:endParaRPr lang="en-US" sz="3000" dirty="0">
                  <a:latin typeface="Cambria Math" panose="02040503050406030204" pitchFamily="18" charset="0"/>
                  <a:ea typeface="Cambria Math" panose="02040503050406030204" pitchFamily="18" charset="0"/>
                </a:endParaRPr>
              </a:p>
              <a:p>
                <a:endParaRPr lang="en-US" sz="3000" dirty="0">
                  <a:ea typeface="Cambria Math" panose="02040503050406030204" pitchFamily="18" charset="0"/>
                </a:endParaRPr>
              </a:p>
              <a:p>
                <a:endParaRPr lang="en-US" sz="3000" b="1" dirty="0">
                  <a:ea typeface="Cambria Math" panose="02040503050406030204" pitchFamily="18" charset="0"/>
                </a:endParaRPr>
              </a:p>
              <a:p>
                <a:pPr algn="ctr"/>
                <a:endParaRPr lang="en-US" sz="3000"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9571595"/>
              </a:xfrm>
              <a:prstGeom prst="rect">
                <a:avLst/>
              </a:prstGeom>
              <a:blipFill>
                <a:blip r:embed="rId3"/>
                <a:stretch>
                  <a:fillRect l="-1203" t="-828" r="-889"/>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7</a:t>
            </a:fld>
            <a:endParaRPr lang="en-US"/>
          </a:p>
        </p:txBody>
      </p:sp>
    </p:spTree>
    <p:extLst>
      <p:ext uri="{BB962C8B-B14F-4D97-AF65-F5344CB8AC3E}">
        <p14:creationId xmlns:p14="http://schemas.microsoft.com/office/powerpoint/2010/main" val="283534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sz="3600" dirty="0"/>
              <a:t>Looks like there might be a formula here.</a:t>
            </a:r>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9140644"/>
              </a:xfrm>
              <a:prstGeom prst="rect">
                <a:avLst/>
              </a:prstGeom>
            </p:spPr>
            <p:txBody>
              <a:bodyPr wrap="square">
                <a:spAutoFit/>
              </a:bodyPr>
              <a:lstStyle/>
              <a:p>
                <a:r>
                  <a:rPr lang="en-US" sz="3000" dirty="0">
                    <a:latin typeface="Cambria Math" panose="02040503050406030204" pitchFamily="18" charset="0"/>
                    <a:ea typeface="Cambria Math" panose="02040503050406030204" pitchFamily="18" charset="0"/>
                  </a:rPr>
                  <a:t>Right you are! If we say we’re picking r=4 numbers from n=9 possibilities </a:t>
                </a:r>
                <a:r>
                  <a:rPr lang="en-US" sz="3000" i="1" dirty="0">
                    <a:latin typeface="Cambria Math" panose="02040503050406030204" pitchFamily="18" charset="0"/>
                    <a:ea typeface="Cambria Math" panose="02040503050406030204" pitchFamily="18" charset="0"/>
                  </a:rPr>
                  <a:t>without replacement</a:t>
                </a:r>
                <a:r>
                  <a:rPr lang="en-US" sz="3000" dirty="0">
                    <a:latin typeface="Cambria Math" panose="02040503050406030204" pitchFamily="18" charset="0"/>
                    <a:ea typeface="Cambria Math" panose="02040503050406030204" pitchFamily="18" charset="0"/>
                  </a:rPr>
                  <a:t>, we know that if </a:t>
                </a:r>
                <a:r>
                  <a:rPr lang="en-US" sz="3000" i="1" dirty="0">
                    <a:latin typeface="Cambria Math" panose="02040503050406030204" pitchFamily="18" charset="0"/>
                    <a:ea typeface="Cambria Math" panose="02040503050406030204" pitchFamily="18" charset="0"/>
                  </a:rPr>
                  <a:t>order is important</a:t>
                </a:r>
                <a:r>
                  <a:rPr lang="en-US" sz="3000" dirty="0">
                    <a:latin typeface="Cambria Math" panose="02040503050406030204" pitchFamily="18" charset="0"/>
                    <a:ea typeface="Cambria Math" panose="02040503050406030204" pitchFamily="18" charset="0"/>
                  </a:rPr>
                  <a:t>, the number of possible picks is: </a:t>
                </a:r>
              </a:p>
              <a:p>
                <a14:m>
                  <m:oMathPara xmlns:m="http://schemas.openxmlformats.org/officeDocument/2006/math">
                    <m:oMathParaPr>
                      <m:jc m:val="centerGroup"/>
                    </m:oMathParaPr>
                    <m:oMath xmlns:m="http://schemas.openxmlformats.org/officeDocument/2006/math">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𝑛</m:t>
                          </m:r>
                          <m:r>
                            <a:rPr lang="en-US" sz="3000" i="1">
                              <a:latin typeface="Cambria Math" panose="02040503050406030204" pitchFamily="18" charset="0"/>
                              <a:ea typeface="Cambria Math" panose="02040503050406030204" pitchFamily="18" charset="0"/>
                            </a:rPr>
                            <m:t>!</m:t>
                          </m:r>
                        </m:num>
                        <m:den>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𝑛</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r>
                            <a:rPr lang="en-US" sz="3000" i="1">
                              <a:latin typeface="Cambria Math" panose="02040503050406030204" pitchFamily="18" charset="0"/>
                              <a:ea typeface="Cambria Math" panose="02040503050406030204" pitchFamily="18" charset="0"/>
                            </a:rPr>
                            <m:t>)!</m:t>
                          </m:r>
                        </m:den>
                      </m:f>
                      <m:r>
                        <a:rPr lang="en-US" sz="3000" i="1">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9</m:t>
                          </m:r>
                          <m:r>
                            <a:rPr lang="en-US" sz="3000" i="1">
                              <a:latin typeface="Cambria Math" panose="02040503050406030204" pitchFamily="18" charset="0"/>
                              <a:ea typeface="Cambria Math" panose="02040503050406030204" pitchFamily="18" charset="0"/>
                            </a:rPr>
                            <m:t>!</m:t>
                          </m:r>
                        </m:num>
                        <m:den>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9</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4</m:t>
                          </m:r>
                          <m:r>
                            <a:rPr lang="en-US" sz="3000" i="1">
                              <a:latin typeface="Cambria Math" panose="02040503050406030204" pitchFamily="18" charset="0"/>
                              <a:ea typeface="Cambria Math" panose="02040503050406030204" pitchFamily="18" charset="0"/>
                            </a:rPr>
                            <m:t>)!</m:t>
                          </m:r>
                        </m:den>
                      </m:f>
                      <m:r>
                        <a:rPr lang="en-US" sz="3000" i="1">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9!</m:t>
                          </m:r>
                        </m:num>
                        <m:den>
                          <m:r>
                            <a:rPr lang="en-US" sz="3000" i="1">
                              <a:latin typeface="Cambria Math" panose="02040503050406030204" pitchFamily="18" charset="0"/>
                              <a:ea typeface="Cambria Math" panose="02040503050406030204" pitchFamily="18" charset="0"/>
                            </a:rPr>
                            <m:t>5!</m:t>
                          </m:r>
                        </m:den>
                      </m:f>
                    </m:oMath>
                  </m:oMathPara>
                </a14:m>
                <a:endParaRPr lang="en-US" sz="3000" dirty="0">
                  <a:latin typeface="Cambria Math" panose="02040503050406030204" pitchFamily="18" charset="0"/>
                  <a:ea typeface="Cambria Math" panose="02040503050406030204" pitchFamily="18" charset="0"/>
                </a:endParaRPr>
              </a:p>
              <a:p>
                <a:endParaRPr lang="en-US" sz="3000" dirty="0">
                  <a:latin typeface="Cambria Math" panose="02040503050406030204" pitchFamily="18" charset="0"/>
                  <a:ea typeface="Cambria Math" panose="02040503050406030204" pitchFamily="18" charset="0"/>
                </a:endParaRPr>
              </a:p>
              <a:p>
                <a:r>
                  <a:rPr lang="en-US" sz="3000" dirty="0">
                    <a:latin typeface="Cambria Math" panose="02040503050406030204" pitchFamily="18" charset="0"/>
                    <a:ea typeface="Cambria Math" panose="02040503050406030204" pitchFamily="18" charset="0"/>
                  </a:rPr>
                  <a:t>So if </a:t>
                </a:r>
                <a:r>
                  <a:rPr lang="en-US" sz="3000" i="1" dirty="0">
                    <a:latin typeface="Cambria Math" panose="02040503050406030204" pitchFamily="18" charset="0"/>
                    <a:ea typeface="Cambria Math" panose="02040503050406030204" pitchFamily="18" charset="0"/>
                  </a:rPr>
                  <a:t>order is not important</a:t>
                </a:r>
                <a:r>
                  <a:rPr lang="en-US" sz="3000" dirty="0">
                    <a:latin typeface="Cambria Math" panose="02040503050406030204" pitchFamily="18" charset="0"/>
                    <a:ea typeface="Cambria Math" panose="02040503050406030204" pitchFamily="18" charset="0"/>
                  </a:rPr>
                  <a:t>, we simply divide this formula by the number of possible ordered sets of a given pick, r!=4!:</a:t>
                </a:r>
              </a:p>
              <a:p>
                <a:endParaRPr lang="en-US" sz="3000" dirty="0">
                  <a:latin typeface="Cambria Math" panose="02040503050406030204" pitchFamily="18" charset="0"/>
                  <a:ea typeface="Cambria Math" panose="02040503050406030204" pitchFamily="18" charset="0"/>
                </a:endParaRPr>
              </a:p>
              <a:p>
                <a:pPr algn="ctr"/>
                <a14:m>
                  <m:oMath xmlns:m="http://schemas.openxmlformats.org/officeDocument/2006/math">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𝑛</m:t>
                        </m:r>
                        <m:r>
                          <a:rPr lang="en-US" sz="3000" i="1">
                            <a:latin typeface="Cambria Math" panose="02040503050406030204" pitchFamily="18" charset="0"/>
                            <a:ea typeface="Cambria Math" panose="02040503050406030204" pitchFamily="18" charset="0"/>
                          </a:rPr>
                          <m:t>!</m:t>
                        </m:r>
                      </m:num>
                      <m:den>
                        <m:d>
                          <m:dPr>
                            <m:ctrlPr>
                              <a:rPr lang="en-US" sz="3000" i="1" smtClean="0">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𝑛</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e>
                        </m:d>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𝑟</m:t>
                        </m:r>
                        <m:r>
                          <a:rPr lang="en-US" sz="3000" b="0" i="1" smtClean="0">
                            <a:latin typeface="Cambria Math" panose="02040503050406030204" pitchFamily="18" charset="0"/>
                            <a:ea typeface="Cambria Math" panose="02040503050406030204" pitchFamily="18" charset="0"/>
                          </a:rPr>
                          <m:t>!</m:t>
                        </m:r>
                      </m:den>
                    </m:f>
                    <m:r>
                      <a:rPr lang="en-US" sz="3000" i="1">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9!</m:t>
                        </m:r>
                      </m:num>
                      <m:den>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9−4</m:t>
                            </m:r>
                          </m:e>
                        </m:d>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4!</m:t>
                        </m:r>
                      </m:den>
                    </m:f>
                    <m:r>
                      <a:rPr lang="en-US" sz="3000" i="1">
                        <a:latin typeface="Cambria Math" panose="02040503050406030204" pitchFamily="18" charset="0"/>
                        <a:ea typeface="Cambria Math" panose="02040503050406030204" pitchFamily="18" charset="0"/>
                      </a:rPr>
                      <m:t>=</m:t>
                    </m:r>
                    <m:f>
                      <m:fPr>
                        <m:ctrlPr>
                          <a:rPr lang="en-US" sz="3000" i="1">
                            <a:latin typeface="Cambria Math" panose="02040503050406030204" pitchFamily="18" charset="0"/>
                            <a:ea typeface="Cambria Math" panose="02040503050406030204" pitchFamily="18" charset="0"/>
                          </a:rPr>
                        </m:ctrlPr>
                      </m:fPr>
                      <m:num>
                        <m:r>
                          <a:rPr lang="en-US" sz="3000" i="1">
                            <a:latin typeface="Cambria Math" panose="02040503050406030204" pitchFamily="18" charset="0"/>
                            <a:ea typeface="Cambria Math" panose="02040503050406030204" pitchFamily="18" charset="0"/>
                          </a:rPr>
                          <m:t>9!</m:t>
                        </m:r>
                      </m:num>
                      <m:den>
                        <m:r>
                          <a:rPr lang="en-US" sz="3000" i="1">
                            <a:latin typeface="Cambria Math" panose="02040503050406030204" pitchFamily="18" charset="0"/>
                            <a:ea typeface="Cambria Math" panose="02040503050406030204" pitchFamily="18" charset="0"/>
                          </a:rPr>
                          <m:t>5!</m:t>
                        </m:r>
                        <m:r>
                          <a:rPr lang="en-US" sz="3000" b="0" i="1" smtClean="0">
                            <a:latin typeface="Cambria Math" panose="02040503050406030204" pitchFamily="18" charset="0"/>
                            <a:ea typeface="Cambria Math" panose="02040503050406030204" pitchFamily="18" charset="0"/>
                          </a:rPr>
                          <m:t>4!</m:t>
                        </m:r>
                      </m:den>
                    </m:f>
                    <m:r>
                      <a:rPr lang="en-US" sz="3000" b="0" i="1" smtClean="0">
                        <a:latin typeface="Cambria Math" panose="02040503050406030204" pitchFamily="18" charset="0"/>
                        <a:ea typeface="Cambria Math" panose="02040503050406030204" pitchFamily="18" charset="0"/>
                      </a:rPr>
                      <m:t>=</m:t>
                    </m:r>
                  </m:oMath>
                </a14:m>
                <a:r>
                  <a:rPr lang="en-US" sz="3000" dirty="0">
                    <a:latin typeface="Cambria Math" panose="02040503050406030204" pitchFamily="18" charset="0"/>
                    <a:ea typeface="Cambria Math" panose="02040503050406030204" pitchFamily="18" charset="0"/>
                  </a:rPr>
                  <a:t>126 possible picks</a:t>
                </a:r>
              </a:p>
              <a:p>
                <a:endParaRPr lang="en-US" sz="3000" dirty="0">
                  <a:ea typeface="Cambria Math" panose="02040503050406030204" pitchFamily="18" charset="0"/>
                </a:endParaRPr>
              </a:p>
              <a:p>
                <a:endParaRPr lang="en-US" sz="3000" b="1" dirty="0">
                  <a:ea typeface="Cambria Math" panose="02040503050406030204" pitchFamily="18" charset="0"/>
                </a:endParaRPr>
              </a:p>
              <a:p>
                <a:pPr algn="ctr"/>
                <a:endParaRPr lang="en-US" sz="3000"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9140644"/>
              </a:xfrm>
              <a:prstGeom prst="rect">
                <a:avLst/>
              </a:prstGeom>
              <a:blipFill>
                <a:blip r:embed="rId3"/>
                <a:stretch>
                  <a:fillRect l="-1203" t="-867" r="-209"/>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8</a:t>
            </a:fld>
            <a:endParaRPr lang="en-US"/>
          </a:p>
        </p:txBody>
      </p:sp>
    </p:spTree>
    <p:extLst>
      <p:ext uri="{BB962C8B-B14F-4D97-AF65-F5344CB8AC3E}">
        <p14:creationId xmlns:p14="http://schemas.microsoft.com/office/powerpoint/2010/main" val="288870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247317"/>
          </a:xfrm>
          <a:prstGeom prst="rect">
            <a:avLst/>
          </a:prstGeom>
        </p:spPr>
        <p:txBody>
          <a:bodyPr wrap="square">
            <a:spAutoFit/>
          </a:bodyPr>
          <a:lstStyle/>
          <a:p>
            <a:endParaRPr lang="en-US" sz="3000" dirty="0">
              <a:ea typeface="Cambria Math" panose="02040503050406030204" pitchFamily="18" charset="0"/>
            </a:endParaRPr>
          </a:p>
          <a:p>
            <a:endParaRPr lang="en-US" sz="3000" b="1" dirty="0">
              <a:ea typeface="Cambria Math" panose="02040503050406030204" pitchFamily="18" charset="0"/>
            </a:endParaRPr>
          </a:p>
          <a:p>
            <a:pPr algn="ctr"/>
            <a:endParaRPr lang="en-US" sz="3000" dirty="0">
              <a:ea typeface="Cambria Math" panose="02040503050406030204" pitchFamily="18" charset="0"/>
            </a:endParaRPr>
          </a:p>
          <a:p>
            <a:pPr algn="ctr"/>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p:sp>
        <p:nvSpPr>
          <p:cNvPr id="3" name="Slide Number Placeholder 2">
            <a:extLst>
              <a:ext uri="{FF2B5EF4-FFF2-40B4-BE49-F238E27FC236}">
                <a16:creationId xmlns:a16="http://schemas.microsoft.com/office/drawing/2014/main" id="{4D0BC9D6-93DF-4BD0-86C5-5C168ACC2264}"/>
              </a:ext>
            </a:extLst>
          </p:cNvPr>
          <p:cNvSpPr>
            <a:spLocks noGrp="1"/>
          </p:cNvSpPr>
          <p:nvPr>
            <p:ph type="sldNum" sz="quarter" idx="12"/>
          </p:nvPr>
        </p:nvSpPr>
        <p:spPr/>
        <p:txBody>
          <a:bodyPr/>
          <a:lstStyle/>
          <a:p>
            <a:fld id="{570C393F-49A5-4A2F-B910-E259774015D3}" type="slidenum">
              <a:rPr lang="en-US" smtClean="0"/>
              <a:t>9</a:t>
            </a:fld>
            <a:endParaRPr lang="en-US"/>
          </a:p>
        </p:txBody>
      </p:sp>
      <p:sp>
        <p:nvSpPr>
          <p:cNvPr id="8" name="Rectangle 7">
            <a:extLst>
              <a:ext uri="{FF2B5EF4-FFF2-40B4-BE49-F238E27FC236}">
                <a16:creationId xmlns:a16="http://schemas.microsoft.com/office/drawing/2014/main" id="{85C01ADE-4146-4DF6-8E54-DC7F7EF3214D}"/>
              </a:ext>
            </a:extLst>
          </p:cNvPr>
          <p:cNvSpPr/>
          <p:nvPr/>
        </p:nvSpPr>
        <p:spPr>
          <a:xfrm>
            <a:off x="1323975" y="1732107"/>
            <a:ext cx="9544050" cy="2543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E20E15E-6F27-4D5F-A760-BFA74337783B}"/>
              </a:ext>
            </a:extLst>
          </p:cNvPr>
          <p:cNvGrpSpPr/>
          <p:nvPr/>
        </p:nvGrpSpPr>
        <p:grpSpPr>
          <a:xfrm>
            <a:off x="1733088" y="1784493"/>
            <a:ext cx="1233997" cy="2438401"/>
            <a:chOff x="1882067" y="1276140"/>
            <a:chExt cx="1233997" cy="2438401"/>
          </a:xfrm>
        </p:grpSpPr>
        <p:sp>
          <p:nvSpPr>
            <p:cNvPr id="10" name="Arrow: Chevron 9">
              <a:extLst>
                <a:ext uri="{FF2B5EF4-FFF2-40B4-BE49-F238E27FC236}">
                  <a16:creationId xmlns:a16="http://schemas.microsoft.com/office/drawing/2014/main" id="{33D55FD0-3D36-4077-8F4C-CF29101E67DF}"/>
                </a:ext>
              </a:extLst>
            </p:cNvPr>
            <p:cNvSpPr/>
            <p:nvPr/>
          </p:nvSpPr>
          <p:spPr>
            <a:xfrm rot="16200000">
              <a:off x="1961967" y="2560443"/>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hevron 10">
              <a:extLst>
                <a:ext uri="{FF2B5EF4-FFF2-40B4-BE49-F238E27FC236}">
                  <a16:creationId xmlns:a16="http://schemas.microsoft.com/office/drawing/2014/main" id="{AB2F4299-0F35-4D46-B6B8-DF0FD78FB6B2}"/>
                </a:ext>
              </a:extLst>
            </p:cNvPr>
            <p:cNvSpPr/>
            <p:nvPr/>
          </p:nvSpPr>
          <p:spPr>
            <a:xfrm rot="16200000">
              <a:off x="1961967" y="1878342"/>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D288EFA9-21C7-40D5-941C-1D974EEF0E96}"/>
                </a:ext>
              </a:extLst>
            </p:cNvPr>
            <p:cNvSpPr/>
            <p:nvPr/>
          </p:nvSpPr>
          <p:spPr>
            <a:xfrm rot="16200000">
              <a:off x="1961967" y="1196240"/>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5CB0C0B-19E8-47C8-9C40-8A8583CEC8F5}"/>
                  </a:ext>
                </a:extLst>
              </p:cNvPr>
              <p:cNvSpPr txBox="1"/>
              <p:nvPr/>
            </p:nvSpPr>
            <p:spPr>
              <a:xfrm>
                <a:off x="4033609" y="1867974"/>
                <a:ext cx="6067425" cy="2192010"/>
              </a:xfrm>
              <a:prstGeom prst="rect">
                <a:avLst/>
              </a:prstGeom>
              <a:noFill/>
            </p:spPr>
            <p:txBody>
              <a:bodyPr wrap="square" rtlCol="0">
                <a:spAutoFit/>
              </a:bodyPr>
              <a:lstStyle/>
              <a:p>
                <a:pPr algn="ctr"/>
                <a:r>
                  <a:rPr lang="en-US" sz="2400" b="1" dirty="0">
                    <a:solidFill>
                      <a:schemeClr val="bg1"/>
                    </a:solidFill>
                  </a:rPr>
                  <a:t>LEVEL UP!</a:t>
                </a:r>
              </a:p>
              <a:p>
                <a:r>
                  <a:rPr lang="en-US" dirty="0">
                    <a:solidFill>
                      <a:schemeClr val="bg1"/>
                    </a:solidFill>
                  </a:rPr>
                  <a:t>You’re ready to learn some new notation!  The formula on the previous slide calculates the number of possible </a:t>
                </a:r>
                <a:r>
                  <a:rPr lang="en-US" i="1" dirty="0">
                    <a:solidFill>
                      <a:schemeClr val="bg1"/>
                    </a:solidFill>
                  </a:rPr>
                  <a:t>combinations</a:t>
                </a:r>
                <a:r>
                  <a:rPr lang="en-US" dirty="0">
                    <a:solidFill>
                      <a:schemeClr val="bg1"/>
                    </a:solidFill>
                  </a:rPr>
                  <a:t> and can be represented like this:</a:t>
                </a:r>
              </a:p>
              <a:p>
                <a:endParaRPr lang="en-US" dirty="0">
                  <a:solidFill>
                    <a:schemeClr val="bg1"/>
                  </a:solidFill>
                </a:endParaRPr>
              </a:p>
              <a:p>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𝑛</m:t>
                          </m:r>
                          <m:r>
                            <a:rPr lang="en-US" i="1">
                              <a:solidFill>
                                <a:schemeClr val="bg1"/>
                              </a:solidFill>
                              <a:latin typeface="Cambria Math" panose="02040503050406030204" pitchFamily="18" charset="0"/>
                              <a:ea typeface="Cambria Math" panose="02040503050406030204" pitchFamily="18" charset="0"/>
                            </a:rPr>
                            <m:t>!</m:t>
                          </m:r>
                        </m:num>
                        <m:den>
                          <m:d>
                            <m:dPr>
                              <m:ctrlPr>
                                <a:rPr lang="en-US" i="1">
                                  <a:solidFill>
                                    <a:schemeClr val="bg1"/>
                                  </a:solidFill>
                                  <a:latin typeface="Cambria Math" panose="02040503050406030204" pitchFamily="18" charset="0"/>
                                  <a:ea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𝑛</m:t>
                              </m:r>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𝑟</m:t>
                              </m:r>
                            </m:e>
                          </m:d>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𝑟</m:t>
                          </m:r>
                          <m:r>
                            <a:rPr lang="en-US" i="1">
                              <a:solidFill>
                                <a:schemeClr val="bg1"/>
                              </a:solidFill>
                              <a:latin typeface="Cambria Math" panose="02040503050406030204" pitchFamily="18" charset="0"/>
                              <a:ea typeface="Cambria Math" panose="02040503050406030204" pitchFamily="18" charset="0"/>
                            </a:rPr>
                            <m:t>!</m:t>
                          </m:r>
                        </m:den>
                      </m:f>
                      <m:r>
                        <a:rPr lang="en-US" i="1">
                          <a:solidFill>
                            <a:schemeClr val="bg1"/>
                          </a:solidFill>
                          <a:latin typeface="Cambria Math" panose="02040503050406030204" pitchFamily="18" charset="0"/>
                          <a:ea typeface="Cambria Math" panose="02040503050406030204" pitchFamily="18" charset="0"/>
                        </a:rPr>
                        <m:t>=</m:t>
                      </m:r>
                      <m:d>
                        <m:dPr>
                          <m:ctrlPr>
                            <a:rPr lang="en-US" i="1" smtClean="0">
                              <a:solidFill>
                                <a:schemeClr val="bg1"/>
                              </a:solidFill>
                              <a:latin typeface="Cambria Math" panose="02040503050406030204" pitchFamily="18" charset="0"/>
                              <a:ea typeface="Cambria Math" panose="02040503050406030204" pitchFamily="18" charset="0"/>
                            </a:rPr>
                          </m:ctrlPr>
                        </m:dPr>
                        <m:e>
                          <m:f>
                            <m:fPr>
                              <m:type m:val="noBar"/>
                              <m:ctrlPr>
                                <a:rPr lang="en-US" i="1" smtClean="0">
                                  <a:solidFill>
                                    <a:schemeClr val="bg1"/>
                                  </a:solidFill>
                                  <a:latin typeface="Cambria Math" panose="02040503050406030204" pitchFamily="18" charset="0"/>
                                  <a:ea typeface="Cambria Math" panose="02040503050406030204" pitchFamily="18" charset="0"/>
                                </a:rPr>
                              </m:ctrlPr>
                            </m:fPr>
                            <m:num>
                              <m:r>
                                <a:rPr lang="en-US" i="1" smtClean="0">
                                  <a:solidFill>
                                    <a:schemeClr val="bg1"/>
                                  </a:solidFill>
                                  <a:latin typeface="Cambria Math" panose="02040503050406030204" pitchFamily="18" charset="0"/>
                                  <a:ea typeface="Cambria Math" panose="02040503050406030204" pitchFamily="18" charset="0"/>
                                </a:rPr>
                                <m:t>𝑛</m:t>
                              </m:r>
                            </m:num>
                            <m:den>
                              <m:r>
                                <a:rPr lang="en-US" b="0" i="1" smtClean="0">
                                  <a:solidFill>
                                    <a:schemeClr val="bg1"/>
                                  </a:solidFill>
                                  <a:latin typeface="Cambria Math" panose="02040503050406030204" pitchFamily="18" charset="0"/>
                                  <a:ea typeface="Cambria Math" panose="02040503050406030204" pitchFamily="18" charset="0"/>
                                </a:rPr>
                                <m:t>𝑟</m:t>
                              </m:r>
                            </m:den>
                          </m:f>
                        </m:e>
                      </m:d>
                      <m:r>
                        <a:rPr lang="en-US" b="0" i="1" smtClean="0">
                          <a:solidFill>
                            <a:schemeClr val="bg1"/>
                          </a:solidFill>
                          <a:latin typeface="Cambria Math" panose="02040503050406030204" pitchFamily="18" charset="0"/>
                          <a:ea typeface="Cambria Math" panose="02040503050406030204" pitchFamily="18" charset="0"/>
                        </a:rPr>
                        <m:t>=</m:t>
                      </m:r>
                      <m:d>
                        <m:dPr>
                          <m:ctrlPr>
                            <a:rPr lang="en-US" i="1">
                              <a:solidFill>
                                <a:schemeClr val="bg1"/>
                              </a:solidFill>
                              <a:latin typeface="Cambria Math" panose="02040503050406030204" pitchFamily="18" charset="0"/>
                              <a:ea typeface="Cambria Math" panose="02040503050406030204" pitchFamily="18" charset="0"/>
                            </a:rPr>
                          </m:ctrlPr>
                        </m:dPr>
                        <m:e>
                          <m:f>
                            <m:fPr>
                              <m:type m:val="noBar"/>
                              <m:ctrlPr>
                                <a:rPr lang="en-US" i="1">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9</m:t>
                              </m:r>
                            </m:num>
                            <m:den>
                              <m:r>
                                <a:rPr lang="en-US" b="0" i="1" smtClean="0">
                                  <a:solidFill>
                                    <a:schemeClr val="bg1"/>
                                  </a:solidFill>
                                  <a:latin typeface="Cambria Math" panose="02040503050406030204" pitchFamily="18" charset="0"/>
                                  <a:ea typeface="Cambria Math" panose="02040503050406030204" pitchFamily="18" charset="0"/>
                                </a:rPr>
                                <m:t>4</m:t>
                              </m:r>
                            </m:den>
                          </m:f>
                        </m:e>
                      </m:d>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a:rPr lang="en-US" i="1">
                              <a:solidFill>
                                <a:schemeClr val="bg1"/>
                              </a:solidFill>
                              <a:latin typeface="Cambria Math" panose="02040503050406030204" pitchFamily="18" charset="0"/>
                              <a:ea typeface="Cambria Math" panose="02040503050406030204" pitchFamily="18" charset="0"/>
                            </a:rPr>
                            <m:t>9!</m:t>
                          </m:r>
                        </m:num>
                        <m:den>
                          <m:d>
                            <m:dPr>
                              <m:ctrlPr>
                                <a:rPr lang="en-US" i="1">
                                  <a:solidFill>
                                    <a:schemeClr val="bg1"/>
                                  </a:solidFill>
                                  <a:latin typeface="Cambria Math" panose="02040503050406030204" pitchFamily="18" charset="0"/>
                                  <a:ea typeface="Cambria Math" panose="02040503050406030204" pitchFamily="18" charset="0"/>
                                </a:rPr>
                              </m:ctrlPr>
                            </m:dPr>
                            <m:e>
                              <m:r>
                                <a:rPr lang="en-US" i="1">
                                  <a:solidFill>
                                    <a:schemeClr val="bg1"/>
                                  </a:solidFill>
                                  <a:latin typeface="Cambria Math" panose="02040503050406030204" pitchFamily="18" charset="0"/>
                                  <a:ea typeface="Cambria Math" panose="02040503050406030204" pitchFamily="18" charset="0"/>
                                </a:rPr>
                                <m:t>9−4</m:t>
                              </m:r>
                            </m:e>
                          </m:d>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4!</m:t>
                          </m:r>
                        </m:den>
                      </m:f>
                    </m:oMath>
                  </m:oMathPara>
                </a14:m>
                <a:endParaRPr lang="en-US" dirty="0">
                  <a:solidFill>
                    <a:schemeClr val="bg1"/>
                  </a:solidFill>
                </a:endParaRPr>
              </a:p>
            </p:txBody>
          </p:sp>
        </mc:Choice>
        <mc:Fallback>
          <p:sp>
            <p:nvSpPr>
              <p:cNvPr id="13" name="TextBox 12">
                <a:extLst>
                  <a:ext uri="{FF2B5EF4-FFF2-40B4-BE49-F238E27FC236}">
                    <a16:creationId xmlns:a16="http://schemas.microsoft.com/office/drawing/2014/main" id="{F5CB0C0B-19E8-47C8-9C40-8A8583CEC8F5}"/>
                  </a:ext>
                </a:extLst>
              </p:cNvPr>
              <p:cNvSpPr txBox="1">
                <a:spLocks noRot="1" noChangeAspect="1" noMove="1" noResize="1" noEditPoints="1" noAdjustHandles="1" noChangeArrowheads="1" noChangeShapeType="1" noTextEdit="1"/>
              </p:cNvSpPr>
              <p:nvPr/>
            </p:nvSpPr>
            <p:spPr>
              <a:xfrm>
                <a:off x="4033609" y="1867974"/>
                <a:ext cx="6067425" cy="2192010"/>
              </a:xfrm>
              <a:prstGeom prst="rect">
                <a:avLst/>
              </a:prstGeom>
              <a:blipFill>
                <a:blip r:embed="rId3"/>
                <a:stretch>
                  <a:fillRect l="-905" t="-2222"/>
                </a:stretch>
              </a:blipFill>
            </p:spPr>
            <p:txBody>
              <a:bodyPr/>
              <a:lstStyle/>
              <a:p>
                <a:r>
                  <a:rPr lang="en-US">
                    <a:noFill/>
                  </a:rPr>
                  <a:t> </a:t>
                </a:r>
              </a:p>
            </p:txBody>
          </p:sp>
        </mc:Fallback>
      </mc:AlternateContent>
    </p:spTree>
    <p:extLst>
      <p:ext uri="{BB962C8B-B14F-4D97-AF65-F5344CB8AC3E}">
        <p14:creationId xmlns:p14="http://schemas.microsoft.com/office/powerpoint/2010/main" val="494777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1297</TotalTime>
  <Words>1217</Words>
  <Application>Microsoft Office PowerPoint</Application>
  <PresentationFormat>Widescreen</PresentationFormat>
  <Paragraphs>240</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Calisto MT</vt:lpstr>
      <vt:lpstr>Cambria Math</vt:lpstr>
      <vt:lpstr>Wingdings 2</vt:lpstr>
      <vt:lpstr>Slate</vt:lpstr>
      <vt:lpstr>Probability and Statistics:  A Primer for Beginners and Pre-Beginners</vt:lpstr>
      <vt:lpstr>Counting ever higher</vt:lpstr>
      <vt:lpstr>Counting ever higher</vt:lpstr>
      <vt:lpstr>But what if the order doesn’t matter?</vt:lpstr>
      <vt:lpstr>Sounds like it’ll get complicated.</vt:lpstr>
      <vt:lpstr>Can we expand this example?</vt:lpstr>
      <vt:lpstr>Can we expand this?</vt:lpstr>
      <vt:lpstr>Looks like there might be a formula here.</vt:lpstr>
      <vt:lpstr>PowerPoint Presentation</vt:lpstr>
      <vt:lpstr>Hey, this all seems pretty easy!</vt:lpstr>
      <vt:lpstr>How should we approach this, then?</vt:lpstr>
      <vt:lpstr>How should we approach this, then?</vt:lpstr>
      <vt:lpstr>What good does that do?</vt:lpstr>
      <vt:lpstr>How do we handle the redundant token and separator orders?</vt:lpstr>
      <vt:lpstr>Are we gonna generalize this one too?</vt:lpstr>
      <vt:lpstr>Counting Reference Table For picking r items from a collection of 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A Primer for Beginners</dc:title>
  <dc:creator>garrett ordner</dc:creator>
  <cp:lastModifiedBy>garrett ordner</cp:lastModifiedBy>
  <cp:revision>184</cp:revision>
  <dcterms:created xsi:type="dcterms:W3CDTF">2020-02-21T01:33:34Z</dcterms:created>
  <dcterms:modified xsi:type="dcterms:W3CDTF">2020-03-28T19:09:48Z</dcterms:modified>
</cp:coreProperties>
</file>