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12"/>
  </p:notesMasterIdLst>
  <p:handoutMasterIdLst>
    <p:handoutMasterId r:id="rId13"/>
  </p:handoutMasterIdLst>
  <p:sldIdLst>
    <p:sldId id="256" r:id="rId2"/>
    <p:sldId id="336" r:id="rId3"/>
    <p:sldId id="337" r:id="rId4"/>
    <p:sldId id="338" r:id="rId5"/>
    <p:sldId id="339" r:id="rId6"/>
    <p:sldId id="340" r:id="rId7"/>
    <p:sldId id="341" r:id="rId8"/>
    <p:sldId id="306" r:id="rId9"/>
    <p:sldId id="343" r:id="rId10"/>
    <p:sldId id="34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00" d="100"/>
          <a:sy n="100" d="100"/>
        </p:scale>
        <p:origin x="72" y="21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BBCAD5-7CB6-4FED-840A-3581C9CA6A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A3A2CAA-DA9E-4193-8D20-27E8E58A4C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97C45B-EE9E-430A-97B4-EA1003D56253}" type="datetimeFigureOut">
              <a:rPr lang="en-US" smtClean="0"/>
              <a:t>3/2/2020</a:t>
            </a:fld>
            <a:endParaRPr lang="en-US"/>
          </a:p>
        </p:txBody>
      </p:sp>
      <p:sp>
        <p:nvSpPr>
          <p:cNvPr id="4" name="Footer Placeholder 3">
            <a:extLst>
              <a:ext uri="{FF2B5EF4-FFF2-40B4-BE49-F238E27FC236}">
                <a16:creationId xmlns:a16="http://schemas.microsoft.com/office/drawing/2014/main" id="{8CD975F9-DF8B-4465-A194-4FD5340D08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FE5943-123B-4D25-BF8A-4D8AA41E4B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D9362D-3494-41E5-B98E-2B0EC89341EB}" type="slidenum">
              <a:rPr lang="en-US" smtClean="0"/>
              <a:t>‹#›</a:t>
            </a:fld>
            <a:endParaRPr lang="en-US"/>
          </a:p>
        </p:txBody>
      </p:sp>
    </p:spTree>
    <p:extLst>
      <p:ext uri="{BB962C8B-B14F-4D97-AF65-F5344CB8AC3E}">
        <p14:creationId xmlns:p14="http://schemas.microsoft.com/office/powerpoint/2010/main" val="1936436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8EEB3-6E95-4294-BCBD-343443EE35B9}" type="datetimeFigureOut">
              <a:rPr lang="en-US" smtClean="0"/>
              <a:t>3/2/2020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A91DC-C67A-4E33-8D45-18CCB83FAE59}" type="slidenum">
              <a:rPr lang="en-US" smtClean="0"/>
              <a:t>‹#›</a:t>
            </a:fld>
            <a:endParaRPr lang="en-US"/>
          </a:p>
        </p:txBody>
      </p:sp>
    </p:spTree>
    <p:extLst>
      <p:ext uri="{BB962C8B-B14F-4D97-AF65-F5344CB8AC3E}">
        <p14:creationId xmlns:p14="http://schemas.microsoft.com/office/powerpoint/2010/main" val="124783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2</a:t>
            </a:fld>
            <a:endParaRPr lang="en-US"/>
          </a:p>
        </p:txBody>
      </p:sp>
    </p:spTree>
    <p:extLst>
      <p:ext uri="{BB962C8B-B14F-4D97-AF65-F5344CB8AC3E}">
        <p14:creationId xmlns:p14="http://schemas.microsoft.com/office/powerpoint/2010/main" val="248823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3</a:t>
            </a:fld>
            <a:endParaRPr lang="en-US"/>
          </a:p>
        </p:txBody>
      </p:sp>
    </p:spTree>
    <p:extLst>
      <p:ext uri="{BB962C8B-B14F-4D97-AF65-F5344CB8AC3E}">
        <p14:creationId xmlns:p14="http://schemas.microsoft.com/office/powerpoint/2010/main" val="400350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4</a:t>
            </a:fld>
            <a:endParaRPr lang="en-US"/>
          </a:p>
        </p:txBody>
      </p:sp>
    </p:spTree>
    <p:extLst>
      <p:ext uri="{BB962C8B-B14F-4D97-AF65-F5344CB8AC3E}">
        <p14:creationId xmlns:p14="http://schemas.microsoft.com/office/powerpoint/2010/main" val="3736561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5</a:t>
            </a:fld>
            <a:endParaRPr lang="en-US"/>
          </a:p>
        </p:txBody>
      </p:sp>
    </p:spTree>
    <p:extLst>
      <p:ext uri="{BB962C8B-B14F-4D97-AF65-F5344CB8AC3E}">
        <p14:creationId xmlns:p14="http://schemas.microsoft.com/office/powerpoint/2010/main" val="1897586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6</a:t>
            </a:fld>
            <a:endParaRPr lang="en-US"/>
          </a:p>
        </p:txBody>
      </p:sp>
    </p:spTree>
    <p:extLst>
      <p:ext uri="{BB962C8B-B14F-4D97-AF65-F5344CB8AC3E}">
        <p14:creationId xmlns:p14="http://schemas.microsoft.com/office/powerpoint/2010/main" val="3266673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7</a:t>
            </a:fld>
            <a:endParaRPr lang="en-US"/>
          </a:p>
        </p:txBody>
      </p:sp>
    </p:spTree>
    <p:extLst>
      <p:ext uri="{BB962C8B-B14F-4D97-AF65-F5344CB8AC3E}">
        <p14:creationId xmlns:p14="http://schemas.microsoft.com/office/powerpoint/2010/main" val="572165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8</a:t>
            </a:fld>
            <a:endParaRPr lang="en-US"/>
          </a:p>
        </p:txBody>
      </p:sp>
    </p:spTree>
    <p:extLst>
      <p:ext uri="{BB962C8B-B14F-4D97-AF65-F5344CB8AC3E}">
        <p14:creationId xmlns:p14="http://schemas.microsoft.com/office/powerpoint/2010/main" val="1658345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9</a:t>
            </a:fld>
            <a:endParaRPr lang="en-US"/>
          </a:p>
        </p:txBody>
      </p:sp>
    </p:spTree>
    <p:extLst>
      <p:ext uri="{BB962C8B-B14F-4D97-AF65-F5344CB8AC3E}">
        <p14:creationId xmlns:p14="http://schemas.microsoft.com/office/powerpoint/2010/main" val="3604271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10</a:t>
            </a:fld>
            <a:endParaRPr lang="en-US"/>
          </a:p>
        </p:txBody>
      </p:sp>
    </p:spTree>
    <p:extLst>
      <p:ext uri="{BB962C8B-B14F-4D97-AF65-F5344CB8AC3E}">
        <p14:creationId xmlns:p14="http://schemas.microsoft.com/office/powerpoint/2010/main" val="74156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8C0FC-AC24-409C-B650-FC1EBB24A2DD}" type="datetime1">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438455" y="6492875"/>
            <a:ext cx="753545" cy="365125"/>
          </a:xfrm>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4126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429A99-A3D3-4320-8643-FA7F99F073CD}" type="datetime1">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00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4DDAC-3BF1-4CE6-9D35-0FE0C29DA1F8}" type="datetime1">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61715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968246-C748-49DE-83B7-DD5C2BA4BE01}" type="datetime1">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1837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FCCB2D-58CA-4AEC-8689-CEC60E8AD75D}" type="datetime1">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49613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EC54DD-FCE5-4AB9-8DCD-8E5C69AAE5B0}" type="datetime1">
              <a:rPr lang="en-US" smtClean="0"/>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64386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FDF53E-4A48-4F9C-84B9-4D567765CD32}" type="datetime1">
              <a:rPr lang="en-US" smtClean="0"/>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555798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1A237-C720-43D1-A133-1C8FD63D16D7}" type="datetime1">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405884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D6911-4A8F-48D3-8B29-8E7EE64D5590}" type="datetime1">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77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582EB-1DEF-41D5-88A7-D5384EF0928B}" type="datetime1">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15187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567DF-D947-4E81-8E9C-7E122B98996D}" type="datetime1">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20679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E6867-4A80-4FDC-AE16-693239537245}" type="datetime1">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54988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9F58DC-2E2F-4978-B94F-8F30B3D153AC}" type="datetime1">
              <a:rPr lang="en-US" smtClean="0"/>
              <a:t>3/2/2020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6652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398EDB-2E39-4341-93F2-E8CC9041DD01}" type="datetime1">
              <a:rPr lang="en-US" smtClean="0"/>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09132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1A445-4647-4EBD-B74F-2A768D05107F}" type="datetime1">
              <a:rPr lang="en-US" smtClean="0"/>
              <a:t>3/2/2020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17627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21FE62-799A-4010-853A-5DC70F8FCC13}" type="datetime1">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30901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38DABB-EFB4-4717-B9D5-F6AFD6D65745}" type="datetime1">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52123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05ED10-A7FB-42DE-84A8-4F6A11194D38}"/>
              </a:ext>
            </a:extLst>
          </p:cNvPr>
          <p:cNvSpPr txBox="1"/>
          <p:nvPr userDrawn="1"/>
        </p:nvSpPr>
        <p:spPr>
          <a:xfrm rot="1221807">
            <a:off x="1296354" y="2598003"/>
            <a:ext cx="12010292" cy="1661993"/>
          </a:xfrm>
          <a:prstGeom prst="rect">
            <a:avLst/>
          </a:prstGeom>
          <a:noFill/>
        </p:spPr>
        <p:txBody>
          <a:bodyPr wrap="square" rtlCol="0">
            <a:spAutoFit/>
          </a:bodyPr>
          <a:lstStyle/>
          <a:p>
            <a:r>
              <a:rPr lang="en-US" sz="10200" b="0" cap="none" spc="0" dirty="0">
                <a:ln w="0">
                  <a:solidFill>
                    <a:schemeClr val="bg1">
                      <a:lumMod val="75000"/>
                      <a:lumOff val="25000"/>
                    </a:schemeClr>
                  </a:solidFill>
                </a:ln>
                <a:noFill/>
                <a:effectLst>
                  <a:outerShdw blurRad="38100" dist="19050" dir="2700000" algn="tl" rotWithShape="0">
                    <a:schemeClr val="dk1">
                      <a:alpha val="40000"/>
                    </a:schemeClr>
                  </a:outerShdw>
                </a:effectLst>
              </a:rPr>
              <a:t>Garrett Ordner</a:t>
            </a:r>
          </a:p>
        </p:txBody>
      </p:sp>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D8BB69-9541-4E9D-B5C6-A318E2F70882}" type="datetime1">
              <a:rPr lang="en-US" smtClean="0"/>
              <a:t>3/2/2020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1438455" y="6485754"/>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0C393F-49A5-4A2F-B910-E259774015D3}" type="slidenum">
              <a:rPr lang="en-US" smtClean="0"/>
              <a:t>‹#›</a:t>
            </a:fld>
            <a:endParaRPr lang="en-US"/>
          </a:p>
        </p:txBody>
      </p:sp>
      <p:sp>
        <p:nvSpPr>
          <p:cNvPr id="8" name="Rectangle 7">
            <a:extLst>
              <a:ext uri="{FF2B5EF4-FFF2-40B4-BE49-F238E27FC236}">
                <a16:creationId xmlns:a16="http://schemas.microsoft.com/office/drawing/2014/main" id="{FD73137B-A778-4D94-811D-9E9208394E75}"/>
              </a:ext>
            </a:extLst>
          </p:cNvPr>
          <p:cNvSpPr/>
          <p:nvPr userDrawn="1"/>
        </p:nvSpPr>
        <p:spPr>
          <a:xfrm>
            <a:off x="8779207" y="0"/>
            <a:ext cx="3412793" cy="307777"/>
          </a:xfrm>
          <a:prstGeom prst="rect">
            <a:avLst/>
          </a:prstGeom>
        </p:spPr>
        <p:txBody>
          <a:bodyPr wrap="none">
            <a:spAutoFit/>
          </a:bodyPr>
          <a:lstStyle/>
          <a:p>
            <a:pPr algn="r"/>
            <a:r>
              <a:rPr lang="en-US" sz="1400" dirty="0"/>
              <a:t>Presentation 1-2-4: Bonferroni’s Inequality</a:t>
            </a:r>
          </a:p>
        </p:txBody>
      </p:sp>
    </p:spTree>
    <p:extLst>
      <p:ext uri="{BB962C8B-B14F-4D97-AF65-F5344CB8AC3E}">
        <p14:creationId xmlns:p14="http://schemas.microsoft.com/office/powerpoint/2010/main" val="4087890884"/>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81E0-B096-42A2-BF55-F35C67A43E0C}"/>
              </a:ext>
            </a:extLst>
          </p:cNvPr>
          <p:cNvSpPr>
            <a:spLocks noGrp="1"/>
          </p:cNvSpPr>
          <p:nvPr>
            <p:ph type="ctrTitle"/>
          </p:nvPr>
        </p:nvSpPr>
        <p:spPr>
          <a:xfrm>
            <a:off x="2092171" y="1207364"/>
            <a:ext cx="8007658" cy="2390976"/>
          </a:xfrm>
        </p:spPr>
        <p:txBody>
          <a:bodyPr>
            <a:normAutofit fontScale="90000"/>
          </a:bodyPr>
          <a:lstStyle/>
          <a:p>
            <a:r>
              <a:rPr lang="en-US" dirty="0"/>
              <a:t>Probability and Statistics: </a:t>
            </a:r>
            <a:br>
              <a:rPr lang="en-US" dirty="0"/>
            </a:br>
            <a:r>
              <a:rPr lang="en-US" dirty="0"/>
              <a:t>A Primer for Beginners and Pre-Beginners</a:t>
            </a:r>
          </a:p>
        </p:txBody>
      </p:sp>
      <p:sp>
        <p:nvSpPr>
          <p:cNvPr id="3" name="Subtitle 2">
            <a:extLst>
              <a:ext uri="{FF2B5EF4-FFF2-40B4-BE49-F238E27FC236}">
                <a16:creationId xmlns:a16="http://schemas.microsoft.com/office/drawing/2014/main" id="{1C5C98FC-63AB-487D-A28F-BA8CF56B8C9D}"/>
              </a:ext>
            </a:extLst>
          </p:cNvPr>
          <p:cNvSpPr>
            <a:spLocks noGrp="1"/>
          </p:cNvSpPr>
          <p:nvPr>
            <p:ph type="subTitle" idx="1"/>
          </p:nvPr>
        </p:nvSpPr>
        <p:spPr/>
        <p:txBody>
          <a:bodyPr/>
          <a:lstStyle/>
          <a:p>
            <a:r>
              <a:rPr lang="en-US" dirty="0"/>
              <a:t>The Journey Begins:  Probability Theory</a:t>
            </a:r>
          </a:p>
          <a:p>
            <a:r>
              <a:rPr lang="en-US" dirty="0"/>
              <a:t>Part Four: Bonferroni’s Inequality (and some other stuff)</a:t>
            </a:r>
          </a:p>
        </p:txBody>
      </p:sp>
      <p:sp>
        <p:nvSpPr>
          <p:cNvPr id="4" name="TextBox 3">
            <a:extLst>
              <a:ext uri="{FF2B5EF4-FFF2-40B4-BE49-F238E27FC236}">
                <a16:creationId xmlns:a16="http://schemas.microsoft.com/office/drawing/2014/main" id="{89237C53-3595-4373-9B3B-BCE34842DEB2}"/>
              </a:ext>
            </a:extLst>
          </p:cNvPr>
          <p:cNvSpPr txBox="1"/>
          <p:nvPr/>
        </p:nvSpPr>
        <p:spPr>
          <a:xfrm>
            <a:off x="0" y="6426075"/>
            <a:ext cx="6753137" cy="369332"/>
          </a:xfrm>
          <a:prstGeom prst="rect">
            <a:avLst/>
          </a:prstGeom>
          <a:noFill/>
        </p:spPr>
        <p:txBody>
          <a:bodyPr wrap="square" rtlCol="0">
            <a:spAutoFit/>
          </a:bodyPr>
          <a:lstStyle/>
          <a:p>
            <a:r>
              <a:rPr lang="en-US" dirty="0"/>
              <a:t>Primary reference: Casella-Berger 2</a:t>
            </a:r>
            <a:r>
              <a:rPr lang="en-US" baseline="30000" dirty="0"/>
              <a:t>nd</a:t>
            </a:r>
            <a:r>
              <a:rPr lang="en-US" dirty="0"/>
              <a:t> Edition</a:t>
            </a:r>
          </a:p>
        </p:txBody>
      </p:sp>
    </p:spTree>
    <p:extLst>
      <p:ext uri="{BB962C8B-B14F-4D97-AF65-F5344CB8AC3E}">
        <p14:creationId xmlns:p14="http://schemas.microsoft.com/office/powerpoint/2010/main" val="226188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40419" y="173167"/>
            <a:ext cx="10511161" cy="1252755"/>
          </a:xfrm>
        </p:spPr>
        <p:txBody>
          <a:bodyPr>
            <a:normAutofit/>
          </a:bodyPr>
          <a:lstStyle/>
          <a:p>
            <a:r>
              <a:rPr lang="en-US" sz="3600" dirty="0"/>
              <a:t>Boole’s Inequality illustrated</a:t>
            </a:r>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1477328"/>
          </a:xfrm>
          <a:prstGeom prst="rect">
            <a:avLst/>
          </a:prstGeom>
        </p:spPr>
        <p:txBody>
          <a:bodyPr wrap="square">
            <a:spAutoFit/>
          </a:bodyPr>
          <a:lstStyle/>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p:sp>
        <p:nvSpPr>
          <p:cNvPr id="4" name="Rectangle 3">
            <a:extLst>
              <a:ext uri="{FF2B5EF4-FFF2-40B4-BE49-F238E27FC236}">
                <a16:creationId xmlns:a16="http://schemas.microsoft.com/office/drawing/2014/main" id="{D7035474-5F11-4F9F-A152-16F10C623538}"/>
              </a:ext>
            </a:extLst>
          </p:cNvPr>
          <p:cNvSpPr/>
          <p:nvPr/>
        </p:nvSpPr>
        <p:spPr>
          <a:xfrm>
            <a:off x="257452" y="1425922"/>
            <a:ext cx="11656381" cy="3046988"/>
          </a:xfrm>
          <a:prstGeom prst="rect">
            <a:avLst/>
          </a:prstGeom>
        </p:spPr>
        <p:txBody>
          <a:bodyPr wrap="square">
            <a:spAutoFit/>
          </a:bodyPr>
          <a:lstStyle/>
          <a:p>
            <a:r>
              <a:rPr lang="en-US" sz="2400" b="0" dirty="0">
                <a:ea typeface="Cambria Math" panose="02040503050406030204" pitchFamily="18" charset="0"/>
              </a:rPr>
              <a:t>But now, they’re overlapping, so together, they take up less of the rectangle, and thus, in our analogy, the probability of their union is less than the sum of their individual probabilities.  The probability of their union was at its maximum when they weren’t overlapping at all.</a:t>
            </a:r>
            <a:endParaRPr lang="en-US" sz="2400" dirty="0">
              <a:latin typeface="Cambria Math" panose="02040503050406030204" pitchFamily="18" charset="0"/>
              <a:ea typeface="Cambria Math" panose="02040503050406030204" pitchFamily="18" charset="0"/>
            </a:endParaRPr>
          </a:p>
          <a:p>
            <a:endParaRPr lang="en-US" sz="2400" b="0" i="1" dirty="0">
              <a:latin typeface="Cambria Math" panose="02040503050406030204" pitchFamily="18" charset="0"/>
              <a:ea typeface="Cambria Math" panose="02040503050406030204" pitchFamily="18" charset="0"/>
            </a:endParaRPr>
          </a:p>
          <a:p>
            <a:endParaRPr lang="en-US" sz="2400" dirty="0">
              <a:ea typeface="Cambria Math" panose="02040503050406030204" pitchFamily="18" charset="0"/>
            </a:endParaRPr>
          </a:p>
          <a:p>
            <a:endParaRPr lang="en-US" sz="2400" b="0" dirty="0">
              <a:ea typeface="Cambria Math" panose="02040503050406030204" pitchFamily="18" charset="0"/>
            </a:endParaRPr>
          </a:p>
          <a:p>
            <a:endParaRPr lang="en-US" sz="2400" dirty="0"/>
          </a:p>
        </p:txBody>
      </p:sp>
      <p:sp>
        <p:nvSpPr>
          <p:cNvPr id="3" name="Rectangle 2">
            <a:extLst>
              <a:ext uri="{FF2B5EF4-FFF2-40B4-BE49-F238E27FC236}">
                <a16:creationId xmlns:a16="http://schemas.microsoft.com/office/drawing/2014/main" id="{81C42175-C859-4194-AF61-AA0BFD0DC8CA}"/>
              </a:ext>
            </a:extLst>
          </p:cNvPr>
          <p:cNvSpPr/>
          <p:nvPr/>
        </p:nvSpPr>
        <p:spPr>
          <a:xfrm>
            <a:off x="737331" y="3429000"/>
            <a:ext cx="10244706" cy="332398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Oval 10">
                <a:extLst>
                  <a:ext uri="{FF2B5EF4-FFF2-40B4-BE49-F238E27FC236}">
                    <a16:creationId xmlns:a16="http://schemas.microsoft.com/office/drawing/2014/main" id="{6DC1A038-7F5A-428F-A1FA-4E9DAE43EF5B}"/>
                  </a:ext>
                </a:extLst>
              </p:cNvPr>
              <p:cNvSpPr/>
              <p:nvPr/>
            </p:nvSpPr>
            <p:spPr>
              <a:xfrm>
                <a:off x="3795070" y="4222124"/>
                <a:ext cx="1681019" cy="15055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4200" i="1" smtClean="0">
                              <a:solidFill>
                                <a:schemeClr val="bg1"/>
                              </a:solidFill>
                              <a:latin typeface="Cambria Math" panose="02040503050406030204" pitchFamily="18" charset="0"/>
                              <a:ea typeface="Cambria Math" panose="02040503050406030204" pitchFamily="18" charset="0"/>
                            </a:rPr>
                          </m:ctrlPr>
                        </m:sSubPr>
                        <m:e>
                          <m:r>
                            <a:rPr lang="en-US" sz="4200" i="1">
                              <a:solidFill>
                                <a:schemeClr val="bg1"/>
                              </a:solidFill>
                              <a:latin typeface="Cambria Math" panose="02040503050406030204" pitchFamily="18" charset="0"/>
                              <a:ea typeface="Cambria Math" panose="02040503050406030204" pitchFamily="18" charset="0"/>
                            </a:rPr>
                            <m:t>𝐴</m:t>
                          </m:r>
                        </m:e>
                        <m:sub>
                          <m:r>
                            <a:rPr lang="en-US" sz="4200" i="1">
                              <a:solidFill>
                                <a:schemeClr val="bg1"/>
                              </a:solidFill>
                              <a:latin typeface="Cambria Math" panose="02040503050406030204" pitchFamily="18" charset="0"/>
                              <a:ea typeface="Cambria Math" panose="02040503050406030204" pitchFamily="18" charset="0"/>
                            </a:rPr>
                            <m:t>1</m:t>
                          </m:r>
                        </m:sub>
                      </m:sSub>
                    </m:oMath>
                  </m:oMathPara>
                </a14:m>
                <a:endParaRPr lang="en-US" sz="4200" dirty="0"/>
              </a:p>
            </p:txBody>
          </p:sp>
        </mc:Choice>
        <mc:Fallback>
          <p:sp>
            <p:nvSpPr>
              <p:cNvPr id="11" name="Oval 10">
                <a:extLst>
                  <a:ext uri="{FF2B5EF4-FFF2-40B4-BE49-F238E27FC236}">
                    <a16:creationId xmlns:a16="http://schemas.microsoft.com/office/drawing/2014/main" id="{6DC1A038-7F5A-428F-A1FA-4E9DAE43EF5B}"/>
                  </a:ext>
                </a:extLst>
              </p:cNvPr>
              <p:cNvSpPr>
                <a:spLocks noRot="1" noChangeAspect="1" noMove="1" noResize="1" noEditPoints="1" noAdjustHandles="1" noChangeArrowheads="1" noChangeShapeType="1" noTextEdit="1"/>
              </p:cNvSpPr>
              <p:nvPr/>
            </p:nvSpPr>
            <p:spPr>
              <a:xfrm>
                <a:off x="3795070" y="4222124"/>
                <a:ext cx="1681019" cy="1505527"/>
              </a:xfrm>
              <a:prstGeom prst="ellipse">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6F3BE5F8-C91A-41B6-A1B9-5D2A40686DDE}"/>
                  </a:ext>
                </a:extLst>
              </p:cNvPr>
              <p:cNvSpPr/>
              <p:nvPr/>
            </p:nvSpPr>
            <p:spPr>
              <a:xfrm>
                <a:off x="5010191" y="4222125"/>
                <a:ext cx="1681019" cy="15055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4200" i="1" smtClean="0">
                              <a:solidFill>
                                <a:schemeClr val="bg1"/>
                              </a:solidFill>
                              <a:latin typeface="Cambria Math" panose="02040503050406030204" pitchFamily="18" charset="0"/>
                              <a:ea typeface="Cambria Math" panose="02040503050406030204" pitchFamily="18" charset="0"/>
                            </a:rPr>
                          </m:ctrlPr>
                        </m:sSubPr>
                        <m:e>
                          <m:r>
                            <a:rPr lang="en-US" sz="4200" i="1">
                              <a:solidFill>
                                <a:schemeClr val="bg1"/>
                              </a:solidFill>
                              <a:latin typeface="Cambria Math" panose="02040503050406030204" pitchFamily="18" charset="0"/>
                              <a:ea typeface="Cambria Math" panose="02040503050406030204" pitchFamily="18" charset="0"/>
                            </a:rPr>
                            <m:t>𝐴</m:t>
                          </m:r>
                        </m:e>
                        <m:sub>
                          <m:r>
                            <a:rPr lang="en-US" sz="4200" b="0" i="1" smtClean="0">
                              <a:solidFill>
                                <a:schemeClr val="bg1"/>
                              </a:solidFill>
                              <a:latin typeface="Cambria Math" panose="02040503050406030204" pitchFamily="18" charset="0"/>
                              <a:ea typeface="Cambria Math" panose="02040503050406030204" pitchFamily="18" charset="0"/>
                            </a:rPr>
                            <m:t>2</m:t>
                          </m:r>
                        </m:sub>
                      </m:sSub>
                    </m:oMath>
                  </m:oMathPara>
                </a14:m>
                <a:endParaRPr lang="en-US" sz="4200" dirty="0"/>
              </a:p>
            </p:txBody>
          </p:sp>
        </mc:Choice>
        <mc:Fallback>
          <p:sp>
            <p:nvSpPr>
              <p:cNvPr id="17" name="Oval 16">
                <a:extLst>
                  <a:ext uri="{FF2B5EF4-FFF2-40B4-BE49-F238E27FC236}">
                    <a16:creationId xmlns:a16="http://schemas.microsoft.com/office/drawing/2014/main" id="{6F3BE5F8-C91A-41B6-A1B9-5D2A40686DDE}"/>
                  </a:ext>
                </a:extLst>
              </p:cNvPr>
              <p:cNvSpPr>
                <a:spLocks noRot="1" noChangeAspect="1" noMove="1" noResize="1" noEditPoints="1" noAdjustHandles="1" noChangeArrowheads="1" noChangeShapeType="1" noTextEdit="1"/>
              </p:cNvSpPr>
              <p:nvPr/>
            </p:nvSpPr>
            <p:spPr>
              <a:xfrm>
                <a:off x="5010191" y="4222125"/>
                <a:ext cx="1681019" cy="1505527"/>
              </a:xfrm>
              <a:prstGeom prst="ellipse">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Oval 17">
                <a:extLst>
                  <a:ext uri="{FF2B5EF4-FFF2-40B4-BE49-F238E27FC236}">
                    <a16:creationId xmlns:a16="http://schemas.microsoft.com/office/drawing/2014/main" id="{2FFE4A45-90BF-4D00-9F6B-094913E4BCEA}"/>
                  </a:ext>
                </a:extLst>
              </p:cNvPr>
              <p:cNvSpPr/>
              <p:nvPr/>
            </p:nvSpPr>
            <p:spPr>
              <a:xfrm>
                <a:off x="6095999" y="4156005"/>
                <a:ext cx="1681019" cy="15055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4200" i="1" smtClean="0">
                              <a:solidFill>
                                <a:schemeClr val="bg1"/>
                              </a:solidFill>
                              <a:latin typeface="Cambria Math" panose="02040503050406030204" pitchFamily="18" charset="0"/>
                              <a:ea typeface="Cambria Math" panose="02040503050406030204" pitchFamily="18" charset="0"/>
                            </a:rPr>
                          </m:ctrlPr>
                        </m:sSubPr>
                        <m:e>
                          <m:r>
                            <a:rPr lang="en-US" sz="4200" i="1">
                              <a:solidFill>
                                <a:schemeClr val="bg1"/>
                              </a:solidFill>
                              <a:latin typeface="Cambria Math" panose="02040503050406030204" pitchFamily="18" charset="0"/>
                              <a:ea typeface="Cambria Math" panose="02040503050406030204" pitchFamily="18" charset="0"/>
                            </a:rPr>
                            <m:t>𝐴</m:t>
                          </m:r>
                        </m:e>
                        <m:sub>
                          <m:r>
                            <a:rPr lang="en-US" sz="4200" b="0" i="1" smtClean="0">
                              <a:solidFill>
                                <a:schemeClr val="bg1"/>
                              </a:solidFill>
                              <a:latin typeface="Cambria Math" panose="02040503050406030204" pitchFamily="18" charset="0"/>
                              <a:ea typeface="Cambria Math" panose="02040503050406030204" pitchFamily="18" charset="0"/>
                            </a:rPr>
                            <m:t>3</m:t>
                          </m:r>
                        </m:sub>
                      </m:sSub>
                    </m:oMath>
                  </m:oMathPara>
                </a14:m>
                <a:endParaRPr lang="en-US" sz="4200" dirty="0"/>
              </a:p>
            </p:txBody>
          </p:sp>
        </mc:Choice>
        <mc:Fallback>
          <p:sp>
            <p:nvSpPr>
              <p:cNvPr id="18" name="Oval 17">
                <a:extLst>
                  <a:ext uri="{FF2B5EF4-FFF2-40B4-BE49-F238E27FC236}">
                    <a16:creationId xmlns:a16="http://schemas.microsoft.com/office/drawing/2014/main" id="{2FFE4A45-90BF-4D00-9F6B-094913E4BCEA}"/>
                  </a:ext>
                </a:extLst>
              </p:cNvPr>
              <p:cNvSpPr>
                <a:spLocks noRot="1" noChangeAspect="1" noMove="1" noResize="1" noEditPoints="1" noAdjustHandles="1" noChangeArrowheads="1" noChangeShapeType="1" noTextEdit="1"/>
              </p:cNvSpPr>
              <p:nvPr/>
            </p:nvSpPr>
            <p:spPr>
              <a:xfrm>
                <a:off x="6095999" y="4156005"/>
                <a:ext cx="1681019" cy="1505527"/>
              </a:xfrm>
              <a:prstGeom prst="ellipse">
                <a:avLst/>
              </a:prstGeom>
              <a:blipFill>
                <a:blip r:embed="rId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76424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dirty="0"/>
              <a:t>Remember this?</a:t>
            </a:r>
            <a:endParaRPr lang="en-US" sz="3600" dirty="0"/>
          </a:p>
        </p:txBody>
      </p:sp>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609397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𝐴</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oMath>
                  </m:oMathPara>
                </a14:m>
                <a:endParaRPr lang="en-US" sz="3000" dirty="0"/>
              </a:p>
              <a:p>
                <a:endParaRPr lang="en-US" sz="3000" dirty="0"/>
              </a:p>
              <a:p>
                <a:r>
                  <a:rPr lang="en-US" sz="3000" dirty="0"/>
                  <a:t>Well, there’s one more interesting thing we can do with this.  Remember that </a:t>
                </a:r>
                <a14:m>
                  <m:oMath xmlns:m="http://schemas.openxmlformats.org/officeDocument/2006/math">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e>
                    </m:d>
                    <m:r>
                      <a:rPr lang="en-US" sz="3000" dirty="0"/>
                      <m:t>≤</m:t>
                    </m:r>
                    <m:r>
                      <a:rPr lang="en-US" sz="3000" b="0" i="0" dirty="0" smtClean="0">
                        <a:latin typeface="Cambria Math" panose="02040503050406030204" pitchFamily="18" charset="0"/>
                      </a:rPr>
                      <m:t>1</m:t>
                    </m:r>
                  </m:oMath>
                </a14:m>
                <a:r>
                  <a:rPr lang="en-US" sz="3000" dirty="0"/>
                  <a:t> .  The probability of an event can’t be greater than 1, after all.  So let’s take this pretty self-evident bit of knowledge and do some tinkering:</a:t>
                </a:r>
              </a:p>
              <a:p>
                <a:endParaRPr lang="en-US" sz="3000" dirty="0"/>
              </a:p>
              <a:p>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𝐴</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dirty="0">
                          <a:latin typeface="Cambria Math" panose="02040503050406030204" pitchFamily="18" charset="0"/>
                        </a:rPr>
                        <m:t>≤1</m:t>
                      </m:r>
                    </m:oMath>
                  </m:oMathPara>
                </a14:m>
                <a:endParaRPr lang="en-US" sz="3000" dirty="0"/>
              </a:p>
              <a:p>
                <a14:m>
                  <m:oMathPara xmlns:m="http://schemas.openxmlformats.org/officeDocument/2006/math">
                    <m:oMathParaPr>
                      <m:jc m:val="centerGroup"/>
                    </m:oMathParaPr>
                    <m:oMath xmlns:m="http://schemas.openxmlformats.org/officeDocument/2006/math">
                      <m:r>
                        <a:rPr lang="en-US" sz="300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𝐴</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dirty="0">
                          <a:latin typeface="Cambria Math" panose="02040503050406030204" pitchFamily="18" charset="0"/>
                        </a:rPr>
                        <m:t>1</m:t>
                      </m:r>
                      <m:r>
                        <a:rPr lang="en-US" sz="3000" dirty="0">
                          <a:latin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e>
                      </m:d>
                    </m:oMath>
                  </m:oMathPara>
                </a14:m>
                <a:endParaRPr lang="en-US" sz="3000" i="1" dirty="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3000" i="1" smtClean="0">
                          <a:latin typeface="Cambria Math" panose="02040503050406030204" pitchFamily="18" charset="0"/>
                          <a:ea typeface="Cambria Math" panose="02040503050406030204" pitchFamily="18" charset="0"/>
                        </a:rPr>
                        <m:t>⇒</m:t>
                      </m:r>
                      <m:r>
                        <a:rPr lang="en-US" sz="3000" b="1" i="1">
                          <a:latin typeface="Cambria Math" panose="02040503050406030204" pitchFamily="18" charset="0"/>
                          <a:ea typeface="Cambria Math" panose="02040503050406030204" pitchFamily="18" charset="0"/>
                        </a:rPr>
                        <m:t>𝑷</m:t>
                      </m:r>
                      <m:d>
                        <m:dPr>
                          <m:ctrlPr>
                            <a:rPr lang="en-US" sz="3000" b="1" i="1">
                              <a:latin typeface="Cambria Math" panose="02040503050406030204" pitchFamily="18" charset="0"/>
                              <a:ea typeface="Cambria Math" panose="02040503050406030204" pitchFamily="18" charset="0"/>
                            </a:rPr>
                          </m:ctrlPr>
                        </m:dPr>
                        <m:e>
                          <m:r>
                            <a:rPr lang="en-US" sz="3000" b="1" i="1">
                              <a:latin typeface="Cambria Math" panose="02040503050406030204" pitchFamily="18" charset="0"/>
                              <a:ea typeface="Cambria Math" panose="02040503050406030204" pitchFamily="18" charset="0"/>
                            </a:rPr>
                            <m:t>𝑨</m:t>
                          </m:r>
                          <m:r>
                            <a:rPr lang="en-US" sz="3000" b="1" i="1">
                              <a:latin typeface="Cambria Math" panose="02040503050406030204" pitchFamily="18" charset="0"/>
                              <a:ea typeface="Cambria Math" panose="02040503050406030204" pitchFamily="18" charset="0"/>
                            </a:rPr>
                            <m:t>∩</m:t>
                          </m:r>
                          <m:r>
                            <a:rPr lang="en-US" sz="3000" b="1" i="1">
                              <a:latin typeface="Cambria Math" panose="02040503050406030204" pitchFamily="18" charset="0"/>
                              <a:ea typeface="Cambria Math" panose="02040503050406030204" pitchFamily="18" charset="0"/>
                            </a:rPr>
                            <m:t>𝑩</m:t>
                          </m:r>
                        </m:e>
                      </m:d>
                      <m:r>
                        <a:rPr lang="en-US" sz="3000" b="1" i="1" smtClean="0">
                          <a:latin typeface="Cambria Math" panose="02040503050406030204" pitchFamily="18" charset="0"/>
                          <a:ea typeface="Cambria Math" panose="02040503050406030204" pitchFamily="18" charset="0"/>
                        </a:rPr>
                        <m:t>≥</m:t>
                      </m:r>
                      <m:r>
                        <a:rPr lang="en-US" sz="3000" b="1" i="1">
                          <a:latin typeface="Cambria Math" panose="02040503050406030204" pitchFamily="18" charset="0"/>
                          <a:ea typeface="Cambria Math" panose="02040503050406030204" pitchFamily="18" charset="0"/>
                        </a:rPr>
                        <m:t>𝑷</m:t>
                      </m:r>
                      <m:d>
                        <m:dPr>
                          <m:ctrlPr>
                            <a:rPr lang="en-US" sz="3000" b="1" i="1">
                              <a:latin typeface="Cambria Math" panose="02040503050406030204" pitchFamily="18" charset="0"/>
                              <a:ea typeface="Cambria Math" panose="02040503050406030204" pitchFamily="18" charset="0"/>
                            </a:rPr>
                          </m:ctrlPr>
                        </m:dPr>
                        <m:e>
                          <m:r>
                            <a:rPr lang="en-US" sz="3000" b="1" i="1">
                              <a:latin typeface="Cambria Math" panose="02040503050406030204" pitchFamily="18" charset="0"/>
                              <a:ea typeface="Cambria Math" panose="02040503050406030204" pitchFamily="18" charset="0"/>
                            </a:rPr>
                            <m:t>𝑨</m:t>
                          </m:r>
                        </m:e>
                      </m:d>
                      <m:r>
                        <a:rPr lang="en-US" sz="3000" b="1" i="1">
                          <a:latin typeface="Cambria Math" panose="02040503050406030204" pitchFamily="18" charset="0"/>
                          <a:ea typeface="Cambria Math" panose="02040503050406030204" pitchFamily="18" charset="0"/>
                        </a:rPr>
                        <m:t>+</m:t>
                      </m:r>
                      <m:r>
                        <a:rPr lang="en-US" sz="3000" b="1" i="1">
                          <a:latin typeface="Cambria Math" panose="02040503050406030204" pitchFamily="18" charset="0"/>
                          <a:ea typeface="Cambria Math" panose="02040503050406030204" pitchFamily="18" charset="0"/>
                        </a:rPr>
                        <m:t>𝑷</m:t>
                      </m:r>
                      <m:d>
                        <m:dPr>
                          <m:ctrlPr>
                            <a:rPr lang="en-US" sz="3000" b="1" i="1">
                              <a:latin typeface="Cambria Math" panose="02040503050406030204" pitchFamily="18" charset="0"/>
                              <a:ea typeface="Cambria Math" panose="02040503050406030204" pitchFamily="18" charset="0"/>
                            </a:rPr>
                          </m:ctrlPr>
                        </m:dPr>
                        <m:e>
                          <m:r>
                            <a:rPr lang="en-US" sz="3000" b="1" i="1">
                              <a:latin typeface="Cambria Math" panose="02040503050406030204" pitchFamily="18" charset="0"/>
                              <a:ea typeface="Cambria Math" panose="02040503050406030204" pitchFamily="18" charset="0"/>
                            </a:rPr>
                            <m:t>𝑩</m:t>
                          </m:r>
                        </m:e>
                      </m:d>
                      <m:r>
                        <a:rPr lang="en-US" sz="3000" b="1" i="1">
                          <a:latin typeface="Cambria Math" panose="02040503050406030204" pitchFamily="18" charset="0"/>
                          <a:ea typeface="Cambria Math" panose="02040503050406030204" pitchFamily="18" charset="0"/>
                        </a:rPr>
                        <m:t>−</m:t>
                      </m:r>
                      <m:r>
                        <a:rPr lang="en-US" sz="3000" b="1" i="1" dirty="0">
                          <a:latin typeface="Cambria Math" panose="02040503050406030204" pitchFamily="18" charset="0"/>
                        </a:rPr>
                        <m:t>𝟏</m:t>
                      </m:r>
                    </m:oMath>
                  </m:oMathPara>
                </a14:m>
                <a:endParaRPr lang="en-US" sz="3000" b="1" dirty="0"/>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6093976"/>
              </a:xfrm>
              <a:prstGeom prst="rect">
                <a:avLst/>
              </a:prstGeom>
              <a:blipFill>
                <a:blip r:embed="rId3"/>
                <a:stretch>
                  <a:fillRect l="-1203"/>
                </a:stretch>
              </a:blipFill>
            </p:spPr>
            <p:txBody>
              <a:bodyPr/>
              <a:lstStyle/>
              <a:p>
                <a:r>
                  <a:rPr lang="en-US">
                    <a:noFill/>
                  </a:rPr>
                  <a:t> </a:t>
                </a:r>
              </a:p>
            </p:txBody>
          </p:sp>
        </mc:Fallback>
      </mc:AlternateContent>
    </p:spTree>
    <p:extLst>
      <p:ext uri="{BB962C8B-B14F-4D97-AF65-F5344CB8AC3E}">
        <p14:creationId xmlns:p14="http://schemas.microsoft.com/office/powerpoint/2010/main" val="148867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dirty="0"/>
              <a:t>Bonferroni’s Inequality</a:t>
            </a:r>
            <a:endParaRPr lang="en-US" sz="3600" dirty="0"/>
          </a:p>
        </p:txBody>
      </p:sp>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4247317"/>
              </a:xfrm>
              <a:prstGeom prst="rect">
                <a:avLst/>
              </a:prstGeom>
            </p:spPr>
            <p:txBody>
              <a:bodyPr wrap="square">
                <a:spAutoFit/>
              </a:bodyPr>
              <a:lstStyle/>
              <a:p>
                <a:endParaRPr lang="en-US" sz="3000" i="1" dirty="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3000" b="1" i="1">
                          <a:latin typeface="Cambria Math" panose="02040503050406030204" pitchFamily="18" charset="0"/>
                          <a:ea typeface="Cambria Math" panose="02040503050406030204" pitchFamily="18" charset="0"/>
                        </a:rPr>
                        <m:t>𝑷</m:t>
                      </m:r>
                      <m:d>
                        <m:dPr>
                          <m:ctrlPr>
                            <a:rPr lang="en-US" sz="3000" b="1" i="1">
                              <a:latin typeface="Cambria Math" panose="02040503050406030204" pitchFamily="18" charset="0"/>
                              <a:ea typeface="Cambria Math" panose="02040503050406030204" pitchFamily="18" charset="0"/>
                            </a:rPr>
                          </m:ctrlPr>
                        </m:dPr>
                        <m:e>
                          <m:r>
                            <a:rPr lang="en-US" sz="3000" b="1" i="1">
                              <a:latin typeface="Cambria Math" panose="02040503050406030204" pitchFamily="18" charset="0"/>
                              <a:ea typeface="Cambria Math" panose="02040503050406030204" pitchFamily="18" charset="0"/>
                            </a:rPr>
                            <m:t>𝑨</m:t>
                          </m:r>
                          <m:r>
                            <a:rPr lang="en-US" sz="3000" b="1" i="1">
                              <a:latin typeface="Cambria Math" panose="02040503050406030204" pitchFamily="18" charset="0"/>
                              <a:ea typeface="Cambria Math" panose="02040503050406030204" pitchFamily="18" charset="0"/>
                            </a:rPr>
                            <m:t>∩</m:t>
                          </m:r>
                          <m:r>
                            <a:rPr lang="en-US" sz="3000" b="1" i="1">
                              <a:latin typeface="Cambria Math" panose="02040503050406030204" pitchFamily="18" charset="0"/>
                              <a:ea typeface="Cambria Math" panose="02040503050406030204" pitchFamily="18" charset="0"/>
                            </a:rPr>
                            <m:t>𝑩</m:t>
                          </m:r>
                        </m:e>
                      </m:d>
                      <m:r>
                        <a:rPr lang="en-US" sz="3000" b="1" i="1" smtClean="0">
                          <a:latin typeface="Cambria Math" panose="02040503050406030204" pitchFamily="18" charset="0"/>
                          <a:ea typeface="Cambria Math" panose="02040503050406030204" pitchFamily="18" charset="0"/>
                        </a:rPr>
                        <m:t>≥</m:t>
                      </m:r>
                      <m:r>
                        <a:rPr lang="en-US" sz="3000" b="1" i="1">
                          <a:latin typeface="Cambria Math" panose="02040503050406030204" pitchFamily="18" charset="0"/>
                          <a:ea typeface="Cambria Math" panose="02040503050406030204" pitchFamily="18" charset="0"/>
                        </a:rPr>
                        <m:t>𝑷</m:t>
                      </m:r>
                      <m:d>
                        <m:dPr>
                          <m:ctrlPr>
                            <a:rPr lang="en-US" sz="3000" b="1" i="1">
                              <a:latin typeface="Cambria Math" panose="02040503050406030204" pitchFamily="18" charset="0"/>
                              <a:ea typeface="Cambria Math" panose="02040503050406030204" pitchFamily="18" charset="0"/>
                            </a:rPr>
                          </m:ctrlPr>
                        </m:dPr>
                        <m:e>
                          <m:r>
                            <a:rPr lang="en-US" sz="3000" b="1" i="1">
                              <a:latin typeface="Cambria Math" panose="02040503050406030204" pitchFamily="18" charset="0"/>
                              <a:ea typeface="Cambria Math" panose="02040503050406030204" pitchFamily="18" charset="0"/>
                            </a:rPr>
                            <m:t>𝑨</m:t>
                          </m:r>
                        </m:e>
                      </m:d>
                      <m:r>
                        <a:rPr lang="en-US" sz="3000" b="1" i="1">
                          <a:latin typeface="Cambria Math" panose="02040503050406030204" pitchFamily="18" charset="0"/>
                          <a:ea typeface="Cambria Math" panose="02040503050406030204" pitchFamily="18" charset="0"/>
                        </a:rPr>
                        <m:t>+</m:t>
                      </m:r>
                      <m:r>
                        <a:rPr lang="en-US" sz="3000" b="1" i="1">
                          <a:latin typeface="Cambria Math" panose="02040503050406030204" pitchFamily="18" charset="0"/>
                          <a:ea typeface="Cambria Math" panose="02040503050406030204" pitchFamily="18" charset="0"/>
                        </a:rPr>
                        <m:t>𝑷</m:t>
                      </m:r>
                      <m:d>
                        <m:dPr>
                          <m:ctrlPr>
                            <a:rPr lang="en-US" sz="3000" b="1" i="1">
                              <a:latin typeface="Cambria Math" panose="02040503050406030204" pitchFamily="18" charset="0"/>
                              <a:ea typeface="Cambria Math" panose="02040503050406030204" pitchFamily="18" charset="0"/>
                            </a:rPr>
                          </m:ctrlPr>
                        </m:dPr>
                        <m:e>
                          <m:r>
                            <a:rPr lang="en-US" sz="3000" b="1" i="1">
                              <a:latin typeface="Cambria Math" panose="02040503050406030204" pitchFamily="18" charset="0"/>
                              <a:ea typeface="Cambria Math" panose="02040503050406030204" pitchFamily="18" charset="0"/>
                            </a:rPr>
                            <m:t>𝑩</m:t>
                          </m:r>
                        </m:e>
                      </m:d>
                      <m:r>
                        <a:rPr lang="en-US" sz="3000" b="1" i="1">
                          <a:latin typeface="Cambria Math" panose="02040503050406030204" pitchFamily="18" charset="0"/>
                          <a:ea typeface="Cambria Math" panose="02040503050406030204" pitchFamily="18" charset="0"/>
                        </a:rPr>
                        <m:t>−</m:t>
                      </m:r>
                      <m:r>
                        <a:rPr lang="en-US" sz="3000" b="1" i="1" dirty="0">
                          <a:latin typeface="Cambria Math" panose="02040503050406030204" pitchFamily="18" charset="0"/>
                        </a:rPr>
                        <m:t>𝟏</m:t>
                      </m:r>
                    </m:oMath>
                  </m:oMathPara>
                </a14:m>
                <a:endParaRPr lang="en-US" sz="3000" b="1" dirty="0"/>
              </a:p>
              <a:p>
                <a:endParaRPr lang="en-US" sz="3000" b="1" dirty="0"/>
              </a:p>
              <a:p>
                <a:r>
                  <a:rPr lang="en-US" sz="3000" dirty="0"/>
                  <a:t>Simplified:  The probability that two events will both happen is at least as high as the probability of the first event plus the probability of the second event minus 1.</a:t>
                </a: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4247317"/>
              </a:xfrm>
              <a:prstGeom prst="rect">
                <a:avLst/>
              </a:prstGeom>
              <a:blipFill>
                <a:blip r:embed="rId3"/>
                <a:stretch>
                  <a:fillRect l="-1203" r="-680"/>
                </a:stretch>
              </a:blipFill>
            </p:spPr>
            <p:txBody>
              <a:bodyPr/>
              <a:lstStyle/>
              <a:p>
                <a:r>
                  <a:rPr lang="en-US">
                    <a:noFill/>
                  </a:rPr>
                  <a:t> </a:t>
                </a:r>
              </a:p>
            </p:txBody>
          </p:sp>
        </mc:Fallback>
      </mc:AlternateContent>
    </p:spTree>
    <p:extLst>
      <p:ext uri="{BB962C8B-B14F-4D97-AF65-F5344CB8AC3E}">
        <p14:creationId xmlns:p14="http://schemas.microsoft.com/office/powerpoint/2010/main" val="415637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dirty="0"/>
              <a:t>Let’s play a game.</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1938992"/>
          </a:xfrm>
          <a:prstGeom prst="rect">
            <a:avLst/>
          </a:prstGeom>
        </p:spPr>
        <p:txBody>
          <a:bodyPr wrap="square">
            <a:spAutoFit/>
          </a:bodyPr>
          <a:lstStyle/>
          <a:p>
            <a:endParaRPr lang="en-US" sz="3000" i="1" dirty="0">
              <a:latin typeface="Cambria Math" panose="02040503050406030204" pitchFamily="18" charset="0"/>
              <a:ea typeface="Cambria Math" panose="02040503050406030204" pitchFamily="18" charset="0"/>
            </a:endParaRP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p:grpSp>
        <p:nvGrpSpPr>
          <p:cNvPr id="16" name="Group 15">
            <a:extLst>
              <a:ext uri="{FF2B5EF4-FFF2-40B4-BE49-F238E27FC236}">
                <a16:creationId xmlns:a16="http://schemas.microsoft.com/office/drawing/2014/main" id="{1C1DFE5B-0683-43A0-85C0-194EE49D2576}"/>
              </a:ext>
            </a:extLst>
          </p:cNvPr>
          <p:cNvGrpSpPr/>
          <p:nvPr/>
        </p:nvGrpSpPr>
        <p:grpSpPr>
          <a:xfrm>
            <a:off x="0" y="1642696"/>
            <a:ext cx="12192000" cy="1611217"/>
            <a:chOff x="0" y="1642696"/>
            <a:chExt cx="12192000" cy="1611217"/>
          </a:xfrm>
        </p:grpSpPr>
        <p:cxnSp>
          <p:nvCxnSpPr>
            <p:cNvPr id="4" name="Straight Connector 3">
              <a:extLst>
                <a:ext uri="{FF2B5EF4-FFF2-40B4-BE49-F238E27FC236}">
                  <a16:creationId xmlns:a16="http://schemas.microsoft.com/office/drawing/2014/main" id="{1837B858-75DE-42D9-9182-8ED1F7436D78}"/>
                </a:ext>
              </a:extLst>
            </p:cNvPr>
            <p:cNvCxnSpPr/>
            <p:nvPr/>
          </p:nvCxnSpPr>
          <p:spPr>
            <a:xfrm>
              <a:off x="0" y="3253913"/>
              <a:ext cx="1219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5" name="Rectangle: Top Corners Rounded 4">
              <a:extLst>
                <a:ext uri="{FF2B5EF4-FFF2-40B4-BE49-F238E27FC236}">
                  <a16:creationId xmlns:a16="http://schemas.microsoft.com/office/drawing/2014/main" id="{44AC181D-4E83-4081-816D-003874BCB124}"/>
                </a:ext>
              </a:extLst>
            </p:cNvPr>
            <p:cNvSpPr/>
            <p:nvPr/>
          </p:nvSpPr>
          <p:spPr>
            <a:xfrm>
              <a:off x="35601"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1</a:t>
              </a:r>
            </a:p>
          </p:txBody>
        </p:sp>
        <p:sp>
          <p:nvSpPr>
            <p:cNvPr id="7" name="Rectangle: Top Corners Rounded 6">
              <a:extLst>
                <a:ext uri="{FF2B5EF4-FFF2-40B4-BE49-F238E27FC236}">
                  <a16:creationId xmlns:a16="http://schemas.microsoft.com/office/drawing/2014/main" id="{D99BFBD6-9B89-4ACA-91B8-358941C45C2D}"/>
                </a:ext>
              </a:extLst>
            </p:cNvPr>
            <p:cNvSpPr/>
            <p:nvPr/>
          </p:nvSpPr>
          <p:spPr>
            <a:xfrm>
              <a:off x="1385793"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2</a:t>
              </a:r>
            </a:p>
          </p:txBody>
        </p:sp>
        <p:sp>
          <p:nvSpPr>
            <p:cNvPr id="9" name="Rectangle: Top Corners Rounded 8">
              <a:extLst>
                <a:ext uri="{FF2B5EF4-FFF2-40B4-BE49-F238E27FC236}">
                  <a16:creationId xmlns:a16="http://schemas.microsoft.com/office/drawing/2014/main" id="{F558D135-9038-4E10-8F52-28C7163DCACC}"/>
                </a:ext>
              </a:extLst>
            </p:cNvPr>
            <p:cNvSpPr/>
            <p:nvPr/>
          </p:nvSpPr>
          <p:spPr>
            <a:xfrm>
              <a:off x="2735985"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3</a:t>
              </a:r>
            </a:p>
          </p:txBody>
        </p:sp>
        <p:sp>
          <p:nvSpPr>
            <p:cNvPr id="10" name="Rectangle: Top Corners Rounded 9">
              <a:extLst>
                <a:ext uri="{FF2B5EF4-FFF2-40B4-BE49-F238E27FC236}">
                  <a16:creationId xmlns:a16="http://schemas.microsoft.com/office/drawing/2014/main" id="{A68D74DD-08A0-4099-A895-B3CE4738F791}"/>
                </a:ext>
              </a:extLst>
            </p:cNvPr>
            <p:cNvSpPr/>
            <p:nvPr/>
          </p:nvSpPr>
          <p:spPr>
            <a:xfrm>
              <a:off x="4086177"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4</a:t>
              </a:r>
            </a:p>
          </p:txBody>
        </p:sp>
        <p:sp>
          <p:nvSpPr>
            <p:cNvPr id="11" name="Rectangle: Top Corners Rounded 10">
              <a:extLst>
                <a:ext uri="{FF2B5EF4-FFF2-40B4-BE49-F238E27FC236}">
                  <a16:creationId xmlns:a16="http://schemas.microsoft.com/office/drawing/2014/main" id="{733BCD92-031C-4BF6-81E1-E24BBBF7766A}"/>
                </a:ext>
              </a:extLst>
            </p:cNvPr>
            <p:cNvSpPr/>
            <p:nvPr/>
          </p:nvSpPr>
          <p:spPr>
            <a:xfrm>
              <a:off x="5436369"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5</a:t>
              </a:r>
            </a:p>
          </p:txBody>
        </p:sp>
        <p:sp>
          <p:nvSpPr>
            <p:cNvPr id="12" name="Rectangle: Top Corners Rounded 11">
              <a:extLst>
                <a:ext uri="{FF2B5EF4-FFF2-40B4-BE49-F238E27FC236}">
                  <a16:creationId xmlns:a16="http://schemas.microsoft.com/office/drawing/2014/main" id="{4E235F70-43BE-41EA-95DB-F92D036D7AD7}"/>
                </a:ext>
              </a:extLst>
            </p:cNvPr>
            <p:cNvSpPr/>
            <p:nvPr/>
          </p:nvSpPr>
          <p:spPr>
            <a:xfrm>
              <a:off x="6786561"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6</a:t>
              </a:r>
            </a:p>
          </p:txBody>
        </p:sp>
        <p:sp>
          <p:nvSpPr>
            <p:cNvPr id="13" name="Rectangle: Top Corners Rounded 12">
              <a:extLst>
                <a:ext uri="{FF2B5EF4-FFF2-40B4-BE49-F238E27FC236}">
                  <a16:creationId xmlns:a16="http://schemas.microsoft.com/office/drawing/2014/main" id="{A26B8A3C-6732-429E-97B4-86358645E41E}"/>
                </a:ext>
              </a:extLst>
            </p:cNvPr>
            <p:cNvSpPr/>
            <p:nvPr/>
          </p:nvSpPr>
          <p:spPr>
            <a:xfrm>
              <a:off x="8136753"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7</a:t>
              </a:r>
            </a:p>
          </p:txBody>
        </p:sp>
        <p:sp>
          <p:nvSpPr>
            <p:cNvPr id="14" name="Rectangle: Top Corners Rounded 13">
              <a:extLst>
                <a:ext uri="{FF2B5EF4-FFF2-40B4-BE49-F238E27FC236}">
                  <a16:creationId xmlns:a16="http://schemas.microsoft.com/office/drawing/2014/main" id="{9E87DDB4-07B0-4237-8517-3DCF8AEE0085}"/>
                </a:ext>
              </a:extLst>
            </p:cNvPr>
            <p:cNvSpPr/>
            <p:nvPr/>
          </p:nvSpPr>
          <p:spPr>
            <a:xfrm>
              <a:off x="9486945"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8</a:t>
              </a:r>
            </a:p>
          </p:txBody>
        </p:sp>
        <p:sp>
          <p:nvSpPr>
            <p:cNvPr id="15" name="Rectangle: Top Corners Rounded 14">
              <a:extLst>
                <a:ext uri="{FF2B5EF4-FFF2-40B4-BE49-F238E27FC236}">
                  <a16:creationId xmlns:a16="http://schemas.microsoft.com/office/drawing/2014/main" id="{7FBC2978-EE77-47A7-B543-C4D4D84CEA36}"/>
                </a:ext>
              </a:extLst>
            </p:cNvPr>
            <p:cNvSpPr/>
            <p:nvPr/>
          </p:nvSpPr>
          <p:spPr>
            <a:xfrm>
              <a:off x="10837139"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9</a:t>
              </a:r>
            </a:p>
          </p:txBody>
        </p:sp>
      </p:grpSp>
      <p:sp>
        <p:nvSpPr>
          <p:cNvPr id="6" name="Rectangle 5">
            <a:extLst>
              <a:ext uri="{FF2B5EF4-FFF2-40B4-BE49-F238E27FC236}">
                <a16:creationId xmlns:a16="http://schemas.microsoft.com/office/drawing/2014/main" id="{6D2AEB86-623E-4C2E-A387-14427BBC6303}"/>
              </a:ext>
            </a:extLst>
          </p:cNvPr>
          <p:cNvSpPr/>
          <p:nvPr/>
        </p:nvSpPr>
        <p:spPr>
          <a:xfrm>
            <a:off x="429039" y="3581688"/>
            <a:ext cx="11148320" cy="3323987"/>
          </a:xfrm>
          <a:prstGeom prst="rect">
            <a:avLst/>
          </a:prstGeom>
        </p:spPr>
        <p:txBody>
          <a:bodyPr wrap="square">
            <a:spAutoFit/>
          </a:bodyPr>
          <a:lstStyle/>
          <a:p>
            <a:pPr lvl="0"/>
            <a:r>
              <a:rPr lang="en-US" sz="3000" dirty="0">
                <a:solidFill>
                  <a:prstClr val="white"/>
                </a:solidFill>
              </a:rPr>
              <a:t>Behind six of these curtains is a </a:t>
            </a:r>
            <a:r>
              <a:rPr lang="en-US" sz="3000" i="1" dirty="0">
                <a:solidFill>
                  <a:prstClr val="white"/>
                </a:solidFill>
              </a:rPr>
              <a:t>brand-new car!</a:t>
            </a:r>
            <a:r>
              <a:rPr lang="en-US" sz="3000" dirty="0">
                <a:solidFill>
                  <a:prstClr val="white"/>
                </a:solidFill>
              </a:rPr>
              <a:t> Behind five of these curtains is a deadly snake.  You get to choose one.  What’s the probability of winning a brand-new car with a snake inside?</a:t>
            </a:r>
          </a:p>
          <a:p>
            <a:pPr lvl="0"/>
            <a:endParaRPr lang="en-US" sz="3000" dirty="0">
              <a:solidFill>
                <a:prstClr val="white"/>
              </a:solidFill>
            </a:endParaRPr>
          </a:p>
          <a:p>
            <a:pPr lvl="0"/>
            <a:r>
              <a:rPr lang="en-US" sz="3000" dirty="0">
                <a:solidFill>
                  <a:prstClr val="white"/>
                </a:solidFill>
              </a:rPr>
              <a:t>…well, we can’t really say from the given information, but Bonferroni’s inequality can give us a </a:t>
            </a:r>
            <a:r>
              <a:rPr lang="en-US" sz="3000" i="1" dirty="0">
                <a:solidFill>
                  <a:prstClr val="white"/>
                </a:solidFill>
              </a:rPr>
              <a:t>lower bound</a:t>
            </a:r>
            <a:r>
              <a:rPr lang="en-US" sz="3000" dirty="0">
                <a:solidFill>
                  <a:prstClr val="white"/>
                </a:solidFill>
              </a:rPr>
              <a:t> for that probability.</a:t>
            </a:r>
          </a:p>
          <a:p>
            <a:pPr lvl="0"/>
            <a:endParaRPr lang="en-US" sz="3000" dirty="0">
              <a:solidFill>
                <a:prstClr val="white"/>
              </a:solidFill>
            </a:endParaRPr>
          </a:p>
        </p:txBody>
      </p:sp>
    </p:spTree>
    <p:extLst>
      <p:ext uri="{BB962C8B-B14F-4D97-AF65-F5344CB8AC3E}">
        <p14:creationId xmlns:p14="http://schemas.microsoft.com/office/powerpoint/2010/main" val="48936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dirty="0"/>
              <a:t>Let’s play a game.</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1938992"/>
          </a:xfrm>
          <a:prstGeom prst="rect">
            <a:avLst/>
          </a:prstGeom>
        </p:spPr>
        <p:txBody>
          <a:bodyPr wrap="square">
            <a:spAutoFit/>
          </a:bodyPr>
          <a:lstStyle/>
          <a:p>
            <a:endParaRPr lang="en-US" sz="3000" i="1" dirty="0">
              <a:latin typeface="Cambria Math" panose="02040503050406030204" pitchFamily="18" charset="0"/>
              <a:ea typeface="Cambria Math" panose="02040503050406030204" pitchFamily="18" charset="0"/>
            </a:endParaRP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p:grpSp>
        <p:nvGrpSpPr>
          <p:cNvPr id="16" name="Group 15">
            <a:extLst>
              <a:ext uri="{FF2B5EF4-FFF2-40B4-BE49-F238E27FC236}">
                <a16:creationId xmlns:a16="http://schemas.microsoft.com/office/drawing/2014/main" id="{1C1DFE5B-0683-43A0-85C0-194EE49D2576}"/>
              </a:ext>
            </a:extLst>
          </p:cNvPr>
          <p:cNvGrpSpPr/>
          <p:nvPr/>
        </p:nvGrpSpPr>
        <p:grpSpPr>
          <a:xfrm>
            <a:off x="0" y="1642696"/>
            <a:ext cx="12192000" cy="1611217"/>
            <a:chOff x="0" y="1642696"/>
            <a:chExt cx="12192000" cy="1611217"/>
          </a:xfrm>
        </p:grpSpPr>
        <p:cxnSp>
          <p:nvCxnSpPr>
            <p:cNvPr id="4" name="Straight Connector 3">
              <a:extLst>
                <a:ext uri="{FF2B5EF4-FFF2-40B4-BE49-F238E27FC236}">
                  <a16:creationId xmlns:a16="http://schemas.microsoft.com/office/drawing/2014/main" id="{1837B858-75DE-42D9-9182-8ED1F7436D78}"/>
                </a:ext>
              </a:extLst>
            </p:cNvPr>
            <p:cNvCxnSpPr/>
            <p:nvPr/>
          </p:nvCxnSpPr>
          <p:spPr>
            <a:xfrm>
              <a:off x="0" y="3253913"/>
              <a:ext cx="12192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5" name="Rectangle: Top Corners Rounded 4">
              <a:extLst>
                <a:ext uri="{FF2B5EF4-FFF2-40B4-BE49-F238E27FC236}">
                  <a16:creationId xmlns:a16="http://schemas.microsoft.com/office/drawing/2014/main" id="{44AC181D-4E83-4081-816D-003874BCB124}"/>
                </a:ext>
              </a:extLst>
            </p:cNvPr>
            <p:cNvSpPr/>
            <p:nvPr/>
          </p:nvSpPr>
          <p:spPr>
            <a:xfrm>
              <a:off x="35601"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1</a:t>
              </a:r>
            </a:p>
          </p:txBody>
        </p:sp>
        <p:sp>
          <p:nvSpPr>
            <p:cNvPr id="7" name="Rectangle: Top Corners Rounded 6">
              <a:extLst>
                <a:ext uri="{FF2B5EF4-FFF2-40B4-BE49-F238E27FC236}">
                  <a16:creationId xmlns:a16="http://schemas.microsoft.com/office/drawing/2014/main" id="{D99BFBD6-9B89-4ACA-91B8-358941C45C2D}"/>
                </a:ext>
              </a:extLst>
            </p:cNvPr>
            <p:cNvSpPr/>
            <p:nvPr/>
          </p:nvSpPr>
          <p:spPr>
            <a:xfrm>
              <a:off x="1385793"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2</a:t>
              </a:r>
            </a:p>
          </p:txBody>
        </p:sp>
        <p:sp>
          <p:nvSpPr>
            <p:cNvPr id="9" name="Rectangle: Top Corners Rounded 8">
              <a:extLst>
                <a:ext uri="{FF2B5EF4-FFF2-40B4-BE49-F238E27FC236}">
                  <a16:creationId xmlns:a16="http://schemas.microsoft.com/office/drawing/2014/main" id="{F558D135-9038-4E10-8F52-28C7163DCACC}"/>
                </a:ext>
              </a:extLst>
            </p:cNvPr>
            <p:cNvSpPr/>
            <p:nvPr/>
          </p:nvSpPr>
          <p:spPr>
            <a:xfrm>
              <a:off x="2735985"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3</a:t>
              </a:r>
            </a:p>
          </p:txBody>
        </p:sp>
        <p:sp>
          <p:nvSpPr>
            <p:cNvPr id="10" name="Rectangle: Top Corners Rounded 9">
              <a:extLst>
                <a:ext uri="{FF2B5EF4-FFF2-40B4-BE49-F238E27FC236}">
                  <a16:creationId xmlns:a16="http://schemas.microsoft.com/office/drawing/2014/main" id="{A68D74DD-08A0-4099-A895-B3CE4738F791}"/>
                </a:ext>
              </a:extLst>
            </p:cNvPr>
            <p:cNvSpPr/>
            <p:nvPr/>
          </p:nvSpPr>
          <p:spPr>
            <a:xfrm>
              <a:off x="4086177"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4</a:t>
              </a:r>
            </a:p>
          </p:txBody>
        </p:sp>
        <p:sp>
          <p:nvSpPr>
            <p:cNvPr id="11" name="Rectangle: Top Corners Rounded 10">
              <a:extLst>
                <a:ext uri="{FF2B5EF4-FFF2-40B4-BE49-F238E27FC236}">
                  <a16:creationId xmlns:a16="http://schemas.microsoft.com/office/drawing/2014/main" id="{733BCD92-031C-4BF6-81E1-E24BBBF7766A}"/>
                </a:ext>
              </a:extLst>
            </p:cNvPr>
            <p:cNvSpPr/>
            <p:nvPr/>
          </p:nvSpPr>
          <p:spPr>
            <a:xfrm>
              <a:off x="5436369"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5</a:t>
              </a:r>
            </a:p>
          </p:txBody>
        </p:sp>
        <p:sp>
          <p:nvSpPr>
            <p:cNvPr id="12" name="Rectangle: Top Corners Rounded 11">
              <a:extLst>
                <a:ext uri="{FF2B5EF4-FFF2-40B4-BE49-F238E27FC236}">
                  <a16:creationId xmlns:a16="http://schemas.microsoft.com/office/drawing/2014/main" id="{4E235F70-43BE-41EA-95DB-F92D036D7AD7}"/>
                </a:ext>
              </a:extLst>
            </p:cNvPr>
            <p:cNvSpPr/>
            <p:nvPr/>
          </p:nvSpPr>
          <p:spPr>
            <a:xfrm>
              <a:off x="6786561"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6</a:t>
              </a:r>
            </a:p>
          </p:txBody>
        </p:sp>
        <p:sp>
          <p:nvSpPr>
            <p:cNvPr id="13" name="Rectangle: Top Corners Rounded 12">
              <a:extLst>
                <a:ext uri="{FF2B5EF4-FFF2-40B4-BE49-F238E27FC236}">
                  <a16:creationId xmlns:a16="http://schemas.microsoft.com/office/drawing/2014/main" id="{A26B8A3C-6732-429E-97B4-86358645E41E}"/>
                </a:ext>
              </a:extLst>
            </p:cNvPr>
            <p:cNvSpPr/>
            <p:nvPr/>
          </p:nvSpPr>
          <p:spPr>
            <a:xfrm>
              <a:off x="8136753"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7</a:t>
              </a:r>
            </a:p>
          </p:txBody>
        </p:sp>
        <p:sp>
          <p:nvSpPr>
            <p:cNvPr id="14" name="Rectangle: Top Corners Rounded 13">
              <a:extLst>
                <a:ext uri="{FF2B5EF4-FFF2-40B4-BE49-F238E27FC236}">
                  <a16:creationId xmlns:a16="http://schemas.microsoft.com/office/drawing/2014/main" id="{9E87DDB4-07B0-4237-8517-3DCF8AEE0085}"/>
                </a:ext>
              </a:extLst>
            </p:cNvPr>
            <p:cNvSpPr/>
            <p:nvPr/>
          </p:nvSpPr>
          <p:spPr>
            <a:xfrm>
              <a:off x="9486945"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8</a:t>
              </a:r>
            </a:p>
          </p:txBody>
        </p:sp>
        <p:sp>
          <p:nvSpPr>
            <p:cNvPr id="15" name="Rectangle: Top Corners Rounded 14">
              <a:extLst>
                <a:ext uri="{FF2B5EF4-FFF2-40B4-BE49-F238E27FC236}">
                  <a16:creationId xmlns:a16="http://schemas.microsoft.com/office/drawing/2014/main" id="{7FBC2978-EE77-47A7-B543-C4D4D84CEA36}"/>
                </a:ext>
              </a:extLst>
            </p:cNvPr>
            <p:cNvSpPr/>
            <p:nvPr/>
          </p:nvSpPr>
          <p:spPr>
            <a:xfrm>
              <a:off x="10837139" y="1642696"/>
              <a:ext cx="1269970" cy="1562470"/>
            </a:xfrm>
            <a:prstGeom prst="round2SameRect">
              <a:avLst/>
            </a:prstGeom>
            <a:solidFill>
              <a:srgbClr val="C00000"/>
            </a:solidFill>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4200" dirty="0">
                  <a:latin typeface="Comic Sans MS" panose="030F0702030302020204" pitchFamily="66" charset="0"/>
                </a:rPr>
                <a:t>9</a:t>
              </a:r>
            </a:p>
          </p:txBody>
        </p:sp>
      </p:gr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6D2AEB86-623E-4C2E-A387-14427BBC6303}"/>
                  </a:ext>
                </a:extLst>
              </p:cNvPr>
              <p:cNvSpPr/>
              <p:nvPr/>
            </p:nvSpPr>
            <p:spPr>
              <a:xfrm>
                <a:off x="670586" y="3284709"/>
                <a:ext cx="11148320" cy="48470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ea typeface="Cambria Math" panose="02040503050406030204" pitchFamily="18" charset="0"/>
                        </a:rPr>
                        <m:t>𝑷</m:t>
                      </m:r>
                      <m:d>
                        <m:dPr>
                          <m:ctrlPr>
                            <a:rPr lang="en-US" sz="3000" b="1" i="1">
                              <a:latin typeface="Cambria Math" panose="02040503050406030204" pitchFamily="18" charset="0"/>
                              <a:ea typeface="Cambria Math" panose="02040503050406030204" pitchFamily="18" charset="0"/>
                            </a:rPr>
                          </m:ctrlPr>
                        </m:dPr>
                        <m:e>
                          <m:r>
                            <a:rPr lang="en-US" sz="3000" b="1" i="1">
                              <a:latin typeface="Cambria Math" panose="02040503050406030204" pitchFamily="18" charset="0"/>
                              <a:ea typeface="Cambria Math" panose="02040503050406030204" pitchFamily="18" charset="0"/>
                            </a:rPr>
                            <m:t>𝑨</m:t>
                          </m:r>
                          <m:r>
                            <a:rPr lang="en-US" sz="3000" b="1" i="1">
                              <a:latin typeface="Cambria Math" panose="02040503050406030204" pitchFamily="18" charset="0"/>
                              <a:ea typeface="Cambria Math" panose="02040503050406030204" pitchFamily="18" charset="0"/>
                            </a:rPr>
                            <m:t>∩</m:t>
                          </m:r>
                          <m:r>
                            <a:rPr lang="en-US" sz="3000" b="1" i="1">
                              <a:latin typeface="Cambria Math" panose="02040503050406030204" pitchFamily="18" charset="0"/>
                              <a:ea typeface="Cambria Math" panose="02040503050406030204" pitchFamily="18" charset="0"/>
                            </a:rPr>
                            <m:t>𝑩</m:t>
                          </m:r>
                        </m:e>
                      </m:d>
                      <m:r>
                        <a:rPr lang="en-US" sz="3000" b="1" i="1">
                          <a:latin typeface="Cambria Math" panose="02040503050406030204" pitchFamily="18" charset="0"/>
                          <a:ea typeface="Cambria Math" panose="02040503050406030204" pitchFamily="18" charset="0"/>
                        </a:rPr>
                        <m:t>≥</m:t>
                      </m:r>
                      <m:r>
                        <a:rPr lang="en-US" sz="3000" b="1" i="1">
                          <a:latin typeface="Cambria Math" panose="02040503050406030204" pitchFamily="18" charset="0"/>
                          <a:ea typeface="Cambria Math" panose="02040503050406030204" pitchFamily="18" charset="0"/>
                        </a:rPr>
                        <m:t>𝑷</m:t>
                      </m:r>
                      <m:d>
                        <m:dPr>
                          <m:ctrlPr>
                            <a:rPr lang="en-US" sz="3000" b="1" i="1">
                              <a:latin typeface="Cambria Math" panose="02040503050406030204" pitchFamily="18" charset="0"/>
                              <a:ea typeface="Cambria Math" panose="02040503050406030204" pitchFamily="18" charset="0"/>
                            </a:rPr>
                          </m:ctrlPr>
                        </m:dPr>
                        <m:e>
                          <m:r>
                            <a:rPr lang="en-US" sz="3000" b="1" i="1">
                              <a:latin typeface="Cambria Math" panose="02040503050406030204" pitchFamily="18" charset="0"/>
                              <a:ea typeface="Cambria Math" panose="02040503050406030204" pitchFamily="18" charset="0"/>
                            </a:rPr>
                            <m:t>𝑨</m:t>
                          </m:r>
                        </m:e>
                      </m:d>
                      <m:r>
                        <a:rPr lang="en-US" sz="3000" b="1" i="1">
                          <a:latin typeface="Cambria Math" panose="02040503050406030204" pitchFamily="18" charset="0"/>
                          <a:ea typeface="Cambria Math" panose="02040503050406030204" pitchFamily="18" charset="0"/>
                        </a:rPr>
                        <m:t>+</m:t>
                      </m:r>
                      <m:r>
                        <a:rPr lang="en-US" sz="3000" b="1" i="1">
                          <a:latin typeface="Cambria Math" panose="02040503050406030204" pitchFamily="18" charset="0"/>
                          <a:ea typeface="Cambria Math" panose="02040503050406030204" pitchFamily="18" charset="0"/>
                        </a:rPr>
                        <m:t>𝑷</m:t>
                      </m:r>
                      <m:d>
                        <m:dPr>
                          <m:ctrlPr>
                            <a:rPr lang="en-US" sz="3000" b="1" i="1">
                              <a:latin typeface="Cambria Math" panose="02040503050406030204" pitchFamily="18" charset="0"/>
                              <a:ea typeface="Cambria Math" panose="02040503050406030204" pitchFamily="18" charset="0"/>
                            </a:rPr>
                          </m:ctrlPr>
                        </m:dPr>
                        <m:e>
                          <m:r>
                            <a:rPr lang="en-US" sz="3000" b="1" i="1">
                              <a:latin typeface="Cambria Math" panose="02040503050406030204" pitchFamily="18" charset="0"/>
                              <a:ea typeface="Cambria Math" panose="02040503050406030204" pitchFamily="18" charset="0"/>
                            </a:rPr>
                            <m:t>𝑩</m:t>
                          </m:r>
                        </m:e>
                      </m:d>
                      <m:r>
                        <a:rPr lang="en-US" sz="3000" b="1" i="1">
                          <a:latin typeface="Cambria Math" panose="02040503050406030204" pitchFamily="18" charset="0"/>
                          <a:ea typeface="Cambria Math" panose="02040503050406030204" pitchFamily="18" charset="0"/>
                        </a:rPr>
                        <m:t>−</m:t>
                      </m:r>
                      <m:r>
                        <a:rPr lang="en-US" sz="3000" b="1" i="1" dirty="0">
                          <a:latin typeface="Cambria Math" panose="02040503050406030204" pitchFamily="18" charset="0"/>
                        </a:rPr>
                        <m:t>𝟏</m:t>
                      </m:r>
                    </m:oMath>
                  </m:oMathPara>
                </a14:m>
                <a:endParaRPr lang="en-US" sz="3000" b="1" dirty="0"/>
              </a:p>
              <a:p>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ea typeface="Cambria Math" panose="02040503050406030204" pitchFamily="18" charset="0"/>
                        </a:rPr>
                        <m:t>⇒</m:t>
                      </m:r>
                      <m:r>
                        <a:rPr lang="en-US" sz="3000" b="1" i="1">
                          <a:latin typeface="Cambria Math" panose="02040503050406030204" pitchFamily="18" charset="0"/>
                          <a:ea typeface="Cambria Math" panose="02040503050406030204" pitchFamily="18" charset="0"/>
                        </a:rPr>
                        <m:t>𝑷</m:t>
                      </m:r>
                      <m:d>
                        <m:dPr>
                          <m:ctrlPr>
                            <a:rPr lang="en-US" sz="3000" b="1" i="1" smtClean="0">
                              <a:latin typeface="Cambria Math" panose="02040503050406030204" pitchFamily="18" charset="0"/>
                              <a:ea typeface="Cambria Math" panose="02040503050406030204" pitchFamily="18" charset="0"/>
                            </a:rPr>
                          </m:ctrlPr>
                        </m:dPr>
                        <m:e>
                          <m:r>
                            <a:rPr lang="en-US" sz="3000" b="1" i="1" smtClean="0">
                              <a:latin typeface="Cambria Math" panose="02040503050406030204" pitchFamily="18" charset="0"/>
                              <a:ea typeface="Cambria Math" panose="02040503050406030204" pitchFamily="18" charset="0"/>
                            </a:rPr>
                            <m:t>    </m:t>
                          </m:r>
                          <m:r>
                            <a:rPr lang="en-US" sz="3000" b="1" i="1">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     </m:t>
                          </m:r>
                        </m:e>
                      </m:d>
                      <m:r>
                        <a:rPr lang="en-US" sz="3000" b="1" i="1">
                          <a:latin typeface="Cambria Math" panose="02040503050406030204" pitchFamily="18" charset="0"/>
                          <a:ea typeface="Cambria Math" panose="02040503050406030204" pitchFamily="18" charset="0"/>
                        </a:rPr>
                        <m:t>≥</m:t>
                      </m:r>
                      <m:r>
                        <a:rPr lang="en-US" sz="3000" b="1" i="1">
                          <a:latin typeface="Cambria Math" panose="02040503050406030204" pitchFamily="18" charset="0"/>
                          <a:ea typeface="Cambria Math" panose="02040503050406030204" pitchFamily="18" charset="0"/>
                        </a:rPr>
                        <m:t>𝑷</m:t>
                      </m:r>
                      <m:r>
                        <a:rPr lang="en-US" sz="3000" b="1" i="1" smtClean="0">
                          <a:latin typeface="Cambria Math" panose="02040503050406030204" pitchFamily="18" charset="0"/>
                          <a:ea typeface="Cambria Math" panose="02040503050406030204" pitchFamily="18" charset="0"/>
                        </a:rPr>
                        <m:t>(    )</m:t>
                      </m:r>
                      <m:r>
                        <a:rPr lang="en-US" sz="3000" b="1" i="1">
                          <a:latin typeface="Cambria Math" panose="02040503050406030204" pitchFamily="18" charset="0"/>
                          <a:ea typeface="Cambria Math" panose="02040503050406030204" pitchFamily="18" charset="0"/>
                        </a:rPr>
                        <m:t>+</m:t>
                      </m:r>
                      <m:r>
                        <a:rPr lang="en-US" sz="3000" b="1" i="1">
                          <a:latin typeface="Cambria Math" panose="02040503050406030204" pitchFamily="18" charset="0"/>
                          <a:ea typeface="Cambria Math" panose="02040503050406030204" pitchFamily="18" charset="0"/>
                        </a:rPr>
                        <m:t>𝑷</m:t>
                      </m:r>
                      <m:r>
                        <a:rPr lang="en-US" sz="3000" b="1" i="1" smtClean="0">
                          <a:latin typeface="Cambria Math" panose="02040503050406030204" pitchFamily="18" charset="0"/>
                          <a:ea typeface="Cambria Math" panose="02040503050406030204" pitchFamily="18" charset="0"/>
                        </a:rPr>
                        <m:t>(    )</m:t>
                      </m:r>
                      <m:r>
                        <a:rPr lang="en-US" sz="3000" b="1" i="1">
                          <a:latin typeface="Cambria Math" panose="02040503050406030204" pitchFamily="18" charset="0"/>
                          <a:ea typeface="Cambria Math" panose="02040503050406030204" pitchFamily="18" charset="0"/>
                        </a:rPr>
                        <m:t>−</m:t>
                      </m:r>
                      <m:r>
                        <a:rPr lang="en-US" sz="3000" b="1" i="1" dirty="0">
                          <a:latin typeface="Cambria Math" panose="02040503050406030204" pitchFamily="18" charset="0"/>
                        </a:rPr>
                        <m:t>𝟏</m:t>
                      </m:r>
                    </m:oMath>
                  </m:oMathPara>
                </a14:m>
                <a:endParaRPr lang="en-US" sz="3000" b="1" dirty="0"/>
              </a:p>
              <a:p>
                <a14:m>
                  <m:oMathPara xmlns:m="http://schemas.openxmlformats.org/officeDocument/2006/math">
                    <m:oMathParaPr>
                      <m:jc m:val="centerGroup"/>
                    </m:oMathParaPr>
                    <m:oMath xmlns:m="http://schemas.openxmlformats.org/officeDocument/2006/math">
                      <m:r>
                        <a:rPr lang="en-US" sz="3000" b="1" i="1">
                          <a:latin typeface="Cambria Math" panose="02040503050406030204" pitchFamily="18" charset="0"/>
                          <a:ea typeface="Cambria Math" panose="02040503050406030204" pitchFamily="18" charset="0"/>
                        </a:rPr>
                        <m:t>⇒</m:t>
                      </m:r>
                      <m:r>
                        <a:rPr lang="en-US" sz="3000" b="1" i="1">
                          <a:latin typeface="Cambria Math" panose="02040503050406030204" pitchFamily="18" charset="0"/>
                          <a:ea typeface="Cambria Math" panose="02040503050406030204" pitchFamily="18" charset="0"/>
                        </a:rPr>
                        <m:t>𝑷</m:t>
                      </m:r>
                      <m:d>
                        <m:dPr>
                          <m:ctrlPr>
                            <a:rPr lang="en-US" sz="3000" b="1" i="1">
                              <a:latin typeface="Cambria Math" panose="02040503050406030204" pitchFamily="18" charset="0"/>
                              <a:ea typeface="Cambria Math" panose="02040503050406030204" pitchFamily="18" charset="0"/>
                            </a:rPr>
                          </m:ctrlPr>
                        </m:dPr>
                        <m:e>
                          <m:r>
                            <a:rPr lang="en-US" sz="3000" b="1" i="1">
                              <a:latin typeface="Cambria Math" panose="02040503050406030204" pitchFamily="18" charset="0"/>
                              <a:ea typeface="Cambria Math" panose="02040503050406030204" pitchFamily="18" charset="0"/>
                            </a:rPr>
                            <m:t>    </m:t>
                          </m:r>
                          <m:r>
                            <a:rPr lang="en-US" sz="3000" b="1" i="1">
                              <a:latin typeface="Cambria Math" panose="02040503050406030204" pitchFamily="18" charset="0"/>
                              <a:ea typeface="Cambria Math" panose="02040503050406030204" pitchFamily="18" charset="0"/>
                            </a:rPr>
                            <m:t>∩</m:t>
                          </m:r>
                          <m:r>
                            <a:rPr lang="en-US" sz="3000" b="1" i="1">
                              <a:latin typeface="Cambria Math" panose="02040503050406030204" pitchFamily="18" charset="0"/>
                              <a:ea typeface="Cambria Math" panose="02040503050406030204" pitchFamily="18" charset="0"/>
                            </a:rPr>
                            <m:t>     </m:t>
                          </m:r>
                        </m:e>
                      </m:d>
                      <m:r>
                        <a:rPr lang="en-US" sz="3000" b="1" i="1">
                          <a:latin typeface="Cambria Math" panose="02040503050406030204" pitchFamily="18" charset="0"/>
                          <a:ea typeface="Cambria Math" panose="02040503050406030204" pitchFamily="18" charset="0"/>
                        </a:rPr>
                        <m:t>≥</m:t>
                      </m:r>
                      <m:f>
                        <m:fPr>
                          <m:ctrlPr>
                            <a:rPr lang="en-US" sz="3000" b="1" i="1" smtClean="0">
                              <a:latin typeface="Cambria Math" panose="02040503050406030204" pitchFamily="18" charset="0"/>
                              <a:ea typeface="Cambria Math" panose="02040503050406030204" pitchFamily="18" charset="0"/>
                            </a:rPr>
                          </m:ctrlPr>
                        </m:fPr>
                        <m:num>
                          <m:r>
                            <a:rPr lang="en-US" sz="3000" b="1" i="1" smtClean="0">
                              <a:latin typeface="Cambria Math" panose="02040503050406030204" pitchFamily="18" charset="0"/>
                              <a:ea typeface="Cambria Math" panose="02040503050406030204" pitchFamily="18" charset="0"/>
                            </a:rPr>
                            <m:t>𝟔</m:t>
                          </m:r>
                        </m:num>
                        <m:den>
                          <m:r>
                            <a:rPr lang="en-US" sz="3000" b="1" i="1" smtClean="0">
                              <a:latin typeface="Cambria Math" panose="02040503050406030204" pitchFamily="18" charset="0"/>
                              <a:ea typeface="Cambria Math" panose="02040503050406030204" pitchFamily="18" charset="0"/>
                            </a:rPr>
                            <m:t>𝟗</m:t>
                          </m:r>
                        </m:den>
                      </m:f>
                      <m:r>
                        <a:rPr lang="en-US" sz="3000" b="1" i="1">
                          <a:latin typeface="Cambria Math" panose="02040503050406030204" pitchFamily="18" charset="0"/>
                          <a:ea typeface="Cambria Math" panose="02040503050406030204" pitchFamily="18" charset="0"/>
                        </a:rPr>
                        <m:t>+</m:t>
                      </m:r>
                      <m:f>
                        <m:fPr>
                          <m:ctrlPr>
                            <a:rPr lang="en-US" sz="3000" b="1" i="1" smtClean="0">
                              <a:latin typeface="Cambria Math" panose="02040503050406030204" pitchFamily="18" charset="0"/>
                              <a:ea typeface="Cambria Math" panose="02040503050406030204" pitchFamily="18" charset="0"/>
                            </a:rPr>
                          </m:ctrlPr>
                        </m:fPr>
                        <m:num>
                          <m:r>
                            <a:rPr lang="en-US" sz="3000" b="1" i="1" smtClean="0">
                              <a:latin typeface="Cambria Math" panose="02040503050406030204" pitchFamily="18" charset="0"/>
                              <a:ea typeface="Cambria Math" panose="02040503050406030204" pitchFamily="18" charset="0"/>
                            </a:rPr>
                            <m:t>𝟓</m:t>
                          </m:r>
                        </m:num>
                        <m:den>
                          <m:r>
                            <a:rPr lang="en-US" sz="3000" b="1" i="1" smtClean="0">
                              <a:latin typeface="Cambria Math" panose="02040503050406030204" pitchFamily="18" charset="0"/>
                              <a:ea typeface="Cambria Math" panose="02040503050406030204" pitchFamily="18" charset="0"/>
                            </a:rPr>
                            <m:t>𝟗</m:t>
                          </m:r>
                        </m:den>
                      </m:f>
                      <m:r>
                        <a:rPr lang="en-US" sz="3000" b="1" i="1">
                          <a:latin typeface="Cambria Math" panose="02040503050406030204" pitchFamily="18" charset="0"/>
                          <a:ea typeface="Cambria Math" panose="02040503050406030204" pitchFamily="18" charset="0"/>
                        </a:rPr>
                        <m:t>−</m:t>
                      </m:r>
                      <m:r>
                        <a:rPr lang="en-US" sz="3000" b="1" i="1" dirty="0">
                          <a:latin typeface="Cambria Math" panose="02040503050406030204" pitchFamily="18" charset="0"/>
                        </a:rPr>
                        <m:t>𝟏</m:t>
                      </m:r>
                      <m:r>
                        <a:rPr lang="en-US" sz="3000" b="1" i="1" dirty="0" smtClean="0">
                          <a:latin typeface="Cambria Math" panose="02040503050406030204" pitchFamily="18" charset="0"/>
                        </a:rPr>
                        <m:t>=</m:t>
                      </m:r>
                      <m:f>
                        <m:fPr>
                          <m:ctrlPr>
                            <a:rPr lang="en-US" sz="3000" b="1" i="1" dirty="0" smtClean="0">
                              <a:latin typeface="Cambria Math" panose="02040503050406030204" pitchFamily="18" charset="0"/>
                            </a:rPr>
                          </m:ctrlPr>
                        </m:fPr>
                        <m:num>
                          <m:r>
                            <a:rPr lang="en-US" sz="3000" b="1" i="1" dirty="0" smtClean="0">
                              <a:latin typeface="Cambria Math" panose="02040503050406030204" pitchFamily="18" charset="0"/>
                            </a:rPr>
                            <m:t>𝟐</m:t>
                          </m:r>
                        </m:num>
                        <m:den>
                          <m:r>
                            <a:rPr lang="en-US" sz="3000" b="1" i="1" dirty="0" smtClean="0">
                              <a:latin typeface="Cambria Math" panose="02040503050406030204" pitchFamily="18" charset="0"/>
                            </a:rPr>
                            <m:t>𝟗</m:t>
                          </m:r>
                        </m:den>
                      </m:f>
                    </m:oMath>
                  </m:oMathPara>
                </a14:m>
                <a:endParaRPr lang="en-US" sz="3000" b="1" dirty="0"/>
              </a:p>
              <a:p>
                <a:endParaRPr lang="en-US" sz="3000" b="1" dirty="0"/>
              </a:p>
              <a:p>
                <a:r>
                  <a:rPr lang="en-US" sz="2400" dirty="0"/>
                  <a:t>The probability you’ll get a car with a snake inside is at least 2/9.  Makes sense:  with 6 cars, 5 snakes, and only 9 curtains, </a:t>
                </a:r>
                <a:r>
                  <a:rPr lang="en-US" sz="2400" i="1" dirty="0"/>
                  <a:t>at least</a:t>
                </a:r>
                <a:r>
                  <a:rPr lang="en-US" sz="2400" dirty="0"/>
                  <a:t> two curtains must be hiding both.</a:t>
                </a:r>
              </a:p>
              <a:p>
                <a:pPr algn="ctr"/>
                <a:r>
                  <a:rPr lang="en-US" sz="2400" dirty="0"/>
                  <a:t>Drive safe!</a:t>
                </a:r>
              </a:p>
              <a:p>
                <a:endParaRPr lang="en-US" sz="3000" b="1" dirty="0"/>
              </a:p>
              <a:p>
                <a:pPr/>
                <a:endParaRPr lang="en-US" sz="3000" b="1" dirty="0"/>
              </a:p>
              <a:p>
                <a:pPr lvl="0"/>
                <a:endParaRPr lang="en-US" sz="3000" dirty="0">
                  <a:solidFill>
                    <a:prstClr val="white"/>
                  </a:solidFill>
                </a:endParaRPr>
              </a:p>
            </p:txBody>
          </p:sp>
        </mc:Choice>
        <mc:Fallback>
          <p:sp>
            <p:nvSpPr>
              <p:cNvPr id="6" name="Rectangle 5">
                <a:extLst>
                  <a:ext uri="{FF2B5EF4-FFF2-40B4-BE49-F238E27FC236}">
                    <a16:creationId xmlns:a16="http://schemas.microsoft.com/office/drawing/2014/main" id="{6D2AEB86-623E-4C2E-A387-14427BBC6303}"/>
                  </a:ext>
                </a:extLst>
              </p:cNvPr>
              <p:cNvSpPr>
                <a:spLocks noRot="1" noChangeAspect="1" noMove="1" noResize="1" noEditPoints="1" noAdjustHandles="1" noChangeArrowheads="1" noChangeShapeType="1" noTextEdit="1"/>
              </p:cNvSpPr>
              <p:nvPr/>
            </p:nvSpPr>
            <p:spPr>
              <a:xfrm>
                <a:off x="670586" y="3284709"/>
                <a:ext cx="11148320" cy="4847033"/>
              </a:xfrm>
              <a:prstGeom prst="rect">
                <a:avLst/>
              </a:prstGeom>
              <a:blipFill>
                <a:blip r:embed="rId3"/>
                <a:stretch>
                  <a:fillRect l="-820"/>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DA97BA70-733A-4D71-BFB1-60A4E5D33D0F}"/>
              </a:ext>
            </a:extLst>
          </p:cNvPr>
          <p:cNvGrpSpPr/>
          <p:nvPr/>
        </p:nvGrpSpPr>
        <p:grpSpPr>
          <a:xfrm>
            <a:off x="4284687" y="3787876"/>
            <a:ext cx="3807826" cy="469525"/>
            <a:chOff x="4284687" y="3787876"/>
            <a:chExt cx="3807826" cy="469525"/>
          </a:xfrm>
        </p:grpSpPr>
        <p:grpSp>
          <p:nvGrpSpPr>
            <p:cNvPr id="19" name="Group 18">
              <a:extLst>
                <a:ext uri="{FF2B5EF4-FFF2-40B4-BE49-F238E27FC236}">
                  <a16:creationId xmlns:a16="http://schemas.microsoft.com/office/drawing/2014/main" id="{2A814FF1-6553-4538-893F-10D334DACE8E}"/>
                </a:ext>
              </a:extLst>
            </p:cNvPr>
            <p:cNvGrpSpPr/>
            <p:nvPr/>
          </p:nvGrpSpPr>
          <p:grpSpPr>
            <a:xfrm>
              <a:off x="4284687" y="3787876"/>
              <a:ext cx="1076642" cy="428807"/>
              <a:chOff x="4043140" y="4084855"/>
              <a:chExt cx="1076642" cy="428807"/>
            </a:xfrm>
          </p:grpSpPr>
          <p:pic>
            <p:nvPicPr>
              <p:cNvPr id="8" name="Graphic 7" descr="Car">
                <a:extLst>
                  <a:ext uri="{FF2B5EF4-FFF2-40B4-BE49-F238E27FC236}">
                    <a16:creationId xmlns:a16="http://schemas.microsoft.com/office/drawing/2014/main" id="{E7BCAF0F-864D-4CC0-97FF-180D3C335E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43140" y="4084855"/>
                <a:ext cx="428807" cy="428807"/>
              </a:xfrm>
              <a:prstGeom prst="rect">
                <a:avLst/>
              </a:prstGeom>
            </p:spPr>
          </p:pic>
          <p:pic>
            <p:nvPicPr>
              <p:cNvPr id="18" name="Graphic 17" descr="Snake">
                <a:extLst>
                  <a:ext uri="{FF2B5EF4-FFF2-40B4-BE49-F238E27FC236}">
                    <a16:creationId xmlns:a16="http://schemas.microsoft.com/office/drawing/2014/main" id="{F383E2AC-58DE-473C-B7FF-33DCDE7DA9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72409" y="4151651"/>
                <a:ext cx="347373" cy="347373"/>
              </a:xfrm>
              <a:prstGeom prst="rect">
                <a:avLst/>
              </a:prstGeom>
            </p:spPr>
          </p:pic>
        </p:grpSp>
        <p:pic>
          <p:nvPicPr>
            <p:cNvPr id="20" name="Graphic 19" descr="Car">
              <a:extLst>
                <a:ext uri="{FF2B5EF4-FFF2-40B4-BE49-F238E27FC236}">
                  <a16:creationId xmlns:a16="http://schemas.microsoft.com/office/drawing/2014/main" id="{EB754D1B-2DE1-42F2-8D61-EA4017396E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10221" y="3828594"/>
              <a:ext cx="428807" cy="428807"/>
            </a:xfrm>
            <a:prstGeom prst="rect">
              <a:avLst/>
            </a:prstGeom>
          </p:spPr>
        </p:pic>
        <p:pic>
          <p:nvPicPr>
            <p:cNvPr id="21" name="Graphic 20" descr="Snake">
              <a:extLst>
                <a:ext uri="{FF2B5EF4-FFF2-40B4-BE49-F238E27FC236}">
                  <a16:creationId xmlns:a16="http://schemas.microsoft.com/office/drawing/2014/main" id="{50035291-CF22-4F5E-895F-7E6CCE0055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45140" y="3869310"/>
              <a:ext cx="347373" cy="347373"/>
            </a:xfrm>
            <a:prstGeom prst="rect">
              <a:avLst/>
            </a:prstGeom>
          </p:spPr>
        </p:pic>
      </p:grpSp>
      <p:grpSp>
        <p:nvGrpSpPr>
          <p:cNvPr id="23" name="Group 22">
            <a:extLst>
              <a:ext uri="{FF2B5EF4-FFF2-40B4-BE49-F238E27FC236}">
                <a16:creationId xmlns:a16="http://schemas.microsoft.com/office/drawing/2014/main" id="{5B28428A-38AF-4260-AB5A-2E2B095F8422}"/>
              </a:ext>
            </a:extLst>
          </p:cNvPr>
          <p:cNvGrpSpPr/>
          <p:nvPr/>
        </p:nvGrpSpPr>
        <p:grpSpPr>
          <a:xfrm>
            <a:off x="4601274" y="4511039"/>
            <a:ext cx="1076642" cy="428807"/>
            <a:chOff x="4043140" y="4084855"/>
            <a:chExt cx="1076642" cy="428807"/>
          </a:xfrm>
        </p:grpSpPr>
        <p:pic>
          <p:nvPicPr>
            <p:cNvPr id="24" name="Graphic 23" descr="Car">
              <a:extLst>
                <a:ext uri="{FF2B5EF4-FFF2-40B4-BE49-F238E27FC236}">
                  <a16:creationId xmlns:a16="http://schemas.microsoft.com/office/drawing/2014/main" id="{F56E48B5-C39D-4C97-A6CE-F7ACC1496E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43140" y="4084855"/>
              <a:ext cx="428807" cy="428807"/>
            </a:xfrm>
            <a:prstGeom prst="rect">
              <a:avLst/>
            </a:prstGeom>
          </p:spPr>
        </p:pic>
        <p:pic>
          <p:nvPicPr>
            <p:cNvPr id="25" name="Graphic 24" descr="Snake">
              <a:extLst>
                <a:ext uri="{FF2B5EF4-FFF2-40B4-BE49-F238E27FC236}">
                  <a16:creationId xmlns:a16="http://schemas.microsoft.com/office/drawing/2014/main" id="{E5D396EE-7863-4AB3-A2F1-7670430DBC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72409" y="4151651"/>
              <a:ext cx="347373" cy="347373"/>
            </a:xfrm>
            <a:prstGeom prst="rect">
              <a:avLst/>
            </a:prstGeom>
          </p:spPr>
        </p:pic>
      </p:grpSp>
    </p:spTree>
    <p:extLst>
      <p:ext uri="{BB962C8B-B14F-4D97-AF65-F5344CB8AC3E}">
        <p14:creationId xmlns:p14="http://schemas.microsoft.com/office/powerpoint/2010/main" val="167910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sz="3600" dirty="0"/>
              <a:t>Two more things to round out the lesson</a:t>
            </a:r>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1477328"/>
          </a:xfrm>
          <a:prstGeom prst="rect">
            <a:avLst/>
          </a:prstGeom>
        </p:spPr>
        <p:txBody>
          <a:bodyPr wrap="square">
            <a:spAutoFit/>
          </a:bodyPr>
          <a:lstStyle/>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D7035474-5F11-4F9F-A152-16F10C623538}"/>
                  </a:ext>
                </a:extLst>
              </p:cNvPr>
              <p:cNvSpPr/>
              <p:nvPr/>
            </p:nvSpPr>
            <p:spPr>
              <a:xfrm>
                <a:off x="257452" y="1425922"/>
                <a:ext cx="11656381" cy="4229556"/>
              </a:xfrm>
              <a:prstGeom prst="rect">
                <a:avLst/>
              </a:prstGeom>
            </p:spPr>
            <p:txBody>
              <a:bodyPr wrap="square">
                <a:spAutoFit/>
              </a:bodyPr>
              <a:lstStyle/>
              <a:p>
                <a:endParaRPr lang="en-US" sz="3000" i="1" dirty="0">
                  <a:latin typeface="Cambria Math" panose="02040503050406030204" pitchFamily="18" charset="0"/>
                  <a:ea typeface="Cambria Math" panose="02040503050406030204" pitchFamily="18" charset="0"/>
                </a:endParaRPr>
              </a:p>
              <a:p>
                <a:r>
                  <a:rPr lang="en-US" sz="3000" b="0" dirty="0">
                    <a:ea typeface="Cambria Math" panose="02040503050406030204" pitchFamily="18" charset="0"/>
                  </a:rPr>
                  <a:t>If some events </a:t>
                </a:r>
                <a14:m>
                  <m:oMath xmlns:m="http://schemas.openxmlformats.org/officeDocument/2006/math">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𝐶</m:t>
                        </m:r>
                      </m:e>
                      <m:sub>
                        <m:r>
                          <a:rPr lang="en-US" sz="3000" b="0" i="1" smtClean="0">
                            <a:latin typeface="Cambria Math" panose="02040503050406030204" pitchFamily="18" charset="0"/>
                            <a:ea typeface="Cambria Math" panose="02040503050406030204" pitchFamily="18" charset="0"/>
                          </a:rPr>
                          <m:t>1</m:t>
                        </m:r>
                      </m:sub>
                    </m:sSub>
                  </m:oMath>
                </a14:m>
                <a:r>
                  <a:rPr lang="en-US" sz="3000" b="0" i="1" dirty="0">
                    <a:latin typeface="Cambria Math" panose="02040503050406030204" pitchFamily="18" charset="0"/>
                    <a:ea typeface="Cambria Math" panose="02040503050406030204" pitchFamily="18" charset="0"/>
                  </a:rPr>
                  <a:t>,</a:t>
                </a:r>
                <a:r>
                  <a:rPr lang="en-US" sz="3000" dirty="0">
                    <a:ea typeface="Cambria Math" panose="02040503050406030204" pitchFamily="18" charset="0"/>
                  </a:rPr>
                  <a:t> </a:t>
                </a:r>
                <a14:m>
                  <m:oMath xmlns:m="http://schemas.openxmlformats.org/officeDocument/2006/math">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𝐶</m:t>
                        </m:r>
                      </m:e>
                      <m:sub>
                        <m:r>
                          <a:rPr lang="en-US" sz="3000" b="0" i="1" smtClean="0">
                            <a:latin typeface="Cambria Math" panose="02040503050406030204" pitchFamily="18" charset="0"/>
                            <a:ea typeface="Cambria Math" panose="02040503050406030204" pitchFamily="18" charset="0"/>
                          </a:rPr>
                          <m:t>2</m:t>
                        </m:r>
                      </m:sub>
                    </m:sSub>
                  </m:oMath>
                </a14:m>
                <a:r>
                  <a:rPr lang="en-US" sz="3000" b="0" i="1" dirty="0">
                    <a:latin typeface="Cambria Math" panose="02040503050406030204" pitchFamily="18" charset="0"/>
                    <a:ea typeface="Cambria Math" panose="02040503050406030204" pitchFamily="18" charset="0"/>
                  </a:rPr>
                  <a:t>,…  </a:t>
                </a:r>
                <a:r>
                  <a:rPr lang="en-US" sz="3000" dirty="0">
                    <a:latin typeface="Cambria Math" panose="02040503050406030204" pitchFamily="18" charset="0"/>
                    <a:ea typeface="Cambria Math" panose="02040503050406030204" pitchFamily="18" charset="0"/>
                  </a:rPr>
                  <a:t>form a partition (remember, that means that they don’t have any outcomes in common, but when combined, they have every outcome in the whole sample space </a:t>
                </a:r>
                <a:r>
                  <a:rPr lang="el-GR" sz="3000" dirty="0">
                    <a:latin typeface="Cambria Math" panose="02040503050406030204" pitchFamily="18" charset="0"/>
                    <a:ea typeface="Cambria Math" panose="02040503050406030204" pitchFamily="18" charset="0"/>
                  </a:rPr>
                  <a:t>Ω</a:t>
                </a:r>
                <a:r>
                  <a:rPr lang="en-US" sz="3000" dirty="0">
                    <a:latin typeface="Cambria Math" panose="02040503050406030204" pitchFamily="18" charset="0"/>
                    <a:ea typeface="Cambria Math" panose="02040503050406030204" pitchFamily="18" charset="0"/>
                  </a:rPr>
                  <a:t>), then:</a:t>
                </a:r>
              </a:p>
              <a:p>
                <a:endParaRPr lang="en-US" sz="3000" b="0" i="1" dirty="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𝐴</m:t>
                          </m:r>
                        </m:e>
                      </m:d>
                      <m:r>
                        <a:rPr lang="en-US" sz="3000" b="0" i="1" smtClean="0">
                          <a:latin typeface="Cambria Math" panose="02040503050406030204" pitchFamily="18" charset="0"/>
                          <a:ea typeface="Cambria Math" panose="02040503050406030204" pitchFamily="18" charset="0"/>
                        </a:rPr>
                        <m:t>=</m:t>
                      </m:r>
                      <m:nary>
                        <m:naryPr>
                          <m:chr m:val="∑"/>
                          <m:limLoc m:val="subSup"/>
                          <m:ctrlPr>
                            <a:rPr lang="en-US" sz="3000" b="0" i="1" smtClean="0">
                              <a:latin typeface="Cambria Math" panose="02040503050406030204" pitchFamily="18" charset="0"/>
                              <a:ea typeface="Cambria Math" panose="02040503050406030204" pitchFamily="18" charset="0"/>
                            </a:rPr>
                          </m:ctrlPr>
                        </m:naryPr>
                        <m:sub>
                          <m:r>
                            <m:rPr>
                              <m:brk m:alnAt="25"/>
                            </m:rPr>
                            <a:rPr lang="en-US" sz="3000" b="0" i="1" smtClean="0">
                              <a:latin typeface="Cambria Math" panose="02040503050406030204" pitchFamily="18" charset="0"/>
                              <a:ea typeface="Cambria Math" panose="02040503050406030204" pitchFamily="18" charset="0"/>
                            </a:rPr>
                            <m:t>𝑖</m:t>
                          </m:r>
                          <m:r>
                            <a:rPr lang="en-US" sz="3000" b="0" i="1" smtClean="0">
                              <a:latin typeface="Cambria Math" panose="02040503050406030204" pitchFamily="18" charset="0"/>
                              <a:ea typeface="Cambria Math" panose="02040503050406030204" pitchFamily="18" charset="0"/>
                            </a:rPr>
                            <m:t>=1</m:t>
                          </m:r>
                        </m:sub>
                        <m:sup>
                          <m:r>
                            <a:rPr lang="en-US" sz="3000" b="0" i="1" smtClean="0">
                              <a:latin typeface="Cambria Math" panose="02040503050406030204" pitchFamily="18" charset="0"/>
                              <a:ea typeface="Cambria Math" panose="02040503050406030204" pitchFamily="18" charset="0"/>
                            </a:rPr>
                            <m:t>∞</m:t>
                          </m:r>
                        </m:sup>
                        <m:e>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𝐶</m:t>
                              </m:r>
                            </m:e>
                            <m:sub>
                              <m:r>
                                <a:rPr lang="en-US" sz="3000" b="0" i="1" smtClean="0">
                                  <a:latin typeface="Cambria Math" panose="02040503050406030204" pitchFamily="18" charset="0"/>
                                  <a:ea typeface="Cambria Math" panose="02040503050406030204" pitchFamily="18" charset="0"/>
                                </a:rPr>
                                <m:t>𝑖</m:t>
                              </m:r>
                            </m:sub>
                          </m:sSub>
                          <m:r>
                            <a:rPr lang="en-US" sz="3000" b="0" i="1" smtClean="0">
                              <a:latin typeface="Cambria Math" panose="02040503050406030204" pitchFamily="18" charset="0"/>
                              <a:ea typeface="Cambria Math" panose="02040503050406030204" pitchFamily="18" charset="0"/>
                            </a:rPr>
                            <m:t>)</m:t>
                          </m:r>
                        </m:e>
                      </m:nary>
                    </m:oMath>
                  </m:oMathPara>
                </a14:m>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p:sp>
            <p:nvSpPr>
              <p:cNvPr id="4" name="Rectangle 3">
                <a:extLst>
                  <a:ext uri="{FF2B5EF4-FFF2-40B4-BE49-F238E27FC236}">
                    <a16:creationId xmlns:a16="http://schemas.microsoft.com/office/drawing/2014/main" id="{D7035474-5F11-4F9F-A152-16F10C623538}"/>
                  </a:ext>
                </a:extLst>
              </p:cNvPr>
              <p:cNvSpPr>
                <a:spLocks noRot="1" noChangeAspect="1" noMove="1" noResize="1" noEditPoints="1" noAdjustHandles="1" noChangeArrowheads="1" noChangeShapeType="1" noTextEdit="1"/>
              </p:cNvSpPr>
              <p:nvPr/>
            </p:nvSpPr>
            <p:spPr>
              <a:xfrm>
                <a:off x="257452" y="1425922"/>
                <a:ext cx="11656381" cy="4229556"/>
              </a:xfrm>
              <a:prstGeom prst="rect">
                <a:avLst/>
              </a:prstGeom>
              <a:blipFill>
                <a:blip r:embed="rId3"/>
                <a:stretch>
                  <a:fillRect l="-1203"/>
                </a:stretch>
              </a:blipFill>
            </p:spPr>
            <p:txBody>
              <a:bodyPr/>
              <a:lstStyle/>
              <a:p>
                <a:r>
                  <a:rPr lang="en-US">
                    <a:noFill/>
                  </a:rPr>
                  <a:t> </a:t>
                </a:r>
              </a:p>
            </p:txBody>
          </p:sp>
        </mc:Fallback>
      </mc:AlternateContent>
    </p:spTree>
    <p:extLst>
      <p:ext uri="{BB962C8B-B14F-4D97-AF65-F5344CB8AC3E}">
        <p14:creationId xmlns:p14="http://schemas.microsoft.com/office/powerpoint/2010/main" val="295965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sz="3600" dirty="0"/>
              <a:t>Visual example</a:t>
            </a:r>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1477328"/>
          </a:xfrm>
          <a:prstGeom prst="rect">
            <a:avLst/>
          </a:prstGeom>
        </p:spPr>
        <p:txBody>
          <a:bodyPr wrap="square">
            <a:spAutoFit/>
          </a:bodyPr>
          <a:lstStyle/>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D7035474-5F11-4F9F-A152-16F10C623538}"/>
                  </a:ext>
                </a:extLst>
              </p:cNvPr>
              <p:cNvSpPr/>
              <p:nvPr/>
            </p:nvSpPr>
            <p:spPr>
              <a:xfrm>
                <a:off x="257452" y="1425922"/>
                <a:ext cx="11656381" cy="3046988"/>
              </a:xfrm>
              <a:prstGeom prst="rect">
                <a:avLst/>
              </a:prstGeom>
            </p:spPr>
            <p:txBody>
              <a:bodyPr wrap="square">
                <a:spAutoFit/>
              </a:bodyPr>
              <a:lstStyle/>
              <a:p>
                <a:r>
                  <a:rPr lang="en-US" sz="2400" b="0" dirty="0">
                    <a:ea typeface="Cambria Math" panose="02040503050406030204" pitchFamily="18" charset="0"/>
                  </a:rPr>
                  <a:t>We’re not going to prove this (you’re welcome), but a diagram illustrates this pretty well.  Let </a:t>
                </a:r>
                <a:r>
                  <a:rPr lang="el-GR" sz="2400" dirty="0">
                    <a:latin typeface="Cambria Math" panose="02040503050406030204" pitchFamily="18" charset="0"/>
                    <a:ea typeface="Cambria Math" panose="02040503050406030204" pitchFamily="18" charset="0"/>
                  </a:rPr>
                  <a:t>Ω</a:t>
                </a:r>
                <a:r>
                  <a:rPr lang="en-US" sz="2400" dirty="0">
                    <a:latin typeface="Cambria Math" panose="02040503050406030204" pitchFamily="18" charset="0"/>
                    <a:ea typeface="Cambria Math" panose="02040503050406030204" pitchFamily="18" charset="0"/>
                  </a:rPr>
                  <a:t> be this rectangle, partitioned by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𝐶</m:t>
                        </m:r>
                      </m:e>
                      <m:sub>
                        <m:r>
                          <a:rPr lang="en-US" sz="2400" i="1">
                            <a:latin typeface="Cambria Math" panose="02040503050406030204" pitchFamily="18" charset="0"/>
                            <a:ea typeface="Cambria Math" panose="02040503050406030204" pitchFamily="18" charset="0"/>
                          </a:rPr>
                          <m:t>1</m:t>
                        </m:r>
                      </m:sub>
                    </m:sSub>
                  </m:oMath>
                </a14:m>
                <a:r>
                  <a:rPr lang="en-US" sz="2400" i="1" dirty="0">
                    <a:latin typeface="Cambria Math" panose="02040503050406030204" pitchFamily="18" charset="0"/>
                    <a:ea typeface="Cambria Math" panose="02040503050406030204" pitchFamily="18" charset="0"/>
                  </a:rPr>
                  <a:t>,</a:t>
                </a:r>
                <a:r>
                  <a:rPr lang="en-US" sz="2400" dirty="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𝐶</m:t>
                        </m:r>
                      </m:e>
                      <m:sub>
                        <m:r>
                          <a:rPr lang="en-US" sz="2400" i="1">
                            <a:latin typeface="Cambria Math" panose="02040503050406030204" pitchFamily="18" charset="0"/>
                            <a:ea typeface="Cambria Math" panose="02040503050406030204" pitchFamily="18" charset="0"/>
                          </a:rPr>
                          <m:t>2</m:t>
                        </m:r>
                      </m:sub>
                    </m:sSub>
                  </m:oMath>
                </a14:m>
                <a:r>
                  <a:rPr lang="en-US" sz="2400" i="1" dirty="0">
                    <a:latin typeface="Cambria Math" panose="02040503050406030204" pitchFamily="18" charset="0"/>
                    <a:ea typeface="Cambria Math" panose="02040503050406030204" pitchFamily="18" charset="0"/>
                  </a:rPr>
                  <a:t>,</a:t>
                </a:r>
                <a:r>
                  <a:rPr lang="en-US" sz="2400" dirty="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𝐶</m:t>
                        </m:r>
                      </m:e>
                      <m:sub>
                        <m:r>
                          <a:rPr lang="en-US" sz="2400" i="1">
                            <a:latin typeface="Cambria Math" panose="02040503050406030204" pitchFamily="18" charset="0"/>
                            <a:ea typeface="Cambria Math" panose="02040503050406030204" pitchFamily="18" charset="0"/>
                          </a:rPr>
                          <m:t>3</m:t>
                        </m:r>
                      </m:sub>
                    </m:sSub>
                  </m:oMath>
                </a14:m>
                <a:r>
                  <a:rPr lang="en-US" sz="2400" i="1" dirty="0">
                    <a:latin typeface="Cambria Math" panose="02040503050406030204" pitchFamily="18" charset="0"/>
                    <a:ea typeface="Cambria Math" panose="02040503050406030204" pitchFamily="18" charset="0"/>
                  </a:rPr>
                  <a:t>,</a:t>
                </a:r>
                <a:r>
                  <a:rPr lang="en-US" sz="2400" dirty="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𝐶</m:t>
                        </m:r>
                      </m:e>
                      <m:sub>
                        <m:r>
                          <a:rPr lang="en-US" sz="2400" i="1">
                            <a:latin typeface="Cambria Math" panose="02040503050406030204" pitchFamily="18" charset="0"/>
                            <a:ea typeface="Cambria Math" panose="02040503050406030204" pitchFamily="18" charset="0"/>
                          </a:rPr>
                          <m:t>4</m:t>
                        </m:r>
                      </m:sub>
                    </m:sSub>
                  </m:oMath>
                </a14:m>
                <a:r>
                  <a:rPr lang="en-US" sz="2400" dirty="0">
                    <a:latin typeface="Cambria Math" panose="02040503050406030204" pitchFamily="18" charset="0"/>
                    <a:ea typeface="Cambria Math" panose="02040503050406030204" pitchFamily="18" charset="0"/>
                  </a:rPr>
                  <a:t>. Imagine that the probability of an event is the fraction of the rectangle that it occupies.  That oval in the middle is A.  Notice how A is comprised of its intersections with the C events?</a:t>
                </a:r>
              </a:p>
              <a:p>
                <a:endParaRPr lang="en-US" sz="2400" b="0" i="1" dirty="0">
                  <a:latin typeface="Cambria Math" panose="02040503050406030204" pitchFamily="18" charset="0"/>
                  <a:ea typeface="Cambria Math" panose="02040503050406030204" pitchFamily="18" charset="0"/>
                </a:endParaRPr>
              </a:p>
              <a:p>
                <a:endParaRPr lang="en-US" sz="2400" dirty="0">
                  <a:ea typeface="Cambria Math" panose="02040503050406030204" pitchFamily="18" charset="0"/>
                </a:endParaRPr>
              </a:p>
              <a:p>
                <a:endParaRPr lang="en-US" sz="2400" b="0" dirty="0">
                  <a:ea typeface="Cambria Math" panose="02040503050406030204" pitchFamily="18" charset="0"/>
                </a:endParaRPr>
              </a:p>
              <a:p>
                <a:endParaRPr lang="en-US" sz="2400" dirty="0"/>
              </a:p>
            </p:txBody>
          </p:sp>
        </mc:Choice>
        <mc:Fallback>
          <p:sp>
            <p:nvSpPr>
              <p:cNvPr id="4" name="Rectangle 3">
                <a:extLst>
                  <a:ext uri="{FF2B5EF4-FFF2-40B4-BE49-F238E27FC236}">
                    <a16:creationId xmlns:a16="http://schemas.microsoft.com/office/drawing/2014/main" id="{D7035474-5F11-4F9F-A152-16F10C623538}"/>
                  </a:ext>
                </a:extLst>
              </p:cNvPr>
              <p:cNvSpPr>
                <a:spLocks noRot="1" noChangeAspect="1" noMove="1" noResize="1" noEditPoints="1" noAdjustHandles="1" noChangeArrowheads="1" noChangeShapeType="1" noTextEdit="1"/>
              </p:cNvSpPr>
              <p:nvPr/>
            </p:nvSpPr>
            <p:spPr>
              <a:xfrm>
                <a:off x="257452" y="1425922"/>
                <a:ext cx="11656381" cy="3046988"/>
              </a:xfrm>
              <a:prstGeom prst="rect">
                <a:avLst/>
              </a:prstGeom>
              <a:blipFill>
                <a:blip r:embed="rId3"/>
                <a:stretch>
                  <a:fillRect l="-785" t="-1600" r="-1308"/>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81C42175-C859-4194-AF61-AA0BFD0DC8CA}"/>
              </a:ext>
            </a:extLst>
          </p:cNvPr>
          <p:cNvSpPr/>
          <p:nvPr/>
        </p:nvSpPr>
        <p:spPr>
          <a:xfrm>
            <a:off x="737331" y="3429000"/>
            <a:ext cx="10244706" cy="332398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BE413EA3-1967-45A5-AA06-3691EBE6AE3C}"/>
                  </a:ext>
                </a:extLst>
              </p:cNvPr>
              <p:cNvSpPr/>
              <p:nvPr/>
            </p:nvSpPr>
            <p:spPr>
              <a:xfrm>
                <a:off x="719271" y="3429000"/>
                <a:ext cx="5634460" cy="1423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ysClr val="windowText" lastClr="000000"/>
                              </a:solidFill>
                              <a:latin typeface="Cambria Math" panose="02040503050406030204" pitchFamily="18" charset="0"/>
                              <a:ea typeface="Cambria Math" panose="02040503050406030204" pitchFamily="18" charset="0"/>
                            </a:rPr>
                          </m:ctrlPr>
                        </m:sSubPr>
                        <m:e>
                          <m:r>
                            <a:rPr lang="en-US" sz="3200" i="1">
                              <a:solidFill>
                                <a:sysClr val="windowText" lastClr="000000"/>
                              </a:solidFill>
                              <a:latin typeface="Cambria Math" panose="02040503050406030204" pitchFamily="18" charset="0"/>
                              <a:ea typeface="Cambria Math" panose="02040503050406030204" pitchFamily="18" charset="0"/>
                            </a:rPr>
                            <m:t>𝐶</m:t>
                          </m:r>
                        </m:e>
                        <m:sub>
                          <m:r>
                            <a:rPr lang="en-US" sz="3200" i="1">
                              <a:solidFill>
                                <a:sysClr val="windowText" lastClr="000000"/>
                              </a:solidFill>
                              <a:latin typeface="Cambria Math" panose="02040503050406030204" pitchFamily="18" charset="0"/>
                              <a:ea typeface="Cambria Math" panose="02040503050406030204" pitchFamily="18" charset="0"/>
                            </a:rPr>
                            <m:t>1</m:t>
                          </m:r>
                        </m:sub>
                      </m:sSub>
                    </m:oMath>
                  </m:oMathPara>
                </a14:m>
                <a:endParaRPr lang="en-US" sz="3200" dirty="0"/>
              </a:p>
            </p:txBody>
          </p:sp>
        </mc:Choice>
        <mc:Fallback>
          <p:sp>
            <p:nvSpPr>
              <p:cNvPr id="5" name="Rectangle 4">
                <a:extLst>
                  <a:ext uri="{FF2B5EF4-FFF2-40B4-BE49-F238E27FC236}">
                    <a16:creationId xmlns:a16="http://schemas.microsoft.com/office/drawing/2014/main" id="{BE413EA3-1967-45A5-AA06-3691EBE6AE3C}"/>
                  </a:ext>
                </a:extLst>
              </p:cNvPr>
              <p:cNvSpPr>
                <a:spLocks noRot="1" noChangeAspect="1" noMove="1" noResize="1" noEditPoints="1" noAdjustHandles="1" noChangeArrowheads="1" noChangeShapeType="1" noTextEdit="1"/>
              </p:cNvSpPr>
              <p:nvPr/>
            </p:nvSpPr>
            <p:spPr>
              <a:xfrm>
                <a:off x="719271" y="3429000"/>
                <a:ext cx="5634460" cy="14233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0A0C5AAA-DC97-4AF4-8081-135BEEC8F3E6}"/>
                  </a:ext>
                </a:extLst>
              </p:cNvPr>
              <p:cNvSpPr/>
              <p:nvPr/>
            </p:nvSpPr>
            <p:spPr>
              <a:xfrm>
                <a:off x="6371790" y="3429000"/>
                <a:ext cx="4576063" cy="14233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ysClr val="windowText" lastClr="000000"/>
                              </a:solidFill>
                              <a:latin typeface="Cambria Math" panose="02040503050406030204" pitchFamily="18" charset="0"/>
                              <a:ea typeface="Cambria Math" panose="02040503050406030204" pitchFamily="18" charset="0"/>
                            </a:rPr>
                          </m:ctrlPr>
                        </m:sSubPr>
                        <m:e>
                          <m:r>
                            <a:rPr lang="en-US" sz="3200" i="1">
                              <a:solidFill>
                                <a:sysClr val="windowText" lastClr="000000"/>
                              </a:solidFill>
                              <a:latin typeface="Cambria Math" panose="02040503050406030204" pitchFamily="18" charset="0"/>
                              <a:ea typeface="Cambria Math" panose="02040503050406030204" pitchFamily="18" charset="0"/>
                            </a:rPr>
                            <m:t>𝐶</m:t>
                          </m:r>
                        </m:e>
                        <m:sub>
                          <m:r>
                            <a:rPr lang="en-US" sz="3200" b="0" i="1" smtClean="0">
                              <a:solidFill>
                                <a:sysClr val="windowText" lastClr="000000"/>
                              </a:solidFill>
                              <a:latin typeface="Cambria Math" panose="02040503050406030204" pitchFamily="18" charset="0"/>
                              <a:ea typeface="Cambria Math" panose="02040503050406030204" pitchFamily="18" charset="0"/>
                            </a:rPr>
                            <m:t>2</m:t>
                          </m:r>
                        </m:sub>
                      </m:sSub>
                    </m:oMath>
                  </m:oMathPara>
                </a14:m>
                <a:endParaRPr lang="en-US" sz="3200" dirty="0"/>
              </a:p>
            </p:txBody>
          </p:sp>
        </mc:Choice>
        <mc:Fallback>
          <p:sp>
            <p:nvSpPr>
              <p:cNvPr id="7" name="Rectangle 6">
                <a:extLst>
                  <a:ext uri="{FF2B5EF4-FFF2-40B4-BE49-F238E27FC236}">
                    <a16:creationId xmlns:a16="http://schemas.microsoft.com/office/drawing/2014/main" id="{0A0C5AAA-DC97-4AF4-8081-135BEEC8F3E6}"/>
                  </a:ext>
                </a:extLst>
              </p:cNvPr>
              <p:cNvSpPr>
                <a:spLocks noRot="1" noChangeAspect="1" noMove="1" noResize="1" noEditPoints="1" noAdjustHandles="1" noChangeArrowheads="1" noChangeShapeType="1" noTextEdit="1"/>
              </p:cNvSpPr>
              <p:nvPr/>
            </p:nvSpPr>
            <p:spPr>
              <a:xfrm>
                <a:off x="6371790" y="3429000"/>
                <a:ext cx="4576063" cy="142332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2531D553-48E1-4149-A16C-4F31EB2494F6}"/>
                  </a:ext>
                </a:extLst>
              </p:cNvPr>
              <p:cNvSpPr/>
              <p:nvPr/>
            </p:nvSpPr>
            <p:spPr>
              <a:xfrm>
                <a:off x="719271" y="4852322"/>
                <a:ext cx="5634460" cy="1900665"/>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ysClr val="windowText" lastClr="000000"/>
                              </a:solidFill>
                              <a:latin typeface="Cambria Math" panose="02040503050406030204" pitchFamily="18" charset="0"/>
                              <a:ea typeface="Cambria Math" panose="02040503050406030204" pitchFamily="18" charset="0"/>
                            </a:rPr>
                          </m:ctrlPr>
                        </m:sSubPr>
                        <m:e>
                          <m:r>
                            <a:rPr lang="en-US" sz="3200" i="1">
                              <a:solidFill>
                                <a:sysClr val="windowText" lastClr="000000"/>
                              </a:solidFill>
                              <a:latin typeface="Cambria Math" panose="02040503050406030204" pitchFamily="18" charset="0"/>
                              <a:ea typeface="Cambria Math" panose="02040503050406030204" pitchFamily="18" charset="0"/>
                            </a:rPr>
                            <m:t>𝐶</m:t>
                          </m:r>
                        </m:e>
                        <m:sub>
                          <m:r>
                            <a:rPr lang="en-US" sz="3200" b="0" i="1" smtClean="0">
                              <a:solidFill>
                                <a:sysClr val="windowText" lastClr="000000"/>
                              </a:solidFill>
                              <a:latin typeface="Cambria Math" panose="02040503050406030204" pitchFamily="18" charset="0"/>
                              <a:ea typeface="Cambria Math" panose="02040503050406030204" pitchFamily="18" charset="0"/>
                            </a:rPr>
                            <m:t>3</m:t>
                          </m:r>
                        </m:sub>
                      </m:sSub>
                    </m:oMath>
                  </m:oMathPara>
                </a14:m>
                <a:endParaRPr lang="en-US" sz="3200" dirty="0"/>
              </a:p>
            </p:txBody>
          </p:sp>
        </mc:Choice>
        <mc:Fallback>
          <p:sp>
            <p:nvSpPr>
              <p:cNvPr id="8" name="Rectangle 7">
                <a:extLst>
                  <a:ext uri="{FF2B5EF4-FFF2-40B4-BE49-F238E27FC236}">
                    <a16:creationId xmlns:a16="http://schemas.microsoft.com/office/drawing/2014/main" id="{2531D553-48E1-4149-A16C-4F31EB2494F6}"/>
                  </a:ext>
                </a:extLst>
              </p:cNvPr>
              <p:cNvSpPr>
                <a:spLocks noRot="1" noChangeAspect="1" noMove="1" noResize="1" noEditPoints="1" noAdjustHandles="1" noChangeArrowheads="1" noChangeShapeType="1" noTextEdit="1"/>
              </p:cNvSpPr>
              <p:nvPr/>
            </p:nvSpPr>
            <p:spPr>
              <a:xfrm>
                <a:off x="719271" y="4852322"/>
                <a:ext cx="5634460" cy="1900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BBC19375-935B-4415-9189-8949CB628062}"/>
                  </a:ext>
                </a:extLst>
              </p:cNvPr>
              <p:cNvSpPr/>
              <p:nvPr/>
            </p:nvSpPr>
            <p:spPr>
              <a:xfrm>
                <a:off x="6371790" y="4852322"/>
                <a:ext cx="4576063" cy="1900665"/>
              </a:xfrm>
              <a:prstGeom prst="rect">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ysClr val="windowText" lastClr="000000"/>
                              </a:solidFill>
                              <a:latin typeface="Cambria Math" panose="02040503050406030204" pitchFamily="18" charset="0"/>
                              <a:ea typeface="Cambria Math" panose="02040503050406030204" pitchFamily="18" charset="0"/>
                            </a:rPr>
                          </m:ctrlPr>
                        </m:sSubPr>
                        <m:e>
                          <m:r>
                            <a:rPr lang="en-US" sz="3200" i="1">
                              <a:solidFill>
                                <a:sysClr val="windowText" lastClr="000000"/>
                              </a:solidFill>
                              <a:latin typeface="Cambria Math" panose="02040503050406030204" pitchFamily="18" charset="0"/>
                              <a:ea typeface="Cambria Math" panose="02040503050406030204" pitchFamily="18" charset="0"/>
                            </a:rPr>
                            <m:t>𝐶</m:t>
                          </m:r>
                        </m:e>
                        <m:sub>
                          <m:r>
                            <a:rPr lang="en-US" sz="3200" b="0" i="1" smtClean="0">
                              <a:solidFill>
                                <a:sysClr val="windowText" lastClr="000000"/>
                              </a:solidFill>
                              <a:latin typeface="Cambria Math" panose="02040503050406030204" pitchFamily="18" charset="0"/>
                              <a:ea typeface="Cambria Math" panose="02040503050406030204" pitchFamily="18" charset="0"/>
                            </a:rPr>
                            <m:t>4</m:t>
                          </m:r>
                        </m:sub>
                      </m:sSub>
                    </m:oMath>
                  </m:oMathPara>
                </a14:m>
                <a:endParaRPr lang="en-US" sz="3200" dirty="0"/>
              </a:p>
            </p:txBody>
          </p:sp>
        </mc:Choice>
        <mc:Fallback>
          <p:sp>
            <p:nvSpPr>
              <p:cNvPr id="9" name="Rectangle 8">
                <a:extLst>
                  <a:ext uri="{FF2B5EF4-FFF2-40B4-BE49-F238E27FC236}">
                    <a16:creationId xmlns:a16="http://schemas.microsoft.com/office/drawing/2014/main" id="{BBC19375-935B-4415-9189-8949CB628062}"/>
                  </a:ext>
                </a:extLst>
              </p:cNvPr>
              <p:cNvSpPr>
                <a:spLocks noRot="1" noChangeAspect="1" noMove="1" noResize="1" noEditPoints="1" noAdjustHandles="1" noChangeArrowheads="1" noChangeShapeType="1" noTextEdit="1"/>
              </p:cNvSpPr>
              <p:nvPr/>
            </p:nvSpPr>
            <p:spPr>
              <a:xfrm>
                <a:off x="6371790" y="4852322"/>
                <a:ext cx="4576063" cy="1900665"/>
              </a:xfrm>
              <a:prstGeom prst="rect">
                <a:avLst/>
              </a:prstGeom>
              <a:blipFill>
                <a:blip r:embed="rId7"/>
                <a:stretch>
                  <a:fillRect/>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9D4154DD-FC8C-4B79-A5C9-07EA63740AF7}"/>
              </a:ext>
            </a:extLst>
          </p:cNvPr>
          <p:cNvSpPr/>
          <p:nvPr/>
        </p:nvSpPr>
        <p:spPr>
          <a:xfrm>
            <a:off x="4086016" y="3892212"/>
            <a:ext cx="4674743" cy="2383431"/>
          </a:xfrm>
          <a:prstGeom prst="ellipse">
            <a:avLst/>
          </a:prstGeom>
          <a:solidFill>
            <a:srgbClr val="92D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F87B021-147C-411F-BBC2-C1B91E06E529}"/>
              </a:ext>
            </a:extLst>
          </p:cNvPr>
          <p:cNvPicPr>
            <a:picLocks noChangeAspect="1"/>
          </p:cNvPicPr>
          <p:nvPr/>
        </p:nvPicPr>
        <p:blipFill>
          <a:blip r:embed="rId8"/>
          <a:stretch>
            <a:fillRect/>
          </a:stretch>
        </p:blipFill>
        <p:spPr>
          <a:xfrm>
            <a:off x="5137448" y="4297067"/>
            <a:ext cx="892923" cy="300796"/>
          </a:xfrm>
          <a:prstGeom prst="rect">
            <a:avLst/>
          </a:prstGeom>
        </p:spPr>
      </p:pic>
      <p:pic>
        <p:nvPicPr>
          <p:cNvPr id="12" name="Picture 11">
            <a:extLst>
              <a:ext uri="{FF2B5EF4-FFF2-40B4-BE49-F238E27FC236}">
                <a16:creationId xmlns:a16="http://schemas.microsoft.com/office/drawing/2014/main" id="{F9F76FDA-7C36-49B2-9E14-E1F6A25500D0}"/>
              </a:ext>
            </a:extLst>
          </p:cNvPr>
          <p:cNvPicPr>
            <a:picLocks noChangeAspect="1"/>
          </p:cNvPicPr>
          <p:nvPr/>
        </p:nvPicPr>
        <p:blipFill>
          <a:blip r:embed="rId9"/>
          <a:stretch>
            <a:fillRect/>
          </a:stretch>
        </p:blipFill>
        <p:spPr>
          <a:xfrm>
            <a:off x="6860653" y="4297067"/>
            <a:ext cx="892923" cy="300796"/>
          </a:xfrm>
          <a:prstGeom prst="rect">
            <a:avLst/>
          </a:prstGeom>
        </p:spPr>
      </p:pic>
      <p:pic>
        <p:nvPicPr>
          <p:cNvPr id="13" name="Picture 12">
            <a:extLst>
              <a:ext uri="{FF2B5EF4-FFF2-40B4-BE49-F238E27FC236}">
                <a16:creationId xmlns:a16="http://schemas.microsoft.com/office/drawing/2014/main" id="{064246BD-F685-45C1-9BA2-86F3D3D7CCA2}"/>
              </a:ext>
            </a:extLst>
          </p:cNvPr>
          <p:cNvPicPr>
            <a:picLocks noChangeAspect="1"/>
          </p:cNvPicPr>
          <p:nvPr/>
        </p:nvPicPr>
        <p:blipFill>
          <a:blip r:embed="rId10"/>
          <a:stretch>
            <a:fillRect/>
          </a:stretch>
        </p:blipFill>
        <p:spPr>
          <a:xfrm>
            <a:off x="5031439" y="5251806"/>
            <a:ext cx="892923" cy="306167"/>
          </a:xfrm>
          <a:prstGeom prst="rect">
            <a:avLst/>
          </a:prstGeom>
        </p:spPr>
      </p:pic>
      <p:pic>
        <p:nvPicPr>
          <p:cNvPr id="14" name="Picture 13">
            <a:extLst>
              <a:ext uri="{FF2B5EF4-FFF2-40B4-BE49-F238E27FC236}">
                <a16:creationId xmlns:a16="http://schemas.microsoft.com/office/drawing/2014/main" id="{29536262-52EF-4DB6-AC42-592D2E6E3D91}"/>
              </a:ext>
            </a:extLst>
          </p:cNvPr>
          <p:cNvPicPr>
            <a:picLocks noChangeAspect="1"/>
          </p:cNvPicPr>
          <p:nvPr/>
        </p:nvPicPr>
        <p:blipFill>
          <a:blip r:embed="rId11"/>
          <a:stretch>
            <a:fillRect/>
          </a:stretch>
        </p:blipFill>
        <p:spPr>
          <a:xfrm>
            <a:off x="6869785" y="5209348"/>
            <a:ext cx="903553" cy="300796"/>
          </a:xfrm>
          <a:prstGeom prst="rect">
            <a:avLst/>
          </a:prstGeom>
        </p:spPr>
      </p:pic>
    </p:spTree>
    <p:extLst>
      <p:ext uri="{BB962C8B-B14F-4D97-AF65-F5344CB8AC3E}">
        <p14:creationId xmlns:p14="http://schemas.microsoft.com/office/powerpoint/2010/main" val="379910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9"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Last one (Boole’s Inequality)</a:t>
            </a:r>
            <a:endParaRPr lang="en-US" sz="3600" dirty="0"/>
          </a:p>
        </p:txBody>
      </p:sp>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8</a:t>
            </a:fld>
            <a:endParaRPr lang="en-US"/>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759AAA22-29D4-4D20-8519-B3A297FE39CB}"/>
                  </a:ext>
                </a:extLst>
              </p:cNvPr>
              <p:cNvSpPr/>
              <p:nvPr/>
            </p:nvSpPr>
            <p:spPr>
              <a:xfrm>
                <a:off x="257452" y="1425922"/>
                <a:ext cx="11656381" cy="5621860"/>
              </a:xfrm>
              <a:prstGeom prst="rect">
                <a:avLst/>
              </a:prstGeom>
            </p:spPr>
            <p:txBody>
              <a:bodyPr wrap="square">
                <a:spAutoFit/>
              </a:bodyPr>
              <a:lstStyle/>
              <a:p>
                <a:endParaRPr lang="en-US" sz="3000" i="1" dirty="0">
                  <a:latin typeface="Cambria Math" panose="02040503050406030204" pitchFamily="18" charset="0"/>
                  <a:ea typeface="Cambria Math" panose="02040503050406030204" pitchFamily="18" charset="0"/>
                </a:endParaRPr>
              </a:p>
              <a:p>
                <a:r>
                  <a:rPr lang="en-US" sz="3000" b="0" dirty="0">
                    <a:ea typeface="Cambria Math" panose="02040503050406030204" pitchFamily="18" charset="0"/>
                  </a:rPr>
                  <a:t>For </a:t>
                </a:r>
                <a:r>
                  <a:rPr lang="en-US" sz="3000" b="0" i="1" dirty="0">
                    <a:ea typeface="Cambria Math" panose="02040503050406030204" pitchFamily="18" charset="0"/>
                  </a:rPr>
                  <a:t>any</a:t>
                </a:r>
                <a:r>
                  <a:rPr lang="en-US" sz="3000" b="0" dirty="0">
                    <a:ea typeface="Cambria Math" panose="02040503050406030204" pitchFamily="18" charset="0"/>
                  </a:rPr>
                  <a:t> set of events </a:t>
                </a:r>
                <a14:m>
                  <m:oMath xmlns:m="http://schemas.openxmlformats.org/officeDocument/2006/math">
                    <m:sSub>
                      <m:sSubPr>
                        <m:ctrlPr>
                          <a:rPr lang="en-US" sz="3000" i="1">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𝐴</m:t>
                        </m:r>
                      </m:e>
                      <m:sub>
                        <m:r>
                          <a:rPr lang="en-US" sz="3000" b="0" i="1" smtClean="0">
                            <a:latin typeface="Cambria Math" panose="02040503050406030204" pitchFamily="18" charset="0"/>
                            <a:ea typeface="Cambria Math" panose="02040503050406030204" pitchFamily="18" charset="0"/>
                          </a:rPr>
                          <m:t>1</m:t>
                        </m:r>
                      </m:sub>
                    </m:sSub>
                  </m:oMath>
                </a14:m>
                <a:r>
                  <a:rPr lang="en-US" sz="3000" b="0" i="1" dirty="0">
                    <a:latin typeface="Cambria Math" panose="02040503050406030204" pitchFamily="18" charset="0"/>
                    <a:ea typeface="Cambria Math" panose="02040503050406030204" pitchFamily="18" charset="0"/>
                  </a:rPr>
                  <a:t>,</a:t>
                </a:r>
                <a:r>
                  <a:rPr lang="en-US" sz="3000" dirty="0">
                    <a:ea typeface="Cambria Math" panose="02040503050406030204" pitchFamily="18" charset="0"/>
                  </a:rPr>
                  <a:t> </a:t>
                </a:r>
                <a14:m>
                  <m:oMath xmlns:m="http://schemas.openxmlformats.org/officeDocument/2006/math">
                    <m:sSub>
                      <m:sSubPr>
                        <m:ctrlPr>
                          <a:rPr lang="en-US" sz="3000" i="1">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𝐴</m:t>
                        </m:r>
                      </m:e>
                      <m:sub>
                        <m:r>
                          <a:rPr lang="en-US" sz="3000" b="0" i="1" smtClean="0">
                            <a:latin typeface="Cambria Math" panose="02040503050406030204" pitchFamily="18" charset="0"/>
                            <a:ea typeface="Cambria Math" panose="02040503050406030204" pitchFamily="18" charset="0"/>
                          </a:rPr>
                          <m:t>2</m:t>
                        </m:r>
                      </m:sub>
                    </m:sSub>
                  </m:oMath>
                </a14:m>
                <a:r>
                  <a:rPr lang="en-US" sz="3000" b="0" i="1" dirty="0">
                    <a:latin typeface="Cambria Math" panose="02040503050406030204" pitchFamily="18" charset="0"/>
                    <a:ea typeface="Cambria Math" panose="02040503050406030204" pitchFamily="18" charset="0"/>
                  </a:rPr>
                  <a:t>,…</a:t>
                </a:r>
              </a:p>
              <a:p>
                <a:endParaRPr lang="en-US" sz="3000" b="0" i="1" dirty="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nary>
                            <m:naryPr>
                              <m:chr m:val="⋃"/>
                              <m:limLoc m:val="subSup"/>
                              <m:ctrlPr>
                                <a:rPr lang="en-US" sz="3000" i="1">
                                  <a:latin typeface="Cambria Math" panose="02040503050406030204" pitchFamily="18" charset="0"/>
                                  <a:ea typeface="Cambria Math" panose="02040503050406030204" pitchFamily="18" charset="0"/>
                                </a:rPr>
                              </m:ctrlPr>
                            </m:naryPr>
                            <m:sub>
                              <m:r>
                                <m:rPr>
                                  <m:brk m:alnAt="25"/>
                                </m:rPr>
                                <a:rPr lang="en-US" sz="3000" i="1">
                                  <a:latin typeface="Cambria Math" panose="02040503050406030204" pitchFamily="18" charset="0"/>
                                  <a:ea typeface="Cambria Math" panose="02040503050406030204" pitchFamily="18" charset="0"/>
                                </a:rPr>
                                <m:t>𝑖</m:t>
                              </m:r>
                              <m:r>
                                <a:rPr lang="en-US" sz="3000" i="1">
                                  <a:latin typeface="Cambria Math" panose="02040503050406030204" pitchFamily="18" charset="0"/>
                                  <a:ea typeface="Cambria Math" panose="02040503050406030204" pitchFamily="18" charset="0"/>
                                </a:rPr>
                                <m:t>=1</m:t>
                              </m:r>
                            </m:sub>
                            <m:sup>
                              <m:r>
                                <a:rPr lang="en-US" sz="3000" i="1">
                                  <a:latin typeface="Cambria Math" panose="02040503050406030204" pitchFamily="18" charset="0"/>
                                  <a:ea typeface="Cambria Math" panose="02040503050406030204" pitchFamily="18" charset="0"/>
                                </a:rPr>
                                <m:t>∞</m:t>
                              </m:r>
                            </m:sup>
                            <m:e>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𝐴</m:t>
                                  </m:r>
                                </m:e>
                                <m:sub>
                                  <m:r>
                                    <a:rPr lang="en-US" sz="3000" i="1">
                                      <a:latin typeface="Cambria Math" panose="02040503050406030204" pitchFamily="18" charset="0"/>
                                      <a:ea typeface="Cambria Math" panose="02040503050406030204" pitchFamily="18" charset="0"/>
                                    </a:rPr>
                                    <m:t>𝑖</m:t>
                                  </m:r>
                                </m:sub>
                              </m:sSub>
                            </m:e>
                          </m:nary>
                        </m:e>
                      </m:d>
                      <m:r>
                        <a:rPr lang="en-US" sz="3000" dirty="0">
                          <a:latin typeface="Cambria Math" panose="02040503050406030204" pitchFamily="18" charset="0"/>
                        </a:rPr>
                        <m:t>≤</m:t>
                      </m:r>
                      <m:nary>
                        <m:naryPr>
                          <m:chr m:val="∑"/>
                          <m:limLoc m:val="subSup"/>
                          <m:ctrlPr>
                            <a:rPr lang="en-US" sz="3000" b="0" i="1" smtClean="0">
                              <a:latin typeface="Cambria Math" panose="02040503050406030204" pitchFamily="18" charset="0"/>
                              <a:ea typeface="Cambria Math" panose="02040503050406030204" pitchFamily="18" charset="0"/>
                            </a:rPr>
                          </m:ctrlPr>
                        </m:naryPr>
                        <m:sub>
                          <m:r>
                            <m:rPr>
                              <m:brk m:alnAt="25"/>
                            </m:rPr>
                            <a:rPr lang="en-US" sz="3000" b="0" i="1" smtClean="0">
                              <a:latin typeface="Cambria Math" panose="02040503050406030204" pitchFamily="18" charset="0"/>
                              <a:ea typeface="Cambria Math" panose="02040503050406030204" pitchFamily="18" charset="0"/>
                            </a:rPr>
                            <m:t>𝑖</m:t>
                          </m:r>
                          <m:r>
                            <a:rPr lang="en-US" sz="3000" b="0" i="1" smtClean="0">
                              <a:latin typeface="Cambria Math" panose="02040503050406030204" pitchFamily="18" charset="0"/>
                              <a:ea typeface="Cambria Math" panose="02040503050406030204" pitchFamily="18" charset="0"/>
                            </a:rPr>
                            <m:t>=1</m:t>
                          </m:r>
                        </m:sub>
                        <m:sup>
                          <m:r>
                            <a:rPr lang="en-US" sz="3000" b="0" i="1" smtClean="0">
                              <a:latin typeface="Cambria Math" panose="02040503050406030204" pitchFamily="18" charset="0"/>
                              <a:ea typeface="Cambria Math" panose="02040503050406030204" pitchFamily="18" charset="0"/>
                            </a:rPr>
                            <m:t>∞</m:t>
                          </m:r>
                        </m:sup>
                        <m:e>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𝐴</m:t>
                              </m:r>
                            </m:e>
                            <m:sub>
                              <m:r>
                                <a:rPr lang="en-US" sz="3000" b="0" i="1" smtClean="0">
                                  <a:latin typeface="Cambria Math" panose="02040503050406030204" pitchFamily="18" charset="0"/>
                                  <a:ea typeface="Cambria Math" panose="02040503050406030204" pitchFamily="18" charset="0"/>
                                </a:rPr>
                                <m:t>𝑖</m:t>
                              </m:r>
                            </m:sub>
                          </m:sSub>
                          <m:r>
                            <a:rPr lang="en-US" sz="3000" b="0" i="1" smtClean="0">
                              <a:latin typeface="Cambria Math" panose="02040503050406030204" pitchFamily="18" charset="0"/>
                              <a:ea typeface="Cambria Math" panose="02040503050406030204" pitchFamily="18" charset="0"/>
                            </a:rPr>
                            <m:t>)</m:t>
                          </m:r>
                        </m:e>
                      </m:nary>
                    </m:oMath>
                  </m:oMathPara>
                </a14:m>
                <a:endParaRPr lang="en-US" sz="3000" dirty="0">
                  <a:ea typeface="Cambria Math" panose="02040503050406030204" pitchFamily="18" charset="0"/>
                </a:endParaRPr>
              </a:p>
              <a:p>
                <a:endParaRPr lang="en-US" sz="3000" dirty="0">
                  <a:ea typeface="Cambria Math" panose="02040503050406030204" pitchFamily="18" charset="0"/>
                </a:endParaRPr>
              </a:p>
              <a:p>
                <a:r>
                  <a:rPr lang="en-US" sz="3000" dirty="0">
                    <a:ea typeface="Cambria Math" panose="02040503050406030204" pitchFamily="18" charset="0"/>
                  </a:rPr>
                  <a:t>So the probability of the union of these events is always less than or equal to the sum of the individual events’ probabilities.  It’s a little more abstract than the last one, but another diagram should make it clear.</a:t>
                </a:r>
              </a:p>
              <a:p>
                <a:endParaRPr lang="en-US" sz="3000" b="0" dirty="0">
                  <a:ea typeface="Cambria Math" panose="02040503050406030204" pitchFamily="18" charset="0"/>
                </a:endParaRPr>
              </a:p>
              <a:p>
                <a:endParaRPr lang="en-US" sz="3000" dirty="0"/>
              </a:p>
            </p:txBody>
          </p:sp>
        </mc:Choice>
        <mc:Fallback>
          <p:sp>
            <p:nvSpPr>
              <p:cNvPr id="7" name="Rectangle 6">
                <a:extLst>
                  <a:ext uri="{FF2B5EF4-FFF2-40B4-BE49-F238E27FC236}">
                    <a16:creationId xmlns:a16="http://schemas.microsoft.com/office/drawing/2014/main" id="{759AAA22-29D4-4D20-8519-B3A297FE39CB}"/>
                  </a:ext>
                </a:extLst>
              </p:cNvPr>
              <p:cNvSpPr>
                <a:spLocks noRot="1" noChangeAspect="1" noMove="1" noResize="1" noEditPoints="1" noAdjustHandles="1" noChangeArrowheads="1" noChangeShapeType="1" noTextEdit="1"/>
              </p:cNvSpPr>
              <p:nvPr/>
            </p:nvSpPr>
            <p:spPr>
              <a:xfrm>
                <a:off x="257452" y="1425922"/>
                <a:ext cx="11656381" cy="5621860"/>
              </a:xfrm>
              <a:prstGeom prst="rect">
                <a:avLst/>
              </a:prstGeom>
              <a:blipFill>
                <a:blip r:embed="rId3"/>
                <a:stretch>
                  <a:fillRect l="-1203"/>
                </a:stretch>
              </a:blipFill>
            </p:spPr>
            <p:txBody>
              <a:bodyPr/>
              <a:lstStyle/>
              <a:p>
                <a:r>
                  <a:rPr lang="en-US">
                    <a:noFill/>
                  </a:rPr>
                  <a:t> </a:t>
                </a:r>
              </a:p>
            </p:txBody>
          </p:sp>
        </mc:Fallback>
      </mc:AlternateContent>
    </p:spTree>
    <p:extLst>
      <p:ext uri="{BB962C8B-B14F-4D97-AF65-F5344CB8AC3E}">
        <p14:creationId xmlns:p14="http://schemas.microsoft.com/office/powerpoint/2010/main" val="3929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40419" y="173167"/>
            <a:ext cx="10511161" cy="1252755"/>
          </a:xfrm>
        </p:spPr>
        <p:txBody>
          <a:bodyPr>
            <a:normAutofit/>
          </a:bodyPr>
          <a:lstStyle/>
          <a:p>
            <a:r>
              <a:rPr lang="en-US" sz="3600" dirty="0"/>
              <a:t>Boole’s Inequality illustrated</a:t>
            </a:r>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1477328"/>
          </a:xfrm>
          <a:prstGeom prst="rect">
            <a:avLst/>
          </a:prstGeom>
        </p:spPr>
        <p:txBody>
          <a:bodyPr wrap="square">
            <a:spAutoFit/>
          </a:bodyPr>
          <a:lstStyle/>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D7035474-5F11-4F9F-A152-16F10C623538}"/>
                  </a:ext>
                </a:extLst>
              </p:cNvPr>
              <p:cNvSpPr/>
              <p:nvPr/>
            </p:nvSpPr>
            <p:spPr>
              <a:xfrm>
                <a:off x="257452" y="1425922"/>
                <a:ext cx="11656381" cy="3416320"/>
              </a:xfrm>
              <a:prstGeom prst="rect">
                <a:avLst/>
              </a:prstGeom>
            </p:spPr>
            <p:txBody>
              <a:bodyPr wrap="square">
                <a:spAutoFit/>
              </a:bodyPr>
              <a:lstStyle/>
              <a:p>
                <a:r>
                  <a:rPr lang="en-US" sz="2400" b="0" dirty="0">
                    <a:ea typeface="Cambria Math" panose="02040503050406030204" pitchFamily="18" charset="0"/>
                  </a:rPr>
                  <a:t>Again let </a:t>
                </a:r>
                <a:r>
                  <a:rPr lang="el-GR" sz="2400" dirty="0">
                    <a:latin typeface="Cambria Math" panose="02040503050406030204" pitchFamily="18" charset="0"/>
                    <a:ea typeface="Cambria Math" panose="02040503050406030204" pitchFamily="18" charset="0"/>
                  </a:rPr>
                  <a:t>Ω</a:t>
                </a:r>
                <a:r>
                  <a:rPr lang="en-US" sz="2400" dirty="0">
                    <a:latin typeface="Cambria Math" panose="02040503050406030204" pitchFamily="18" charset="0"/>
                    <a:ea typeface="Cambria Math" panose="02040503050406030204" pitchFamily="18" charset="0"/>
                  </a:rPr>
                  <a:t> be this rectangle, with events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m:t>
                        </m:r>
                      </m:e>
                      <m:sub>
                        <m:r>
                          <a:rPr lang="en-US" sz="2400" i="1">
                            <a:latin typeface="Cambria Math" panose="02040503050406030204" pitchFamily="18" charset="0"/>
                            <a:ea typeface="Cambria Math" panose="02040503050406030204" pitchFamily="18" charset="0"/>
                          </a:rPr>
                          <m:t>1</m:t>
                        </m:r>
                      </m:sub>
                    </m:sSub>
                  </m:oMath>
                </a14:m>
                <a:r>
                  <a:rPr lang="en-US" sz="2400" i="1" dirty="0">
                    <a:latin typeface="Cambria Math" panose="02040503050406030204" pitchFamily="18" charset="0"/>
                    <a:ea typeface="Cambria Math" panose="02040503050406030204" pitchFamily="18" charset="0"/>
                  </a:rPr>
                  <a:t>,</a:t>
                </a:r>
                <a:r>
                  <a:rPr lang="en-US" sz="2400" dirty="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m:t>
                        </m:r>
                      </m:e>
                      <m:sub>
                        <m:r>
                          <a:rPr lang="en-US" sz="2400" i="1">
                            <a:latin typeface="Cambria Math" panose="02040503050406030204" pitchFamily="18" charset="0"/>
                            <a:ea typeface="Cambria Math" panose="02040503050406030204" pitchFamily="18" charset="0"/>
                          </a:rPr>
                          <m:t>2</m:t>
                        </m:r>
                      </m:sub>
                    </m:sSub>
                  </m:oMath>
                </a14:m>
                <a:r>
                  <a:rPr lang="en-US" sz="2400" i="1" dirty="0">
                    <a:latin typeface="Cambria Math" panose="02040503050406030204" pitchFamily="18" charset="0"/>
                    <a:ea typeface="Cambria Math" panose="02040503050406030204" pitchFamily="18" charset="0"/>
                  </a:rPr>
                  <a:t>,</a:t>
                </a:r>
                <a:r>
                  <a:rPr lang="en-US" sz="2400" dirty="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m:t>
                        </m:r>
                      </m:e>
                      <m:sub>
                        <m:r>
                          <a:rPr lang="en-US" sz="2400" i="1">
                            <a:latin typeface="Cambria Math" panose="02040503050406030204" pitchFamily="18" charset="0"/>
                            <a:ea typeface="Cambria Math" panose="02040503050406030204" pitchFamily="18" charset="0"/>
                          </a:rPr>
                          <m:t>3</m:t>
                        </m:r>
                      </m:sub>
                    </m:sSub>
                  </m:oMath>
                </a14:m>
                <a:r>
                  <a:rPr lang="en-US" sz="2400" dirty="0">
                    <a:latin typeface="Cambria Math" panose="02040503050406030204" pitchFamily="18" charset="0"/>
                    <a:ea typeface="Cambria Math" panose="02040503050406030204" pitchFamily="18" charset="0"/>
                  </a:rPr>
                  <a:t>. Imagine one more time that the probability of an event is the fraction of the rectangle that it occupies.  </a:t>
                </a:r>
              </a:p>
              <a:p>
                <a:endParaRPr lang="en-US" sz="2400" dirty="0">
                  <a:latin typeface="Cambria Math" panose="02040503050406030204" pitchFamily="18" charset="0"/>
                  <a:ea typeface="Cambria Math" panose="02040503050406030204" pitchFamily="18" charset="0"/>
                </a:endParaRPr>
              </a:p>
              <a:p>
                <a:r>
                  <a:rPr lang="en-US" sz="2400" dirty="0">
                    <a:latin typeface="Cambria Math" panose="02040503050406030204" pitchFamily="18" charset="0"/>
                    <a:ea typeface="Cambria Math" panose="02040503050406030204" pitchFamily="18" charset="0"/>
                  </a:rPr>
                  <a:t>If the three sets are totally disjoint, the probability of their union is equal to the sum of their probabilities:</a:t>
                </a:r>
              </a:p>
              <a:p>
                <a:endParaRPr lang="en-US" sz="2400" b="0" i="1" dirty="0">
                  <a:latin typeface="Cambria Math" panose="02040503050406030204" pitchFamily="18" charset="0"/>
                  <a:ea typeface="Cambria Math" panose="02040503050406030204" pitchFamily="18" charset="0"/>
                </a:endParaRPr>
              </a:p>
              <a:p>
                <a:endParaRPr lang="en-US" sz="2400" dirty="0">
                  <a:ea typeface="Cambria Math" panose="02040503050406030204" pitchFamily="18" charset="0"/>
                </a:endParaRPr>
              </a:p>
              <a:p>
                <a:endParaRPr lang="en-US" sz="2400" b="0" dirty="0">
                  <a:ea typeface="Cambria Math" panose="02040503050406030204" pitchFamily="18" charset="0"/>
                </a:endParaRPr>
              </a:p>
              <a:p>
                <a:endParaRPr lang="en-US" sz="2400" dirty="0"/>
              </a:p>
            </p:txBody>
          </p:sp>
        </mc:Choice>
        <mc:Fallback>
          <p:sp>
            <p:nvSpPr>
              <p:cNvPr id="4" name="Rectangle 3">
                <a:extLst>
                  <a:ext uri="{FF2B5EF4-FFF2-40B4-BE49-F238E27FC236}">
                    <a16:creationId xmlns:a16="http://schemas.microsoft.com/office/drawing/2014/main" id="{D7035474-5F11-4F9F-A152-16F10C623538}"/>
                  </a:ext>
                </a:extLst>
              </p:cNvPr>
              <p:cNvSpPr>
                <a:spLocks noRot="1" noChangeAspect="1" noMove="1" noResize="1" noEditPoints="1" noAdjustHandles="1" noChangeArrowheads="1" noChangeShapeType="1" noTextEdit="1"/>
              </p:cNvSpPr>
              <p:nvPr/>
            </p:nvSpPr>
            <p:spPr>
              <a:xfrm>
                <a:off x="257452" y="1425922"/>
                <a:ext cx="11656381" cy="3416320"/>
              </a:xfrm>
              <a:prstGeom prst="rect">
                <a:avLst/>
              </a:prstGeom>
              <a:blipFill>
                <a:blip r:embed="rId3"/>
                <a:stretch>
                  <a:fillRect l="-785" t="-1607"/>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81C42175-C859-4194-AF61-AA0BFD0DC8CA}"/>
              </a:ext>
            </a:extLst>
          </p:cNvPr>
          <p:cNvSpPr/>
          <p:nvPr/>
        </p:nvSpPr>
        <p:spPr>
          <a:xfrm>
            <a:off x="737331" y="3429000"/>
            <a:ext cx="10244706" cy="332398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Oval 10">
                <a:extLst>
                  <a:ext uri="{FF2B5EF4-FFF2-40B4-BE49-F238E27FC236}">
                    <a16:creationId xmlns:a16="http://schemas.microsoft.com/office/drawing/2014/main" id="{6DC1A038-7F5A-428F-A1FA-4E9DAE43EF5B}"/>
                  </a:ext>
                </a:extLst>
              </p:cNvPr>
              <p:cNvSpPr/>
              <p:nvPr/>
            </p:nvSpPr>
            <p:spPr>
              <a:xfrm>
                <a:off x="3052083" y="4245896"/>
                <a:ext cx="1681019" cy="15055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4200" i="1" smtClean="0">
                              <a:solidFill>
                                <a:schemeClr val="bg1"/>
                              </a:solidFill>
                              <a:latin typeface="Cambria Math" panose="02040503050406030204" pitchFamily="18" charset="0"/>
                              <a:ea typeface="Cambria Math" panose="02040503050406030204" pitchFamily="18" charset="0"/>
                            </a:rPr>
                          </m:ctrlPr>
                        </m:sSubPr>
                        <m:e>
                          <m:r>
                            <a:rPr lang="en-US" sz="4200" i="1">
                              <a:solidFill>
                                <a:schemeClr val="bg1"/>
                              </a:solidFill>
                              <a:latin typeface="Cambria Math" panose="02040503050406030204" pitchFamily="18" charset="0"/>
                              <a:ea typeface="Cambria Math" panose="02040503050406030204" pitchFamily="18" charset="0"/>
                            </a:rPr>
                            <m:t>𝐴</m:t>
                          </m:r>
                        </m:e>
                        <m:sub>
                          <m:r>
                            <a:rPr lang="en-US" sz="4200" i="1">
                              <a:solidFill>
                                <a:schemeClr val="bg1"/>
                              </a:solidFill>
                              <a:latin typeface="Cambria Math" panose="02040503050406030204" pitchFamily="18" charset="0"/>
                              <a:ea typeface="Cambria Math" panose="02040503050406030204" pitchFamily="18" charset="0"/>
                            </a:rPr>
                            <m:t>1</m:t>
                          </m:r>
                        </m:sub>
                      </m:sSub>
                    </m:oMath>
                  </m:oMathPara>
                </a14:m>
                <a:endParaRPr lang="en-US" sz="4200" dirty="0"/>
              </a:p>
            </p:txBody>
          </p:sp>
        </mc:Choice>
        <mc:Fallback>
          <p:sp>
            <p:nvSpPr>
              <p:cNvPr id="11" name="Oval 10">
                <a:extLst>
                  <a:ext uri="{FF2B5EF4-FFF2-40B4-BE49-F238E27FC236}">
                    <a16:creationId xmlns:a16="http://schemas.microsoft.com/office/drawing/2014/main" id="{6DC1A038-7F5A-428F-A1FA-4E9DAE43EF5B}"/>
                  </a:ext>
                </a:extLst>
              </p:cNvPr>
              <p:cNvSpPr>
                <a:spLocks noRot="1" noChangeAspect="1" noMove="1" noResize="1" noEditPoints="1" noAdjustHandles="1" noChangeArrowheads="1" noChangeShapeType="1" noTextEdit="1"/>
              </p:cNvSpPr>
              <p:nvPr/>
            </p:nvSpPr>
            <p:spPr>
              <a:xfrm>
                <a:off x="3052083" y="4245896"/>
                <a:ext cx="1681019" cy="1505527"/>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6F3BE5F8-C91A-41B6-A1B9-5D2A40686DDE}"/>
                  </a:ext>
                </a:extLst>
              </p:cNvPr>
              <p:cNvSpPr/>
              <p:nvPr/>
            </p:nvSpPr>
            <p:spPr>
              <a:xfrm>
                <a:off x="5010191" y="4222125"/>
                <a:ext cx="1681019" cy="15055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4200" i="1" smtClean="0">
                              <a:solidFill>
                                <a:schemeClr val="bg1"/>
                              </a:solidFill>
                              <a:latin typeface="Cambria Math" panose="02040503050406030204" pitchFamily="18" charset="0"/>
                              <a:ea typeface="Cambria Math" panose="02040503050406030204" pitchFamily="18" charset="0"/>
                            </a:rPr>
                          </m:ctrlPr>
                        </m:sSubPr>
                        <m:e>
                          <m:r>
                            <a:rPr lang="en-US" sz="4200" i="1">
                              <a:solidFill>
                                <a:schemeClr val="bg1"/>
                              </a:solidFill>
                              <a:latin typeface="Cambria Math" panose="02040503050406030204" pitchFamily="18" charset="0"/>
                              <a:ea typeface="Cambria Math" panose="02040503050406030204" pitchFamily="18" charset="0"/>
                            </a:rPr>
                            <m:t>𝐴</m:t>
                          </m:r>
                        </m:e>
                        <m:sub>
                          <m:r>
                            <a:rPr lang="en-US" sz="4200" b="0" i="1" smtClean="0">
                              <a:solidFill>
                                <a:schemeClr val="bg1"/>
                              </a:solidFill>
                              <a:latin typeface="Cambria Math" panose="02040503050406030204" pitchFamily="18" charset="0"/>
                              <a:ea typeface="Cambria Math" panose="02040503050406030204" pitchFamily="18" charset="0"/>
                            </a:rPr>
                            <m:t>2</m:t>
                          </m:r>
                        </m:sub>
                      </m:sSub>
                    </m:oMath>
                  </m:oMathPara>
                </a14:m>
                <a:endParaRPr lang="en-US" sz="4200" dirty="0"/>
              </a:p>
            </p:txBody>
          </p:sp>
        </mc:Choice>
        <mc:Fallback>
          <p:sp>
            <p:nvSpPr>
              <p:cNvPr id="17" name="Oval 16">
                <a:extLst>
                  <a:ext uri="{FF2B5EF4-FFF2-40B4-BE49-F238E27FC236}">
                    <a16:creationId xmlns:a16="http://schemas.microsoft.com/office/drawing/2014/main" id="{6F3BE5F8-C91A-41B6-A1B9-5D2A40686DDE}"/>
                  </a:ext>
                </a:extLst>
              </p:cNvPr>
              <p:cNvSpPr>
                <a:spLocks noRot="1" noChangeAspect="1" noMove="1" noResize="1" noEditPoints="1" noAdjustHandles="1" noChangeArrowheads="1" noChangeShapeType="1" noTextEdit="1"/>
              </p:cNvSpPr>
              <p:nvPr/>
            </p:nvSpPr>
            <p:spPr>
              <a:xfrm>
                <a:off x="5010191" y="4222125"/>
                <a:ext cx="1681019" cy="1505527"/>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Oval 17">
                <a:extLst>
                  <a:ext uri="{FF2B5EF4-FFF2-40B4-BE49-F238E27FC236}">
                    <a16:creationId xmlns:a16="http://schemas.microsoft.com/office/drawing/2014/main" id="{2FFE4A45-90BF-4D00-9F6B-094913E4BCEA}"/>
                  </a:ext>
                </a:extLst>
              </p:cNvPr>
              <p:cNvSpPr/>
              <p:nvPr/>
            </p:nvSpPr>
            <p:spPr>
              <a:xfrm>
                <a:off x="6968299" y="4245896"/>
                <a:ext cx="1681019" cy="15055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4200" i="1" smtClean="0">
                              <a:solidFill>
                                <a:schemeClr val="bg1"/>
                              </a:solidFill>
                              <a:latin typeface="Cambria Math" panose="02040503050406030204" pitchFamily="18" charset="0"/>
                              <a:ea typeface="Cambria Math" panose="02040503050406030204" pitchFamily="18" charset="0"/>
                            </a:rPr>
                          </m:ctrlPr>
                        </m:sSubPr>
                        <m:e>
                          <m:r>
                            <a:rPr lang="en-US" sz="4200" i="1">
                              <a:solidFill>
                                <a:schemeClr val="bg1"/>
                              </a:solidFill>
                              <a:latin typeface="Cambria Math" panose="02040503050406030204" pitchFamily="18" charset="0"/>
                              <a:ea typeface="Cambria Math" panose="02040503050406030204" pitchFamily="18" charset="0"/>
                            </a:rPr>
                            <m:t>𝐴</m:t>
                          </m:r>
                        </m:e>
                        <m:sub>
                          <m:r>
                            <a:rPr lang="en-US" sz="4200" b="0" i="1" smtClean="0">
                              <a:solidFill>
                                <a:schemeClr val="bg1"/>
                              </a:solidFill>
                              <a:latin typeface="Cambria Math" panose="02040503050406030204" pitchFamily="18" charset="0"/>
                              <a:ea typeface="Cambria Math" panose="02040503050406030204" pitchFamily="18" charset="0"/>
                            </a:rPr>
                            <m:t>3</m:t>
                          </m:r>
                        </m:sub>
                      </m:sSub>
                    </m:oMath>
                  </m:oMathPara>
                </a14:m>
                <a:endParaRPr lang="en-US" sz="4200" dirty="0"/>
              </a:p>
            </p:txBody>
          </p:sp>
        </mc:Choice>
        <mc:Fallback>
          <p:sp>
            <p:nvSpPr>
              <p:cNvPr id="18" name="Oval 17">
                <a:extLst>
                  <a:ext uri="{FF2B5EF4-FFF2-40B4-BE49-F238E27FC236}">
                    <a16:creationId xmlns:a16="http://schemas.microsoft.com/office/drawing/2014/main" id="{2FFE4A45-90BF-4D00-9F6B-094913E4BCEA}"/>
                  </a:ext>
                </a:extLst>
              </p:cNvPr>
              <p:cNvSpPr>
                <a:spLocks noRot="1" noChangeAspect="1" noMove="1" noResize="1" noEditPoints="1" noAdjustHandles="1" noChangeArrowheads="1" noChangeShapeType="1" noTextEdit="1"/>
              </p:cNvSpPr>
              <p:nvPr/>
            </p:nvSpPr>
            <p:spPr>
              <a:xfrm>
                <a:off x="6968299" y="4245896"/>
                <a:ext cx="1681019" cy="1505527"/>
              </a:xfrm>
              <a:prstGeom prst="ellipse">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9483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500"/>
                                        <p:tgtEl>
                                          <p:spTgt spid="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7" grpId="0" animBg="1"/>
      <p:bldP spid="1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1130</TotalTime>
  <Words>681</Words>
  <Application>Microsoft Office PowerPoint</Application>
  <PresentationFormat>Widescreen</PresentationFormat>
  <Paragraphs>103</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Calisto MT</vt:lpstr>
      <vt:lpstr>Cambria Math</vt:lpstr>
      <vt:lpstr>Comic Sans MS</vt:lpstr>
      <vt:lpstr>Wingdings 2</vt:lpstr>
      <vt:lpstr>Slate</vt:lpstr>
      <vt:lpstr>Probability and Statistics:  A Primer for Beginners and Pre-Beginners</vt:lpstr>
      <vt:lpstr>Remember this?</vt:lpstr>
      <vt:lpstr>Bonferroni’s Inequality</vt:lpstr>
      <vt:lpstr>Let’s play a game.</vt:lpstr>
      <vt:lpstr>Let’s play a game.</vt:lpstr>
      <vt:lpstr>Two more things to round out the lesson</vt:lpstr>
      <vt:lpstr>Visual example</vt:lpstr>
      <vt:lpstr>Last one (Boole’s Inequality)</vt:lpstr>
      <vt:lpstr>Boole’s Inequality illustrated</vt:lpstr>
      <vt:lpstr>Boole’s Inequality illustrated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Statistics: A Primer for Beginners</dc:title>
  <dc:creator>garrett ordner</dc:creator>
  <cp:lastModifiedBy>garrett ordner</cp:lastModifiedBy>
  <cp:revision>154</cp:revision>
  <dcterms:created xsi:type="dcterms:W3CDTF">2020-02-21T01:33:34Z</dcterms:created>
  <dcterms:modified xsi:type="dcterms:W3CDTF">2020-03-03T03:01:11Z</dcterms:modified>
</cp:coreProperties>
</file>