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21"/>
  </p:notesMasterIdLst>
  <p:handoutMasterIdLst>
    <p:handoutMasterId r:id="rId22"/>
  </p:handoutMasterIdLst>
  <p:sldIdLst>
    <p:sldId id="256" r:id="rId2"/>
    <p:sldId id="306" r:id="rId3"/>
    <p:sldId id="330" r:id="rId4"/>
    <p:sldId id="331" r:id="rId5"/>
    <p:sldId id="317" r:id="rId6"/>
    <p:sldId id="318" r:id="rId7"/>
    <p:sldId id="332" r:id="rId8"/>
    <p:sldId id="319" r:id="rId9"/>
    <p:sldId id="320" r:id="rId10"/>
    <p:sldId id="321" r:id="rId11"/>
    <p:sldId id="322" r:id="rId12"/>
    <p:sldId id="326" r:id="rId13"/>
    <p:sldId id="327" r:id="rId14"/>
    <p:sldId id="333" r:id="rId15"/>
    <p:sldId id="328" r:id="rId16"/>
    <p:sldId id="329" r:id="rId17"/>
    <p:sldId id="334" r:id="rId18"/>
    <p:sldId id="325" r:id="rId19"/>
    <p:sldId id="33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72" y="2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BCAD5-7CB6-4FED-840A-3581C9CA6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3A2CAA-DA9E-4193-8D20-27E8E58A4C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7C45B-EE9E-430A-97B4-EA1003D56253}" type="datetimeFigureOut">
              <a:rPr lang="en-US" smtClean="0"/>
              <a:t>2/27/2020</a:t>
            </a:fld>
            <a:endParaRPr lang="en-US"/>
          </a:p>
        </p:txBody>
      </p:sp>
      <p:sp>
        <p:nvSpPr>
          <p:cNvPr id="4" name="Footer Placeholder 3">
            <a:extLst>
              <a:ext uri="{FF2B5EF4-FFF2-40B4-BE49-F238E27FC236}">
                <a16:creationId xmlns:a16="http://schemas.microsoft.com/office/drawing/2014/main" id="{8CD975F9-DF8B-4465-A194-4FD5340D08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FE5943-123B-4D25-BF8A-4D8AA41E4B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D9362D-3494-41E5-B98E-2B0EC89341EB}" type="slidenum">
              <a:rPr lang="en-US" smtClean="0"/>
              <a:t>‹#›</a:t>
            </a:fld>
            <a:endParaRPr lang="en-US"/>
          </a:p>
        </p:txBody>
      </p:sp>
    </p:spTree>
    <p:extLst>
      <p:ext uri="{BB962C8B-B14F-4D97-AF65-F5344CB8AC3E}">
        <p14:creationId xmlns:p14="http://schemas.microsoft.com/office/powerpoint/2010/main" val="193643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8EEB3-6E95-4294-BCBD-343443EE35B9}"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A91DC-C67A-4E33-8D45-18CCB83FAE59}" type="slidenum">
              <a:rPr lang="en-US" smtClean="0"/>
              <a:t>‹#›</a:t>
            </a:fld>
            <a:endParaRPr lang="en-US"/>
          </a:p>
        </p:txBody>
      </p:sp>
    </p:spTree>
    <p:extLst>
      <p:ext uri="{BB962C8B-B14F-4D97-AF65-F5344CB8AC3E}">
        <p14:creationId xmlns:p14="http://schemas.microsoft.com/office/powerpoint/2010/main" val="1247839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2</a:t>
            </a:fld>
            <a:endParaRPr lang="en-US"/>
          </a:p>
        </p:txBody>
      </p:sp>
    </p:spTree>
    <p:extLst>
      <p:ext uri="{BB962C8B-B14F-4D97-AF65-F5344CB8AC3E}">
        <p14:creationId xmlns:p14="http://schemas.microsoft.com/office/powerpoint/2010/main" val="1658345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11</a:t>
            </a:fld>
            <a:endParaRPr lang="en-US"/>
          </a:p>
        </p:txBody>
      </p:sp>
    </p:spTree>
    <p:extLst>
      <p:ext uri="{BB962C8B-B14F-4D97-AF65-F5344CB8AC3E}">
        <p14:creationId xmlns:p14="http://schemas.microsoft.com/office/powerpoint/2010/main" val="155072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12</a:t>
            </a:fld>
            <a:endParaRPr lang="en-US"/>
          </a:p>
        </p:txBody>
      </p:sp>
    </p:spTree>
    <p:extLst>
      <p:ext uri="{BB962C8B-B14F-4D97-AF65-F5344CB8AC3E}">
        <p14:creationId xmlns:p14="http://schemas.microsoft.com/office/powerpoint/2010/main" val="1062002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13</a:t>
            </a:fld>
            <a:endParaRPr lang="en-US"/>
          </a:p>
        </p:txBody>
      </p:sp>
    </p:spTree>
    <p:extLst>
      <p:ext uri="{BB962C8B-B14F-4D97-AF65-F5344CB8AC3E}">
        <p14:creationId xmlns:p14="http://schemas.microsoft.com/office/powerpoint/2010/main" val="386338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14</a:t>
            </a:fld>
            <a:endParaRPr lang="en-US"/>
          </a:p>
        </p:txBody>
      </p:sp>
    </p:spTree>
    <p:extLst>
      <p:ext uri="{BB962C8B-B14F-4D97-AF65-F5344CB8AC3E}">
        <p14:creationId xmlns:p14="http://schemas.microsoft.com/office/powerpoint/2010/main" val="2825280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15</a:t>
            </a:fld>
            <a:endParaRPr lang="en-US"/>
          </a:p>
        </p:txBody>
      </p:sp>
    </p:spTree>
    <p:extLst>
      <p:ext uri="{BB962C8B-B14F-4D97-AF65-F5344CB8AC3E}">
        <p14:creationId xmlns:p14="http://schemas.microsoft.com/office/powerpoint/2010/main" val="248947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16</a:t>
            </a:fld>
            <a:endParaRPr lang="en-US"/>
          </a:p>
        </p:txBody>
      </p:sp>
    </p:spTree>
    <p:extLst>
      <p:ext uri="{BB962C8B-B14F-4D97-AF65-F5344CB8AC3E}">
        <p14:creationId xmlns:p14="http://schemas.microsoft.com/office/powerpoint/2010/main" val="143531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17</a:t>
            </a:fld>
            <a:endParaRPr lang="en-US"/>
          </a:p>
        </p:txBody>
      </p:sp>
    </p:spTree>
    <p:extLst>
      <p:ext uri="{BB962C8B-B14F-4D97-AF65-F5344CB8AC3E}">
        <p14:creationId xmlns:p14="http://schemas.microsoft.com/office/powerpoint/2010/main" val="24185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18</a:t>
            </a:fld>
            <a:endParaRPr lang="en-US"/>
          </a:p>
        </p:txBody>
      </p:sp>
    </p:spTree>
    <p:extLst>
      <p:ext uri="{BB962C8B-B14F-4D97-AF65-F5344CB8AC3E}">
        <p14:creationId xmlns:p14="http://schemas.microsoft.com/office/powerpoint/2010/main" val="656423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19</a:t>
            </a:fld>
            <a:endParaRPr lang="en-US"/>
          </a:p>
        </p:txBody>
      </p:sp>
    </p:spTree>
    <p:extLst>
      <p:ext uri="{BB962C8B-B14F-4D97-AF65-F5344CB8AC3E}">
        <p14:creationId xmlns:p14="http://schemas.microsoft.com/office/powerpoint/2010/main" val="23363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3</a:t>
            </a:fld>
            <a:endParaRPr lang="en-US"/>
          </a:p>
        </p:txBody>
      </p:sp>
    </p:spTree>
    <p:extLst>
      <p:ext uri="{BB962C8B-B14F-4D97-AF65-F5344CB8AC3E}">
        <p14:creationId xmlns:p14="http://schemas.microsoft.com/office/powerpoint/2010/main" val="33528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4</a:t>
            </a:fld>
            <a:endParaRPr lang="en-US"/>
          </a:p>
        </p:txBody>
      </p:sp>
    </p:spTree>
    <p:extLst>
      <p:ext uri="{BB962C8B-B14F-4D97-AF65-F5344CB8AC3E}">
        <p14:creationId xmlns:p14="http://schemas.microsoft.com/office/powerpoint/2010/main" val="54876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5</a:t>
            </a:fld>
            <a:endParaRPr lang="en-US"/>
          </a:p>
        </p:txBody>
      </p:sp>
    </p:spTree>
    <p:extLst>
      <p:ext uri="{BB962C8B-B14F-4D97-AF65-F5344CB8AC3E}">
        <p14:creationId xmlns:p14="http://schemas.microsoft.com/office/powerpoint/2010/main" val="351793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6</a:t>
            </a:fld>
            <a:endParaRPr lang="en-US"/>
          </a:p>
        </p:txBody>
      </p:sp>
    </p:spTree>
    <p:extLst>
      <p:ext uri="{BB962C8B-B14F-4D97-AF65-F5344CB8AC3E}">
        <p14:creationId xmlns:p14="http://schemas.microsoft.com/office/powerpoint/2010/main" val="312920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7</a:t>
            </a:fld>
            <a:endParaRPr lang="en-US"/>
          </a:p>
        </p:txBody>
      </p:sp>
    </p:spTree>
    <p:extLst>
      <p:ext uri="{BB962C8B-B14F-4D97-AF65-F5344CB8AC3E}">
        <p14:creationId xmlns:p14="http://schemas.microsoft.com/office/powerpoint/2010/main" val="962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8</a:t>
            </a:fld>
            <a:endParaRPr lang="en-US"/>
          </a:p>
        </p:txBody>
      </p:sp>
    </p:spTree>
    <p:extLst>
      <p:ext uri="{BB962C8B-B14F-4D97-AF65-F5344CB8AC3E}">
        <p14:creationId xmlns:p14="http://schemas.microsoft.com/office/powerpoint/2010/main" val="242631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9</a:t>
            </a:fld>
            <a:endParaRPr lang="en-US"/>
          </a:p>
        </p:txBody>
      </p:sp>
    </p:spTree>
    <p:extLst>
      <p:ext uri="{BB962C8B-B14F-4D97-AF65-F5344CB8AC3E}">
        <p14:creationId xmlns:p14="http://schemas.microsoft.com/office/powerpoint/2010/main" val="343883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A91DC-C67A-4E33-8D45-18CCB83FAE59}" type="slidenum">
              <a:rPr lang="en-US" smtClean="0"/>
              <a:t>10</a:t>
            </a:fld>
            <a:endParaRPr lang="en-US"/>
          </a:p>
        </p:txBody>
      </p:sp>
    </p:spTree>
    <p:extLst>
      <p:ext uri="{BB962C8B-B14F-4D97-AF65-F5344CB8AC3E}">
        <p14:creationId xmlns:p14="http://schemas.microsoft.com/office/powerpoint/2010/main" val="1702629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8C0FC-AC24-409C-B650-FC1EBB24A2DD}"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38455" y="6492875"/>
            <a:ext cx="753545" cy="365125"/>
          </a:xfrm>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4126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29A99-A3D3-4320-8643-FA7F99F073CD}"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00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4DDAC-3BF1-4CE6-9D35-0FE0C29DA1F8}"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61715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68246-C748-49DE-83B7-DD5C2BA4BE01}"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183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CCB2D-58CA-4AEC-8689-CEC60E8AD75D}"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4961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EC54DD-FCE5-4AB9-8DCD-8E5C69AAE5B0}" type="datetime1">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6438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FDF53E-4A48-4F9C-84B9-4D567765CD32}" type="datetime1">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555798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1A237-C720-43D1-A133-1C8FD63D16D7}"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4058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D6911-4A8F-48D3-8B29-8E7EE64D5590}"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9667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582EB-1DEF-41D5-88A7-D5384EF0928B}"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1518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567DF-D947-4E81-8E9C-7E122B98996D}" type="datetime1">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120679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E6867-4A80-4FDC-AE16-693239537245}"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549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F58DC-2E2F-4978-B94F-8F30B3D153AC}" type="datetime1">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66652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98EDB-2E39-4341-93F2-E8CC9041DD01}" type="datetime1">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0913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1A445-4647-4EBD-B74F-2A768D05107F}" type="datetime1">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17627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1FE62-799A-4010-853A-5DC70F8FCC13}"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2309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8DABB-EFB4-4717-B9D5-F6AFD6D65745}" type="datetime1">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C393F-49A5-4A2F-B910-E259774015D3}" type="slidenum">
              <a:rPr lang="en-US" smtClean="0"/>
              <a:t>‹#›</a:t>
            </a:fld>
            <a:endParaRPr lang="en-US"/>
          </a:p>
        </p:txBody>
      </p:sp>
    </p:spTree>
    <p:extLst>
      <p:ext uri="{BB962C8B-B14F-4D97-AF65-F5344CB8AC3E}">
        <p14:creationId xmlns:p14="http://schemas.microsoft.com/office/powerpoint/2010/main" val="352123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05ED10-A7FB-42DE-84A8-4F6A11194D38}"/>
              </a:ext>
            </a:extLst>
          </p:cNvPr>
          <p:cNvSpPr txBox="1"/>
          <p:nvPr userDrawn="1"/>
        </p:nvSpPr>
        <p:spPr>
          <a:xfrm rot="1221807">
            <a:off x="1296354" y="2598003"/>
            <a:ext cx="12010292" cy="1661993"/>
          </a:xfrm>
          <a:prstGeom prst="rect">
            <a:avLst/>
          </a:prstGeom>
          <a:noFill/>
        </p:spPr>
        <p:txBody>
          <a:bodyPr wrap="square" rtlCol="0">
            <a:spAutoFit/>
          </a:bodyPr>
          <a:lstStyle/>
          <a:p>
            <a:r>
              <a:rPr lang="en-US" sz="10200" b="0" cap="none" spc="0" dirty="0">
                <a:ln w="0">
                  <a:solidFill>
                    <a:schemeClr val="bg1">
                      <a:lumMod val="75000"/>
                      <a:lumOff val="25000"/>
                    </a:schemeClr>
                  </a:solidFill>
                </a:ln>
                <a:noFill/>
                <a:effectLst>
                  <a:outerShdw blurRad="38100" dist="19050" dir="2700000" algn="tl" rotWithShape="0">
                    <a:schemeClr val="dk1">
                      <a:alpha val="40000"/>
                    </a:schemeClr>
                  </a:outerShdw>
                </a:effectLst>
              </a:rPr>
              <a:t>Garrett Ordner</a:t>
            </a:r>
          </a:p>
        </p:txBody>
      </p:sp>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D8BB69-9541-4E9D-B5C6-A318E2F70882}" type="datetime1">
              <a:rPr lang="en-US" smtClean="0"/>
              <a:t>2/27/2020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1438455" y="6485754"/>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C393F-49A5-4A2F-B910-E259774015D3}" type="slidenum">
              <a:rPr lang="en-US" smtClean="0"/>
              <a:t>‹#›</a:t>
            </a:fld>
            <a:endParaRPr lang="en-US"/>
          </a:p>
        </p:txBody>
      </p:sp>
      <p:sp>
        <p:nvSpPr>
          <p:cNvPr id="8" name="Rectangle 7">
            <a:extLst>
              <a:ext uri="{FF2B5EF4-FFF2-40B4-BE49-F238E27FC236}">
                <a16:creationId xmlns:a16="http://schemas.microsoft.com/office/drawing/2014/main" id="{FD73137B-A778-4D94-811D-9E9208394E75}"/>
              </a:ext>
            </a:extLst>
          </p:cNvPr>
          <p:cNvSpPr/>
          <p:nvPr userDrawn="1"/>
        </p:nvSpPr>
        <p:spPr>
          <a:xfrm>
            <a:off x="8427828" y="0"/>
            <a:ext cx="3764172" cy="307777"/>
          </a:xfrm>
          <a:prstGeom prst="rect">
            <a:avLst/>
          </a:prstGeom>
        </p:spPr>
        <p:txBody>
          <a:bodyPr wrap="none">
            <a:spAutoFit/>
          </a:bodyPr>
          <a:lstStyle/>
          <a:p>
            <a:pPr algn="r"/>
            <a:r>
              <a:rPr lang="en-US" sz="1400" dirty="0"/>
              <a:t>Presentation 1-2-3:  Axioms and Consequences</a:t>
            </a:r>
          </a:p>
        </p:txBody>
      </p:sp>
    </p:spTree>
    <p:extLst>
      <p:ext uri="{BB962C8B-B14F-4D97-AF65-F5344CB8AC3E}">
        <p14:creationId xmlns:p14="http://schemas.microsoft.com/office/powerpoint/2010/main" val="408789088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20.png"/><Relationship Id="rId1" Type="http://schemas.openxmlformats.org/officeDocument/2006/relationships/slideLayout" Target="../slideLayouts/slideLayout2.xml"/><Relationship Id="rId11" Type="http://schemas.openxmlformats.org/officeDocument/2006/relationships/image" Target="../media/image17.png"/><Relationship Id="rId15" Type="http://schemas.openxmlformats.org/officeDocument/2006/relationships/image" Target="../media/image14.png"/><Relationship Id="rId10" Type="http://schemas.openxmlformats.org/officeDocument/2006/relationships/image" Target="../media/image16.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81E0-B096-42A2-BF55-F35C67A43E0C}"/>
              </a:ext>
            </a:extLst>
          </p:cNvPr>
          <p:cNvSpPr>
            <a:spLocks noGrp="1"/>
          </p:cNvSpPr>
          <p:nvPr>
            <p:ph type="ctrTitle"/>
          </p:nvPr>
        </p:nvSpPr>
        <p:spPr>
          <a:xfrm>
            <a:off x="2092171" y="1207364"/>
            <a:ext cx="8007658" cy="2390976"/>
          </a:xfrm>
        </p:spPr>
        <p:txBody>
          <a:bodyPr>
            <a:normAutofit fontScale="90000"/>
          </a:bodyPr>
          <a:lstStyle/>
          <a:p>
            <a:r>
              <a:rPr lang="en-US" dirty="0"/>
              <a:t>Probability and Statistics: </a:t>
            </a:r>
            <a:br>
              <a:rPr lang="en-US" dirty="0"/>
            </a:br>
            <a:r>
              <a:rPr lang="en-US" dirty="0"/>
              <a:t>A Primer for Beginners and Pre-Beginners</a:t>
            </a:r>
          </a:p>
        </p:txBody>
      </p:sp>
      <p:sp>
        <p:nvSpPr>
          <p:cNvPr id="3" name="Subtitle 2">
            <a:extLst>
              <a:ext uri="{FF2B5EF4-FFF2-40B4-BE49-F238E27FC236}">
                <a16:creationId xmlns:a16="http://schemas.microsoft.com/office/drawing/2014/main" id="{1C5C98FC-63AB-487D-A28F-BA8CF56B8C9D}"/>
              </a:ext>
            </a:extLst>
          </p:cNvPr>
          <p:cNvSpPr>
            <a:spLocks noGrp="1"/>
          </p:cNvSpPr>
          <p:nvPr>
            <p:ph type="subTitle" idx="1"/>
          </p:nvPr>
        </p:nvSpPr>
        <p:spPr/>
        <p:txBody>
          <a:bodyPr/>
          <a:lstStyle/>
          <a:p>
            <a:r>
              <a:rPr lang="en-US" dirty="0"/>
              <a:t>The Journey Begins:  Probability Theory</a:t>
            </a:r>
          </a:p>
          <a:p>
            <a:r>
              <a:rPr lang="en-US" dirty="0"/>
              <a:t>Part Three: Axioms and Consequences</a:t>
            </a:r>
          </a:p>
        </p:txBody>
      </p:sp>
      <p:sp>
        <p:nvSpPr>
          <p:cNvPr id="4" name="TextBox 3">
            <a:extLst>
              <a:ext uri="{FF2B5EF4-FFF2-40B4-BE49-F238E27FC236}">
                <a16:creationId xmlns:a16="http://schemas.microsoft.com/office/drawing/2014/main" id="{89237C53-3595-4373-9B3B-BCE34842DEB2}"/>
              </a:ext>
            </a:extLst>
          </p:cNvPr>
          <p:cNvSpPr txBox="1"/>
          <p:nvPr/>
        </p:nvSpPr>
        <p:spPr>
          <a:xfrm>
            <a:off x="0" y="6426075"/>
            <a:ext cx="6753137" cy="369332"/>
          </a:xfrm>
          <a:prstGeom prst="rect">
            <a:avLst/>
          </a:prstGeom>
          <a:noFill/>
        </p:spPr>
        <p:txBody>
          <a:bodyPr wrap="square" rtlCol="0">
            <a:spAutoFit/>
          </a:bodyPr>
          <a:lstStyle/>
          <a:p>
            <a:r>
              <a:rPr lang="en-US" dirty="0"/>
              <a:t>Primary reference: Casella-Berger 2</a:t>
            </a:r>
            <a:r>
              <a:rPr lang="en-US" baseline="30000" dirty="0"/>
              <a:t>nd</a:t>
            </a:r>
            <a:r>
              <a:rPr lang="en-US" dirty="0"/>
              <a:t> Edition</a:t>
            </a:r>
          </a:p>
        </p:txBody>
      </p:sp>
    </p:spTree>
    <p:extLst>
      <p:ext uri="{BB962C8B-B14F-4D97-AF65-F5344CB8AC3E}">
        <p14:creationId xmlns:p14="http://schemas.microsoft.com/office/powerpoint/2010/main" val="226188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5632311"/>
              </a:xfrm>
              <a:prstGeom prst="rect">
                <a:avLst/>
              </a:prstGeom>
            </p:spPr>
            <p:txBody>
              <a:bodyPr wrap="square">
                <a:spAutoFit/>
              </a:bodyPr>
              <a:lstStyle/>
              <a:p>
                <a:r>
                  <a:rPr lang="en-US" sz="3000" dirty="0"/>
                  <a:t>a.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𝐴</m:t>
                            </m:r>
                          </m:e>
                          <m:sup>
                            <m:r>
                              <a:rPr lang="en-US" sz="3000" b="0" i="1" smtClean="0">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r>
                  <a:rPr lang="en-US" sz="2400" dirty="0"/>
                  <a:t>Oh man, what are we </a:t>
                </a:r>
                <a:r>
                  <a:rPr lang="en-US" sz="2400" dirty="0" err="1"/>
                  <a:t>gonna</a:t>
                </a:r>
                <a:r>
                  <a:rPr lang="en-US" sz="2400" dirty="0"/>
                  <a:t> do?! Our axioms don’t even HAVE intersections in them!  Okay, don’t panic, lets just arrange this in a different way and hope something comes to us… </a:t>
                </a:r>
                <a:endParaRPr lang="en-US" sz="3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b="0" i="0" smtClean="0">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2400" dirty="0"/>
                  <a:t>Hey, wait a minute, isn’t there something funny about 𝐵∩𝐴  and 𝐵∩𝐴</a:t>
                </a:r>
                <a:r>
                  <a:rPr lang="en-US" sz="2400" baseline="30000" dirty="0"/>
                  <a:t>𝑐 </a:t>
                </a:r>
                <a:r>
                  <a:rPr lang="en-US" sz="2400" dirty="0"/>
                  <a:t>? Let’s take the intersection of these two and investigate.  By that </a:t>
                </a:r>
                <a:r>
                  <a:rPr lang="en-US" sz="2400" dirty="0" err="1"/>
                  <a:t>ol</a:t>
                </a:r>
                <a:r>
                  <a:rPr lang="en-US" sz="2400" dirty="0"/>
                  <a:t>’ associative property, we have:</a:t>
                </a:r>
              </a:p>
              <a:p>
                <a:endParaRPr lang="en-US" sz="3000" dirty="0">
                  <a:ea typeface="Cambria Math" panose="02040503050406030204" pitchFamily="18" charset="0"/>
                </a:endParaRPr>
              </a:p>
              <a:p>
                <a:pPr algn="ctr"/>
                <a14:m>
                  <m:oMath xmlns:m="http://schemas.openxmlformats.org/officeDocument/2006/math">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r>
                  <a:rPr lang="en-US" sz="3000" dirty="0">
                    <a:ea typeface="Cambria Math" panose="02040503050406030204" pitchFamily="18" charset="0"/>
                  </a:rPr>
                  <a:t>= </a:t>
                </a:r>
                <a14:m>
                  <m:oMath xmlns:m="http://schemas.openxmlformats.org/officeDocument/2006/math">
                    <m:r>
                      <a:rPr lang="en-US" sz="3000" b="0" i="0"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d>
                      <m:dPr>
                        <m:ctrlPr>
                          <a:rPr lang="en-US" sz="3000" i="1">
                            <a:latin typeface="Cambria Math" panose="02040503050406030204" pitchFamily="18" charset="0"/>
                          </a:rPr>
                        </m:ctrlPr>
                      </m:dPr>
                      <m:e>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5632311"/>
              </a:xfrm>
              <a:prstGeom prst="rect">
                <a:avLst/>
              </a:prstGeom>
              <a:blipFill>
                <a:blip r:embed="rId3"/>
                <a:stretch>
                  <a:fillRect l="-1203" t="-140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10</a:t>
            </a:fld>
            <a:endParaRPr lang="en-US"/>
          </a:p>
        </p:txBody>
      </p:sp>
    </p:spTree>
    <p:extLst>
      <p:ext uri="{BB962C8B-B14F-4D97-AF65-F5344CB8AC3E}">
        <p14:creationId xmlns:p14="http://schemas.microsoft.com/office/powerpoint/2010/main" val="22198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801314"/>
              </a:xfrm>
              <a:prstGeom prst="rect">
                <a:avLst/>
              </a:prstGeom>
            </p:spPr>
            <p:txBody>
              <a:bodyPr wrap="square">
                <a:spAutoFit/>
              </a:bodyPr>
              <a:lstStyle/>
              <a:p>
                <a:pPr>
                  <a:spcAft>
                    <a:spcPts val="1200"/>
                  </a:spcAft>
                </a:pPr>
                <a:r>
                  <a:rPr lang="en-US" sz="2400" dirty="0"/>
                  <a:t>But then, by that </a:t>
                </a:r>
                <a:r>
                  <a:rPr lang="en-US" sz="2400" dirty="0" err="1"/>
                  <a:t>ol</a:t>
                </a:r>
                <a:r>
                  <a:rPr lang="en-US" sz="2400" dirty="0"/>
                  <a:t>’ commutative property, we got:</a:t>
                </a:r>
                <a:endParaRPr lang="en-US" sz="3000" i="1" dirty="0">
                  <a:latin typeface="Cambria Math" panose="02040503050406030204" pitchFamily="18" charset="0"/>
                  <a:ea typeface="Cambria Math" panose="02040503050406030204" pitchFamily="18" charset="0"/>
                </a:endParaRPr>
              </a:p>
              <a:p>
                <a:pPr algn="ct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nor/>
                      </m:rPr>
                      <a:rPr lang="en-US" sz="3000" dirty="0"/>
                      <m:t> </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spcAft>
                    <a:spcPts val="1200"/>
                  </a:spcAft>
                </a:pPr>
                <a:r>
                  <a:rPr lang="en-US" sz="2400" dirty="0">
                    <a:ea typeface="Cambria Math" panose="02040503050406030204" pitchFamily="18" charset="0"/>
                  </a:rPr>
                  <a:t>So </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and thus</a:t>
                </a:r>
                <a:r>
                  <a:rPr lang="en-US" sz="2400" dirty="0"/>
                  <a:t> 𝐵∩𝐴  and 𝐵∩𝐴</a:t>
                </a:r>
                <a:r>
                  <a:rPr lang="en-US" sz="2400" baseline="30000" dirty="0"/>
                  <a:t>𝑐 </a:t>
                </a:r>
                <a:r>
                  <a:rPr lang="en-US" sz="2400" dirty="0"/>
                  <a:t>are disjoint! That means we get to use that beautiful </a:t>
                </a:r>
                <a:r>
                  <a:rPr lang="en-US" sz="2400" i="1" dirty="0"/>
                  <a:t>axiom of finite additivity! </a:t>
                </a:r>
                <a:r>
                  <a:rPr lang="en-US" sz="2400" dirty="0"/>
                  <a:t>(though we are kind of going in reverse this time)</a:t>
                </a:r>
                <a:endParaRPr lang="en-US" sz="2400" i="1" dirty="0">
                  <a:ea typeface="Cambria Math" panose="02040503050406030204" pitchFamily="18" charset="0"/>
                </a:endParaRPr>
              </a:p>
              <a:p>
                <a:pP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r>
                          <a:rPr lang="en-US" sz="3000" b="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spcAft>
                    <a:spcPts val="1200"/>
                  </a:spcAft>
                </a:pPr>
                <a:endParaRPr lang="en-US" sz="3000" dirty="0">
                  <a:ea typeface="Cambria Math" panose="02040503050406030204" pitchFamily="18" charset="0"/>
                </a:endParaRPr>
              </a:p>
              <a:p>
                <a:pPr>
                  <a:spcAft>
                    <a:spcPts val="1200"/>
                  </a:spcAft>
                </a:pPr>
                <a:endParaRPr lang="en-US" sz="3000" b="0" dirty="0">
                  <a:ea typeface="Cambria Math" panose="02040503050406030204" pitchFamily="18" charset="0"/>
                </a:endParaRPr>
              </a:p>
              <a:p>
                <a:pPr>
                  <a:spcAft>
                    <a:spcPts val="1200"/>
                  </a:spcAft>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801314"/>
              </a:xfrm>
              <a:prstGeom prst="rect">
                <a:avLst/>
              </a:prstGeom>
              <a:blipFill>
                <a:blip r:embed="rId3"/>
                <a:stretch>
                  <a:fillRect l="-785" t="-101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11</a:t>
            </a:fld>
            <a:endParaRPr lang="en-US"/>
          </a:p>
        </p:txBody>
      </p:sp>
      <p:sp>
        <p:nvSpPr>
          <p:cNvPr id="8" name="Title 1">
            <a:extLst>
              <a:ext uri="{FF2B5EF4-FFF2-40B4-BE49-F238E27FC236}">
                <a16:creationId xmlns:a16="http://schemas.microsoft.com/office/drawing/2014/main" id="{6925E7CF-6C09-4F30-BDE4-6392DA8D69F6}"/>
              </a:ext>
            </a:extLst>
          </p:cNvPr>
          <p:cNvSpPr txBox="1">
            <a:spLocks/>
          </p:cNvSpPr>
          <p:nvPr/>
        </p:nvSpPr>
        <p:spPr>
          <a:xfrm>
            <a:off x="6817488" y="4643634"/>
            <a:ext cx="187638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p:sp>
        <p:nvSpPr>
          <p:cNvPr id="5" name="Title 1">
            <a:extLst>
              <a:ext uri="{FF2B5EF4-FFF2-40B4-BE49-F238E27FC236}">
                <a16:creationId xmlns:a16="http://schemas.microsoft.com/office/drawing/2014/main" id="{0F26E918-D588-414D-9EE2-6131D22A81D0}"/>
              </a:ext>
            </a:extLst>
          </p:cNvPr>
          <p:cNvSpPr txBox="1">
            <a:spLocks/>
          </p:cNvSpPr>
          <p:nvPr/>
        </p:nvSpPr>
        <p:spPr>
          <a:xfrm>
            <a:off x="8038261" y="1284829"/>
            <a:ext cx="185137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(by definition of complementation)</a:t>
            </a:r>
          </a:p>
        </p:txBody>
      </p:sp>
      <p:sp>
        <p:nvSpPr>
          <p:cNvPr id="4" name="Rectangle 3">
            <a:extLst>
              <a:ext uri="{FF2B5EF4-FFF2-40B4-BE49-F238E27FC236}">
                <a16:creationId xmlns:a16="http://schemas.microsoft.com/office/drawing/2014/main" id="{BA930854-0587-4B7C-99EF-8ABBA7556CE0}"/>
              </a:ext>
            </a:extLst>
          </p:cNvPr>
          <p:cNvSpPr/>
          <p:nvPr/>
        </p:nvSpPr>
        <p:spPr>
          <a:xfrm>
            <a:off x="8941371" y="1905718"/>
            <a:ext cx="338667" cy="5696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a:extLst>
              <a:ext uri="{FF2B5EF4-FFF2-40B4-BE49-F238E27FC236}">
                <a16:creationId xmlns:a16="http://schemas.microsoft.com/office/drawing/2014/main" id="{8BDEE7A6-6223-45A6-B9E4-A3C8E1C8FC1D}"/>
              </a:ext>
            </a:extLst>
          </p:cNvPr>
          <p:cNvSpPr/>
          <p:nvPr/>
        </p:nvSpPr>
        <p:spPr>
          <a:xfrm rot="16200000">
            <a:off x="7530561" y="1021272"/>
            <a:ext cx="386498" cy="6658887"/>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480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xEl>
                                              <p:pRg st="3" end="3"/>
                                            </p:txEl>
                                          </p:spTgt>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12</a:t>
            </a:fld>
            <a:endParaRPr lang="en-US"/>
          </a:p>
        </p:txBody>
      </p:sp>
      <p:grpSp>
        <p:nvGrpSpPr>
          <p:cNvPr id="3" name="Group 2">
            <a:extLst>
              <a:ext uri="{FF2B5EF4-FFF2-40B4-BE49-F238E27FC236}">
                <a16:creationId xmlns:a16="http://schemas.microsoft.com/office/drawing/2014/main" id="{9D663F51-6F18-45FD-95AA-E38B324E3DDF}"/>
              </a:ext>
            </a:extLst>
          </p:cNvPr>
          <p:cNvGrpSpPr/>
          <p:nvPr/>
        </p:nvGrpSpPr>
        <p:grpSpPr>
          <a:xfrm>
            <a:off x="267809" y="2012944"/>
            <a:ext cx="11656381" cy="1844544"/>
            <a:chOff x="253012" y="1392055"/>
            <a:chExt cx="11656381" cy="1844544"/>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3012" y="1392055"/>
                  <a:ext cx="11656381" cy="1844544"/>
                </a:xfrm>
                <a:prstGeom prst="rect">
                  <a:avLst/>
                </a:prstGeom>
              </p:spPr>
              <p:txBody>
                <a:bodyPr wrap="square">
                  <a:spAutoFit/>
                </a:bodyPr>
                <a:lstStyle/>
                <a:p>
                  <a:pPr algn="ctr">
                    <a:spcAft>
                      <a:spcPts val="1200"/>
                    </a:spcAft>
                  </a:pP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b="0" i="1" smtClean="0">
                          <a:latin typeface="Cambria Math" panose="02040503050406030204" pitchFamily="18" charset="0"/>
                          <a:ea typeface="Cambria Math" panose="02040503050406030204" pitchFamily="18" charset="0"/>
                        </a:rPr>
                        <m:t>=</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m:rPr>
                              <m:sty m:val="p"/>
                            </m:rPr>
                            <a:rPr lang="el-GR" sz="3000" i="1" smtClean="0">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lgn="ctr">
                    <a:spcAft>
                      <a:spcPts val="1200"/>
                    </a:spcAft>
                  </a:pPr>
                  <a:endParaRPr lang="en-US" sz="3000" b="0" dirty="0">
                    <a:ea typeface="Cambria Math" panose="02040503050406030204" pitchFamily="18" charset="0"/>
                  </a:endParaRPr>
                </a:p>
                <a:p>
                  <a:pPr>
                    <a:spcAft>
                      <a:spcPts val="1200"/>
                    </a:spcAft>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3012" y="1392055"/>
                  <a:ext cx="11656381" cy="1844544"/>
                </a:xfrm>
                <a:prstGeom prst="rect">
                  <a:avLst/>
                </a:prstGeom>
                <a:blipFill>
                  <a:blip r:embed="rId3"/>
                  <a:stretch>
                    <a:fillRect/>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3D71D6C-52D9-4C5D-9C1C-0EBD0180E489}"/>
                </a:ext>
              </a:extLst>
            </p:cNvPr>
            <p:cNvSpPr txBox="1">
              <a:spLocks/>
            </p:cNvSpPr>
            <p:nvPr/>
          </p:nvSpPr>
          <p:spPr>
            <a:xfrm>
              <a:off x="3979832" y="2274767"/>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(Sample Space </a:t>
              </a:r>
              <a:r>
                <a:rPr lang="el-GR" sz="1400" b="1" dirty="0"/>
                <a:t>Ω</a:t>
              </a:r>
              <a:r>
                <a:rPr lang="en-US" sz="1400" b="1" dirty="0"/>
                <a:t>)</a:t>
              </a:r>
            </a:p>
          </p:txBody>
        </p:sp>
        <p:sp>
          <p:nvSpPr>
            <p:cNvPr id="10" name="Left Brace 9">
              <a:extLst>
                <a:ext uri="{FF2B5EF4-FFF2-40B4-BE49-F238E27FC236}">
                  <a16:creationId xmlns:a16="http://schemas.microsoft.com/office/drawing/2014/main" id="{BD8AF01B-D624-446A-A056-D34128438EE3}"/>
                </a:ext>
              </a:extLst>
            </p:cNvPr>
            <p:cNvSpPr/>
            <p:nvPr/>
          </p:nvSpPr>
          <p:spPr>
            <a:xfrm rot="16200000">
              <a:off x="4695337" y="1347741"/>
              <a:ext cx="386498" cy="146755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8D1351F7-9FEB-45DB-A5EB-037648210C07}"/>
              </a:ext>
            </a:extLst>
          </p:cNvPr>
          <p:cNvSpPr/>
          <p:nvPr/>
        </p:nvSpPr>
        <p:spPr>
          <a:xfrm>
            <a:off x="372129" y="1608877"/>
            <a:ext cx="8984767" cy="369332"/>
          </a:xfrm>
          <a:prstGeom prst="rect">
            <a:avLst/>
          </a:prstGeom>
        </p:spPr>
        <p:txBody>
          <a:bodyPr wrap="none">
            <a:spAutoFit/>
          </a:bodyPr>
          <a:lstStyle/>
          <a:p>
            <a:r>
              <a:rPr lang="en-US" dirty="0"/>
              <a:t>But we remember (hopefully) that an event and its complement partition the sample space:</a:t>
            </a:r>
          </a:p>
        </p:txBody>
      </p:sp>
      <p:sp>
        <p:nvSpPr>
          <p:cNvPr id="13" name="Rectangle 12">
            <a:extLst>
              <a:ext uri="{FF2B5EF4-FFF2-40B4-BE49-F238E27FC236}">
                <a16:creationId xmlns:a16="http://schemas.microsoft.com/office/drawing/2014/main" id="{5E71AD11-5B39-4E56-A221-20733256685C}"/>
              </a:ext>
            </a:extLst>
          </p:cNvPr>
          <p:cNvSpPr/>
          <p:nvPr/>
        </p:nvSpPr>
        <p:spPr>
          <a:xfrm>
            <a:off x="558107" y="4418126"/>
            <a:ext cx="11257120" cy="830997"/>
          </a:xfrm>
          <a:prstGeom prst="rect">
            <a:avLst/>
          </a:prstGeom>
        </p:spPr>
        <p:txBody>
          <a:bodyPr wrap="square">
            <a:spAutoFit/>
          </a:bodyPr>
          <a:lstStyle/>
          <a:p>
            <a:r>
              <a:rPr lang="en-US" sz="2400" dirty="0"/>
              <a:t>Ok, that was tough and took a LOT of steps, so we’re </a:t>
            </a:r>
            <a:r>
              <a:rPr lang="en-US" sz="2400" dirty="0" err="1"/>
              <a:t>gonna</a:t>
            </a:r>
            <a:r>
              <a:rPr lang="en-US" sz="2400" dirty="0"/>
              <a:t> combine them all into one succinct proof, and you can try to follow along:</a:t>
            </a:r>
          </a:p>
        </p:txBody>
      </p:sp>
    </p:spTree>
    <p:extLst>
      <p:ext uri="{BB962C8B-B14F-4D97-AF65-F5344CB8AC3E}">
        <p14:creationId xmlns:p14="http://schemas.microsoft.com/office/powerpoint/2010/main" val="17258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Put it all together!</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13</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116CD8-0067-4D6B-B7D3-798FDA9FF10C}"/>
                  </a:ext>
                </a:extLst>
              </p:cNvPr>
              <p:cNvSpPr/>
              <p:nvPr/>
            </p:nvSpPr>
            <p:spPr>
              <a:xfrm>
                <a:off x="158188" y="1509415"/>
                <a:ext cx="11875624" cy="4231928"/>
              </a:xfrm>
              <a:prstGeom prst="rect">
                <a:avLst/>
              </a:prstGeom>
            </p:spPr>
            <p:txBody>
              <a:bodyPr wrap="square">
                <a:spAutoFit/>
              </a:bodyPr>
              <a:lstStyle/>
              <a:p>
                <a:pPr>
                  <a:lnSpc>
                    <a:spcPct val="150000"/>
                  </a:lnSpc>
                </a:pPr>
                <a:r>
                  <a:rPr lang="en-US" sz="2400" dirty="0">
                    <a:latin typeface="Cambria Math" panose="02040503050406030204" pitchFamily="18" charset="0"/>
                  </a:rPr>
                  <a:t>What we want to prove:</a:t>
                </a:r>
              </a:p>
              <a:p>
                <a:pPr>
                  <a:lnSpc>
                    <a:spcPct val="150000"/>
                  </a:lnSpc>
                </a:pPr>
                <a14:m>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oMath>
                </a14:m>
                <a:endParaRPr lang="en-US" sz="2400" dirty="0"/>
              </a:p>
              <a:p>
                <a:pPr>
                  <a:lnSpc>
                    <a:spcPct val="150000"/>
                  </a:lnSpc>
                </a:pPr>
                <a:endParaRPr lang="en-US" sz="2400" dirty="0"/>
              </a:p>
              <a:p>
                <a:pPr>
                  <a:lnSpc>
                    <a:spcPct val="150000"/>
                  </a:lnSpc>
                </a:pPr>
                <a:r>
                  <a:rPr lang="en-US" sz="2400" dirty="0"/>
                  <a:t>How we prove it:</a:t>
                </a:r>
              </a:p>
              <a:p>
                <a:pPr>
                  <a:lnSpc>
                    <a:spcPct val="150000"/>
                  </a:lnSpc>
                </a:pP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e>
                    </m:d>
                  </m:oMath>
                </a14:m>
                <a:r>
                  <a:rPr lang="en-US" sz="2200" dirty="0">
                    <a:ea typeface="Cambria Math" panose="02040503050406030204" pitchFamily="18" charset="0"/>
                  </a:rPr>
                  <a:t> +</a:t>
                </a:r>
                <a14:m>
                  <m:oMath xmlns:m="http://schemas.openxmlformats.org/officeDocument/2006/math">
                    <m:r>
                      <a:rPr lang="en-US" sz="2200" i="1">
                        <a:latin typeface="Cambria Math" panose="02040503050406030204" pitchFamily="18" charset="0"/>
                        <a:ea typeface="Cambria Math" panose="02040503050406030204" pitchFamily="18" charset="0"/>
                      </a:rPr>
                      <m:t>𝑃</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b="0" i="1"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e>
                    </m:d>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𝐴</m:t>
                            </m:r>
                          </m:e>
                          <m:sup>
                            <m:r>
                              <a:rPr lang="en-US" sz="2200" i="1">
                                <a:latin typeface="Cambria Math" panose="02040503050406030204" pitchFamily="18" charset="0"/>
                                <a:ea typeface="Cambria Math" panose="02040503050406030204" pitchFamily="18" charset="0"/>
                              </a:rPr>
                              <m:t>𝑐</m:t>
                            </m:r>
                          </m:sup>
                        </m:s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𝐴</m:t>
                        </m:r>
                      </m:e>
                    </m:d>
                    <m:r>
                      <a:rPr lang="en-US" sz="2200" i="1">
                        <a:latin typeface="Cambria Math" panose="02040503050406030204" pitchFamily="18" charset="0"/>
                        <a:ea typeface="Cambria Math" panose="02040503050406030204" pitchFamily="18" charset="0"/>
                      </a:rPr>
                      <m:t>)=</m:t>
                    </m:r>
                    <m:r>
                      <m:rPr>
                        <m:nor/>
                      </m:rPr>
                      <a:rPr lang="en-US" sz="2200" dirty="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𝑃</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Ω</m:t>
                        </m:r>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𝑃</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𝐵</m:t>
                    </m:r>
                    <m:r>
                      <a:rPr lang="en-US" sz="2200" i="1">
                        <a:latin typeface="Cambria Math" panose="02040503050406030204" pitchFamily="18" charset="0"/>
                        <a:ea typeface="Cambria Math" panose="02040503050406030204" pitchFamily="18" charset="0"/>
                      </a:rPr>
                      <m:t>)</m:t>
                    </m:r>
                  </m:oMath>
                </a14:m>
                <a:endParaRPr lang="en-US" sz="2200" dirty="0">
                  <a:ea typeface="Cambria Math" panose="02040503050406030204" pitchFamily="18" charset="0"/>
                </a:endParaRPr>
              </a:p>
              <a:p>
                <a:pPr>
                  <a:lnSpc>
                    <a:spcPct val="150000"/>
                  </a:lnSpc>
                </a:pP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nSpc>
                    <a:spcPct val="150000"/>
                  </a:lnSpc>
                </a:pP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𝐴</m:t>
                            </m:r>
                          </m:e>
                          <m:sup>
                            <m:r>
                              <a:rPr lang="en-US" sz="2400" i="1">
                                <a:latin typeface="Cambria Math" panose="02040503050406030204" pitchFamily="18" charset="0"/>
                                <a:ea typeface="Cambria Math" panose="02040503050406030204" pitchFamily="18" charset="0"/>
                              </a:rPr>
                              <m:t>𝑐</m:t>
                            </m:r>
                          </m:sup>
                        </m:sSup>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endParaRPr lang="en-US" sz="2000" dirty="0"/>
              </a:p>
            </p:txBody>
          </p:sp>
        </mc:Choice>
        <mc:Fallback xmlns="">
          <p:sp>
            <p:nvSpPr>
              <p:cNvPr id="4" name="Rectangle 3">
                <a:extLst>
                  <a:ext uri="{FF2B5EF4-FFF2-40B4-BE49-F238E27FC236}">
                    <a16:creationId xmlns:a16="http://schemas.microsoft.com/office/drawing/2014/main" id="{62116CD8-0067-4D6B-B7D3-798FDA9FF10C}"/>
                  </a:ext>
                </a:extLst>
              </p:cNvPr>
              <p:cNvSpPr>
                <a:spLocks noRot="1" noChangeAspect="1" noMove="1" noResize="1" noEditPoints="1" noAdjustHandles="1" noChangeArrowheads="1" noChangeShapeType="1" noTextEdit="1"/>
              </p:cNvSpPr>
              <p:nvPr/>
            </p:nvSpPr>
            <p:spPr>
              <a:xfrm>
                <a:off x="158188" y="1509415"/>
                <a:ext cx="11875624" cy="4231928"/>
              </a:xfrm>
              <a:prstGeom prst="rect">
                <a:avLst/>
              </a:prstGeom>
              <a:blipFill>
                <a:blip r:embed="rId3"/>
                <a:stretch>
                  <a:fillRect l="-821"/>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8EA70AE8-C030-4849-A342-B66B4B15F8C7}"/>
              </a:ext>
            </a:extLst>
          </p:cNvPr>
          <p:cNvSpPr txBox="1">
            <a:spLocks/>
          </p:cNvSpPr>
          <p:nvPr/>
        </p:nvSpPr>
        <p:spPr>
          <a:xfrm>
            <a:off x="2570944" y="3144171"/>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 applies, as shown earlier)</a:t>
            </a:r>
          </a:p>
        </p:txBody>
      </p:sp>
      <p:sp>
        <p:nvSpPr>
          <p:cNvPr id="14" name="Title 1">
            <a:extLst>
              <a:ext uri="{FF2B5EF4-FFF2-40B4-BE49-F238E27FC236}">
                <a16:creationId xmlns:a16="http://schemas.microsoft.com/office/drawing/2014/main" id="{2FF82057-8FB3-499D-864D-29389CBFA60D}"/>
              </a:ext>
            </a:extLst>
          </p:cNvPr>
          <p:cNvSpPr txBox="1">
            <a:spLocks/>
          </p:cNvSpPr>
          <p:nvPr/>
        </p:nvSpPr>
        <p:spPr>
          <a:xfrm>
            <a:off x="5187246" y="3194021"/>
            <a:ext cx="1817508"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p:sp>
        <p:nvSpPr>
          <p:cNvPr id="15" name="Title 1">
            <a:extLst>
              <a:ext uri="{FF2B5EF4-FFF2-40B4-BE49-F238E27FC236}">
                <a16:creationId xmlns:a16="http://schemas.microsoft.com/office/drawing/2014/main" id="{E96BB6C8-80A3-40BD-BF91-925173331757}"/>
              </a:ext>
            </a:extLst>
          </p:cNvPr>
          <p:cNvSpPr txBox="1">
            <a:spLocks/>
          </p:cNvSpPr>
          <p:nvPr/>
        </p:nvSpPr>
        <p:spPr>
          <a:xfrm>
            <a:off x="7708739" y="3122863"/>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(Properties of the sample space)</a:t>
            </a:r>
          </a:p>
        </p:txBody>
      </p:sp>
    </p:spTree>
    <p:extLst>
      <p:ext uri="{BB962C8B-B14F-4D97-AF65-F5344CB8AC3E}">
        <p14:creationId xmlns:p14="http://schemas.microsoft.com/office/powerpoint/2010/main" val="411072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3970318"/>
              </a:xfrm>
              <a:prstGeom prst="rect">
                <a:avLst/>
              </a:prstGeom>
            </p:spPr>
            <p:txBody>
              <a:bodyPr wrap="square">
                <a:spAutoFit/>
              </a:bodyPr>
              <a:lstStyle/>
              <a:p>
                <a:r>
                  <a:rPr lang="en-US" sz="3000" dirty="0"/>
                  <a:t>a.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𝐴</m:t>
                            </m:r>
                          </m:e>
                          <m:sup>
                            <m:r>
                              <a:rPr lang="en-US" sz="3000" b="0" i="1" smtClean="0">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2400" dirty="0"/>
              </a:p>
              <a:p>
                <a:r>
                  <a:rPr lang="en-US" sz="2400" dirty="0"/>
                  <a:t>We’re not going to do the proof with dice because I value my sanity, but we will illustrate the property:</a:t>
                </a:r>
                <a:endParaRPr lang="en-US" sz="3000" i="1" dirty="0">
                  <a:latin typeface="Cambria Math" panose="02040503050406030204" pitchFamily="18" charset="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3970318"/>
              </a:xfrm>
              <a:prstGeom prst="rect">
                <a:avLst/>
              </a:prstGeom>
              <a:blipFill>
                <a:blip r:embed="rId4"/>
                <a:stretch>
                  <a:fillRect l="-1203" t="-1997" r="-130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Using dice to illustrate a.</a:t>
            </a:r>
            <a:endParaRPr lang="en-US" sz="36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14</a:t>
            </a:fld>
            <a:endParaRPr lang="en-US"/>
          </a:p>
        </p:txBody>
      </p:sp>
      <p:grpSp>
        <p:nvGrpSpPr>
          <p:cNvPr id="5" name="Group 4">
            <a:extLst>
              <a:ext uri="{FF2B5EF4-FFF2-40B4-BE49-F238E27FC236}">
                <a16:creationId xmlns:a16="http://schemas.microsoft.com/office/drawing/2014/main" id="{E868FE10-2CC4-4DCB-A1A0-DFD35905074A}"/>
              </a:ext>
            </a:extLst>
          </p:cNvPr>
          <p:cNvGrpSpPr/>
          <p:nvPr/>
        </p:nvGrpSpPr>
        <p:grpSpPr>
          <a:xfrm>
            <a:off x="278167" y="3094680"/>
            <a:ext cx="11606844" cy="916565"/>
            <a:chOff x="278167" y="3094680"/>
            <a:chExt cx="11606844" cy="916565"/>
          </a:xfrm>
        </p:grpSpPr>
        <p:pic>
          <p:nvPicPr>
            <p:cNvPr id="56" name="Picture 55">
              <a:extLst>
                <a:ext uri="{FF2B5EF4-FFF2-40B4-BE49-F238E27FC236}">
                  <a16:creationId xmlns:a16="http://schemas.microsoft.com/office/drawing/2014/main" id="{4031593F-5BD0-447E-8F45-01D861B026E5}"/>
                </a:ext>
              </a:extLst>
            </p:cNvPr>
            <p:cNvPicPr>
              <a:picLocks noChangeAspect="1"/>
            </p:cNvPicPr>
            <p:nvPr/>
          </p:nvPicPr>
          <p:blipFill>
            <a:blip r:embed="rId5"/>
            <a:stretch>
              <a:fillRect/>
            </a:stretch>
          </p:blipFill>
          <p:spPr>
            <a:xfrm>
              <a:off x="4792387" y="3155433"/>
              <a:ext cx="719390" cy="810838"/>
            </a:xfrm>
            <a:prstGeom prst="rect">
              <a:avLst/>
            </a:prstGeom>
          </p:spPr>
        </p:pic>
        <p:pic>
          <p:nvPicPr>
            <p:cNvPr id="54" name="Picture 53">
              <a:extLst>
                <a:ext uri="{FF2B5EF4-FFF2-40B4-BE49-F238E27FC236}">
                  <a16:creationId xmlns:a16="http://schemas.microsoft.com/office/drawing/2014/main" id="{5173F6D9-200E-4E6D-B007-69D143F8318D}"/>
                </a:ext>
              </a:extLst>
            </p:cNvPr>
            <p:cNvPicPr>
              <a:picLocks noChangeAspect="1"/>
            </p:cNvPicPr>
            <p:nvPr/>
          </p:nvPicPr>
          <p:blipFill>
            <a:blip r:embed="rId6"/>
            <a:stretch>
              <a:fillRect/>
            </a:stretch>
          </p:blipFill>
          <p:spPr>
            <a:xfrm>
              <a:off x="4572140" y="3140479"/>
              <a:ext cx="585267" cy="810838"/>
            </a:xfrm>
            <a:prstGeom prst="rect">
              <a:avLst/>
            </a:prstGeom>
          </p:spPr>
        </p:pic>
        <p:grpSp>
          <p:nvGrpSpPr>
            <p:cNvPr id="7" name="Group 6">
              <a:extLst>
                <a:ext uri="{FF2B5EF4-FFF2-40B4-BE49-F238E27FC236}">
                  <a16:creationId xmlns:a16="http://schemas.microsoft.com/office/drawing/2014/main" id="{ABA9A6AA-BBDD-4F37-A6E6-B2C65ED42C90}"/>
                </a:ext>
              </a:extLst>
            </p:cNvPr>
            <p:cNvGrpSpPr/>
            <p:nvPr/>
          </p:nvGrpSpPr>
          <p:grpSpPr>
            <a:xfrm>
              <a:off x="1006712" y="3285066"/>
              <a:ext cx="1476048" cy="422864"/>
              <a:chOff x="8312682" y="4647504"/>
              <a:chExt cx="2202386" cy="603017"/>
            </a:xfrm>
          </p:grpSpPr>
          <p:grpSp>
            <p:nvGrpSpPr>
              <p:cNvPr id="8" name="Group 7">
                <a:extLst>
                  <a:ext uri="{FF2B5EF4-FFF2-40B4-BE49-F238E27FC236}">
                    <a16:creationId xmlns:a16="http://schemas.microsoft.com/office/drawing/2014/main" id="{D4BFC4D3-2B6A-4467-9D54-5D0F99AF095D}"/>
                  </a:ext>
                </a:extLst>
              </p:cNvPr>
              <p:cNvGrpSpPr/>
              <p:nvPr/>
            </p:nvGrpSpPr>
            <p:grpSpPr>
              <a:xfrm>
                <a:off x="9089735" y="4659994"/>
                <a:ext cx="615462" cy="588308"/>
                <a:chOff x="7718409" y="5136082"/>
                <a:chExt cx="615462" cy="588308"/>
              </a:xfrm>
            </p:grpSpPr>
            <p:sp>
              <p:nvSpPr>
                <p:cNvPr id="21" name="Rectangle: Rounded Corners 20">
                  <a:extLst>
                    <a:ext uri="{FF2B5EF4-FFF2-40B4-BE49-F238E27FC236}">
                      <a16:creationId xmlns:a16="http://schemas.microsoft.com/office/drawing/2014/main" id="{A69C4642-4CD4-499A-AD5A-16F8076EB602}"/>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529C20-DF1C-4689-8592-3D108156BF43}"/>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653D0AE-A379-443B-B4D7-89C1CF8177A5}"/>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E657F13-8571-4B36-BDC5-2B229B7DBCEF}"/>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E8B6F34-A1C4-4F03-BA66-B3537BCE050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0EED71D9-A900-425A-812E-3368B17D9004}"/>
                  </a:ext>
                </a:extLst>
              </p:cNvPr>
              <p:cNvGrpSpPr/>
              <p:nvPr/>
            </p:nvGrpSpPr>
            <p:grpSpPr>
              <a:xfrm>
                <a:off x="9899606" y="4647504"/>
                <a:ext cx="615462" cy="588308"/>
                <a:chOff x="8721700" y="5136082"/>
                <a:chExt cx="615462" cy="588308"/>
              </a:xfrm>
            </p:grpSpPr>
            <p:sp>
              <p:nvSpPr>
                <p:cNvPr id="14" name="Rectangle: Rounded Corners 13">
                  <a:extLst>
                    <a:ext uri="{FF2B5EF4-FFF2-40B4-BE49-F238E27FC236}">
                      <a16:creationId xmlns:a16="http://schemas.microsoft.com/office/drawing/2014/main" id="{41384D6E-F936-4FFE-930E-5E0DE2052062}"/>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68DF6E0-C038-4735-AFE6-8210036C9485}"/>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B85AC19-0890-41A0-946B-FAF440652A01}"/>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B1AF7BD-4356-4CEB-9209-10BEEEA6AA0C}"/>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B35341-88BF-4171-8124-5EE721F18EAE}"/>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0C894B-455A-479F-B6A9-2D58C4EB749B}"/>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0268C83-2838-43FE-ACBD-FDC2C8E7DF33}"/>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94715567-4ECE-4391-825B-2C2819219FE3}"/>
                  </a:ext>
                </a:extLst>
              </p:cNvPr>
              <p:cNvGrpSpPr/>
              <p:nvPr/>
            </p:nvGrpSpPr>
            <p:grpSpPr>
              <a:xfrm>
                <a:off x="8312682" y="4662213"/>
                <a:ext cx="615462" cy="588308"/>
                <a:chOff x="6725733" y="5138301"/>
                <a:chExt cx="615462" cy="588308"/>
              </a:xfrm>
            </p:grpSpPr>
            <p:sp>
              <p:nvSpPr>
                <p:cNvPr id="11" name="Rectangle: Rounded Corners 10">
                  <a:extLst>
                    <a:ext uri="{FF2B5EF4-FFF2-40B4-BE49-F238E27FC236}">
                      <a16:creationId xmlns:a16="http://schemas.microsoft.com/office/drawing/2014/main" id="{3652D13D-AC1D-4BE5-84DD-97C133CF03F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A37756D-2276-4E7B-A9AF-DA8523DFF4A6}"/>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1DBCD9B-6A14-4504-A2A6-76CEB4D8C28A}"/>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87A45E27-E669-4A9C-A231-F1EFE24ED7DA}"/>
                </a:ext>
              </a:extLst>
            </p:cNvPr>
            <p:cNvGrpSpPr/>
            <p:nvPr/>
          </p:nvGrpSpPr>
          <p:grpSpPr>
            <a:xfrm>
              <a:off x="3017709" y="3309983"/>
              <a:ext cx="1713575" cy="412549"/>
              <a:chOff x="2373003" y="5686844"/>
              <a:chExt cx="2641939" cy="604037"/>
            </a:xfrm>
          </p:grpSpPr>
          <p:grpSp>
            <p:nvGrpSpPr>
              <p:cNvPr id="27" name="Group 26">
                <a:extLst>
                  <a:ext uri="{FF2B5EF4-FFF2-40B4-BE49-F238E27FC236}">
                    <a16:creationId xmlns:a16="http://schemas.microsoft.com/office/drawing/2014/main" id="{A94962BC-51F3-494B-BC13-1A15509C82D1}"/>
                  </a:ext>
                </a:extLst>
              </p:cNvPr>
              <p:cNvGrpSpPr/>
              <p:nvPr/>
            </p:nvGrpSpPr>
            <p:grpSpPr>
              <a:xfrm>
                <a:off x="2373003" y="5686844"/>
                <a:ext cx="615462" cy="588308"/>
                <a:chOff x="6306354" y="5376965"/>
                <a:chExt cx="615462" cy="588308"/>
              </a:xfrm>
            </p:grpSpPr>
            <p:sp>
              <p:nvSpPr>
                <p:cNvPr id="50" name="Rectangle: Rounded Corners 49">
                  <a:extLst>
                    <a:ext uri="{FF2B5EF4-FFF2-40B4-BE49-F238E27FC236}">
                      <a16:creationId xmlns:a16="http://schemas.microsoft.com/office/drawing/2014/main" id="{046C4076-6A94-40B8-9973-922DA0129C94}"/>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9B3E3E-1DFC-4139-8A8B-3BBA754CBB2B}"/>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67567AF-BDF7-4C1A-8A06-47341D6B7C00}"/>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A96E2E7-77D3-4544-B77B-2281D7F93700}"/>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A6BD5CC0-7909-47E6-BA0F-6551EE0BBBD6}"/>
                  </a:ext>
                </a:extLst>
              </p:cNvPr>
              <p:cNvGrpSpPr/>
              <p:nvPr/>
            </p:nvGrpSpPr>
            <p:grpSpPr>
              <a:xfrm>
                <a:off x="3056196" y="5702573"/>
                <a:ext cx="615462" cy="588308"/>
                <a:chOff x="7718409" y="5136082"/>
                <a:chExt cx="615462" cy="588308"/>
              </a:xfrm>
            </p:grpSpPr>
            <p:sp>
              <p:nvSpPr>
                <p:cNvPr id="45" name="Rectangle: Rounded Corners 44">
                  <a:extLst>
                    <a:ext uri="{FF2B5EF4-FFF2-40B4-BE49-F238E27FC236}">
                      <a16:creationId xmlns:a16="http://schemas.microsoft.com/office/drawing/2014/main" id="{5D662D7D-99A9-48BF-A4DD-977BA2460816}"/>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A50079-C2E2-46DF-9FDC-6ADC9E2FB49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391A7F7-E893-4386-ACBD-519DEFB39937}"/>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B43694-CF57-4DF6-8115-81A6758C87D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8368847-A461-4966-B8FD-C133575E672E}"/>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44C0F127-8404-40E9-828D-FC796116D94C}"/>
                  </a:ext>
                </a:extLst>
              </p:cNvPr>
              <p:cNvGrpSpPr/>
              <p:nvPr/>
            </p:nvGrpSpPr>
            <p:grpSpPr>
              <a:xfrm>
                <a:off x="4399480" y="5702573"/>
                <a:ext cx="615462" cy="588308"/>
                <a:chOff x="8721700" y="5136082"/>
                <a:chExt cx="615462" cy="588308"/>
              </a:xfrm>
            </p:grpSpPr>
            <p:sp>
              <p:nvSpPr>
                <p:cNvPr id="37" name="Rectangle: Rounded Corners 36">
                  <a:extLst>
                    <a:ext uri="{FF2B5EF4-FFF2-40B4-BE49-F238E27FC236}">
                      <a16:creationId xmlns:a16="http://schemas.microsoft.com/office/drawing/2014/main" id="{64C8AA19-47DE-4F1E-9F69-FE2C06FE6404}"/>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662F0D9-CB64-4869-BAA0-EB9B79DEBDC3}"/>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7A92E90-7B8F-4572-BAC4-33462429E434}"/>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0FB9EAA-9780-4979-85D2-C4DA143A9FC9}"/>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6EA72DF-BE95-41C1-9ADB-4C9FCABB357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8A6458B-764F-4967-AECA-664687885C06}"/>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E6F4ACF-F258-4791-B1C8-727D7F3B0A2D}"/>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4EEBC9FA-B57F-4FC4-BDC6-D5622A25A6F1}"/>
                  </a:ext>
                </a:extLst>
              </p:cNvPr>
              <p:cNvGrpSpPr/>
              <p:nvPr/>
            </p:nvGrpSpPr>
            <p:grpSpPr>
              <a:xfrm>
                <a:off x="3707381" y="5687110"/>
                <a:ext cx="615462" cy="588308"/>
                <a:chOff x="7278884" y="5379991"/>
                <a:chExt cx="615462" cy="588308"/>
              </a:xfrm>
            </p:grpSpPr>
            <p:sp>
              <p:nvSpPr>
                <p:cNvPr id="31" name="Rectangle: Rounded Corners 30">
                  <a:extLst>
                    <a:ext uri="{FF2B5EF4-FFF2-40B4-BE49-F238E27FC236}">
                      <a16:creationId xmlns:a16="http://schemas.microsoft.com/office/drawing/2014/main" id="{11D795B4-7713-453C-B540-A5EA929BDBA5}"/>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A660194-3971-4540-9BCF-24F901517535}"/>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9AC709-294B-4694-9561-D39FCC005F0E}"/>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3954FBD-8E57-4ED8-BDCC-DD3EB25C469F}"/>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19C0586-5464-4614-87A2-EF50D834A72B}"/>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97A9BE7-91D6-45E2-BB6C-7ED694CDB656}"/>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 name="Picture 2">
              <a:extLst>
                <a:ext uri="{FF2B5EF4-FFF2-40B4-BE49-F238E27FC236}">
                  <a16:creationId xmlns:a16="http://schemas.microsoft.com/office/drawing/2014/main" id="{979E23C6-574C-4CE1-8768-52E904015AD5}"/>
                </a:ext>
              </a:extLst>
            </p:cNvPr>
            <p:cNvPicPr>
              <a:picLocks noChangeAspect="1"/>
            </p:cNvPicPr>
            <p:nvPr/>
          </p:nvPicPr>
          <p:blipFill>
            <a:blip r:embed="rId7"/>
            <a:stretch>
              <a:fillRect/>
            </a:stretch>
          </p:blipFill>
          <p:spPr>
            <a:xfrm>
              <a:off x="2631788" y="3406422"/>
              <a:ext cx="207282" cy="225572"/>
            </a:xfrm>
            <a:prstGeom prst="rect">
              <a:avLst/>
            </a:prstGeom>
          </p:spPr>
        </p:pic>
        <p:pic>
          <p:nvPicPr>
            <p:cNvPr id="4" name="Picture 3">
              <a:extLst>
                <a:ext uri="{FF2B5EF4-FFF2-40B4-BE49-F238E27FC236}">
                  <a16:creationId xmlns:a16="http://schemas.microsoft.com/office/drawing/2014/main" id="{A3425CA5-2D57-4DD1-9816-F251BD4B791D}"/>
                </a:ext>
              </a:extLst>
            </p:cNvPr>
            <p:cNvPicPr>
              <a:picLocks noChangeAspect="1"/>
            </p:cNvPicPr>
            <p:nvPr/>
          </p:nvPicPr>
          <p:blipFill>
            <a:blip r:embed="rId8"/>
            <a:stretch>
              <a:fillRect/>
            </a:stretch>
          </p:blipFill>
          <p:spPr>
            <a:xfrm>
              <a:off x="278167" y="3094680"/>
              <a:ext cx="823031" cy="810838"/>
            </a:xfrm>
            <a:prstGeom prst="rect">
              <a:avLst/>
            </a:prstGeom>
          </p:spPr>
        </p:pic>
        <p:grpSp>
          <p:nvGrpSpPr>
            <p:cNvPr id="108" name="Group 107">
              <a:extLst>
                <a:ext uri="{FF2B5EF4-FFF2-40B4-BE49-F238E27FC236}">
                  <a16:creationId xmlns:a16="http://schemas.microsoft.com/office/drawing/2014/main" id="{34AE71D4-F8A1-4C28-8CCB-BEB715428E7D}"/>
                </a:ext>
              </a:extLst>
            </p:cNvPr>
            <p:cNvGrpSpPr/>
            <p:nvPr/>
          </p:nvGrpSpPr>
          <p:grpSpPr>
            <a:xfrm>
              <a:off x="6341061" y="3358179"/>
              <a:ext cx="412485" cy="412549"/>
              <a:chOff x="7718409" y="5136082"/>
              <a:chExt cx="615462" cy="588308"/>
            </a:xfrm>
          </p:grpSpPr>
          <p:sp>
            <p:nvSpPr>
              <p:cNvPr id="121" name="Rectangle: Rounded Corners 120">
                <a:extLst>
                  <a:ext uri="{FF2B5EF4-FFF2-40B4-BE49-F238E27FC236}">
                    <a16:creationId xmlns:a16="http://schemas.microsoft.com/office/drawing/2014/main" id="{41A4A1F0-B921-4BD2-ADBE-4EE2B107FF06}"/>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0D5F0C2D-4F97-4C13-ACF1-A7813DB824BE}"/>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40484B5-F533-4977-A9B8-D63FCCFD9F96}"/>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1F15F5A-9FAB-48A3-8B80-FC72E8DC15BA}"/>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ADF55B89-C6CF-4D19-8367-A8C84C359E19}"/>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9DA6265A-EB83-45B2-B0C8-A09E67210918}"/>
                </a:ext>
              </a:extLst>
            </p:cNvPr>
            <p:cNvGrpSpPr/>
            <p:nvPr/>
          </p:nvGrpSpPr>
          <p:grpSpPr>
            <a:xfrm>
              <a:off x="6883840" y="3349420"/>
              <a:ext cx="412485" cy="412549"/>
              <a:chOff x="8721700" y="5136082"/>
              <a:chExt cx="615462" cy="588308"/>
            </a:xfrm>
          </p:grpSpPr>
          <p:sp>
            <p:nvSpPr>
              <p:cNvPr id="114" name="Rectangle: Rounded Corners 113">
                <a:extLst>
                  <a:ext uri="{FF2B5EF4-FFF2-40B4-BE49-F238E27FC236}">
                    <a16:creationId xmlns:a16="http://schemas.microsoft.com/office/drawing/2014/main" id="{6337B900-6546-4013-ABF0-35334A3B84A1}"/>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81C5774-A945-424C-988A-0F4807BBB255}"/>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C7FAC46C-ECEC-4F4B-8927-5A23C553980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949567D1-2846-4623-9D25-650179D96073}"/>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C580E66-B9DD-432B-8FA1-83802ABFE6F7}"/>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53B7109-E08F-4960-8C13-CF88D16DED8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9A2C27B-AA2A-4424-BA42-452F91977012}"/>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5BDB9B00-F94A-438C-B5A9-B45703B95B8B}"/>
                </a:ext>
              </a:extLst>
            </p:cNvPr>
            <p:cNvGrpSpPr/>
            <p:nvPr/>
          </p:nvGrpSpPr>
          <p:grpSpPr>
            <a:xfrm>
              <a:off x="5820277" y="3359735"/>
              <a:ext cx="412485" cy="412549"/>
              <a:chOff x="6725733" y="5138301"/>
              <a:chExt cx="615462" cy="588308"/>
            </a:xfrm>
          </p:grpSpPr>
          <p:sp>
            <p:nvSpPr>
              <p:cNvPr id="111" name="Rectangle: Rounded Corners 110">
                <a:extLst>
                  <a:ext uri="{FF2B5EF4-FFF2-40B4-BE49-F238E27FC236}">
                    <a16:creationId xmlns:a16="http://schemas.microsoft.com/office/drawing/2014/main" id="{42A4CE9A-30CA-47EF-8809-7871828C2BA0}"/>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1EF8C90B-9A24-4DA7-8888-04D5F6FFAA20}"/>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84CA9B3-903D-4AB5-8C4A-BBEA84848BC0}"/>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26" name="Picture 125">
              <a:extLst>
                <a:ext uri="{FF2B5EF4-FFF2-40B4-BE49-F238E27FC236}">
                  <a16:creationId xmlns:a16="http://schemas.microsoft.com/office/drawing/2014/main" id="{28C8BEF8-3174-48EA-A29A-D3724589DAB6}"/>
                </a:ext>
              </a:extLst>
            </p:cNvPr>
            <p:cNvPicPr>
              <a:picLocks noChangeAspect="1"/>
            </p:cNvPicPr>
            <p:nvPr/>
          </p:nvPicPr>
          <p:blipFill>
            <a:blip r:embed="rId8"/>
            <a:stretch>
              <a:fillRect/>
            </a:stretch>
          </p:blipFill>
          <p:spPr>
            <a:xfrm>
              <a:off x="5091732" y="3159034"/>
              <a:ext cx="823031" cy="810838"/>
            </a:xfrm>
            <a:prstGeom prst="rect">
              <a:avLst/>
            </a:prstGeom>
          </p:spPr>
        </p:pic>
        <p:pic>
          <p:nvPicPr>
            <p:cNvPr id="127" name="Picture 126">
              <a:extLst>
                <a:ext uri="{FF2B5EF4-FFF2-40B4-BE49-F238E27FC236}">
                  <a16:creationId xmlns:a16="http://schemas.microsoft.com/office/drawing/2014/main" id="{5E6BFE8B-A96B-4B72-942D-072C69C84442}"/>
                </a:ext>
              </a:extLst>
            </p:cNvPr>
            <p:cNvPicPr>
              <a:picLocks noChangeAspect="1"/>
            </p:cNvPicPr>
            <p:nvPr/>
          </p:nvPicPr>
          <p:blipFill>
            <a:blip r:embed="rId6"/>
            <a:stretch>
              <a:fillRect/>
            </a:stretch>
          </p:blipFill>
          <p:spPr>
            <a:xfrm>
              <a:off x="7152283" y="3172702"/>
              <a:ext cx="585267" cy="810838"/>
            </a:xfrm>
            <a:prstGeom prst="rect">
              <a:avLst/>
            </a:prstGeom>
          </p:spPr>
        </p:pic>
        <p:pic>
          <p:nvPicPr>
            <p:cNvPr id="128" name="Picture 127">
              <a:extLst>
                <a:ext uri="{FF2B5EF4-FFF2-40B4-BE49-F238E27FC236}">
                  <a16:creationId xmlns:a16="http://schemas.microsoft.com/office/drawing/2014/main" id="{052F152A-A11C-43FE-88E8-BF8C3E43273B}"/>
                </a:ext>
              </a:extLst>
            </p:cNvPr>
            <p:cNvPicPr>
              <a:picLocks noChangeAspect="1"/>
            </p:cNvPicPr>
            <p:nvPr/>
          </p:nvPicPr>
          <p:blipFill>
            <a:blip r:embed="rId9"/>
            <a:stretch>
              <a:fillRect/>
            </a:stretch>
          </p:blipFill>
          <p:spPr>
            <a:xfrm>
              <a:off x="7434564" y="3172702"/>
              <a:ext cx="573074" cy="810838"/>
            </a:xfrm>
            <a:prstGeom prst="rect">
              <a:avLst/>
            </a:prstGeom>
          </p:spPr>
        </p:pic>
        <p:grpSp>
          <p:nvGrpSpPr>
            <p:cNvPr id="162" name="Group 161">
              <a:extLst>
                <a:ext uri="{FF2B5EF4-FFF2-40B4-BE49-F238E27FC236}">
                  <a16:creationId xmlns:a16="http://schemas.microsoft.com/office/drawing/2014/main" id="{D30176E6-D45F-4ABF-918B-A285298E421B}"/>
                </a:ext>
              </a:extLst>
            </p:cNvPr>
            <p:cNvGrpSpPr/>
            <p:nvPr/>
          </p:nvGrpSpPr>
          <p:grpSpPr>
            <a:xfrm>
              <a:off x="8996475" y="3355515"/>
              <a:ext cx="412485" cy="412549"/>
              <a:chOff x="7718409" y="5136082"/>
              <a:chExt cx="615462" cy="588308"/>
            </a:xfrm>
          </p:grpSpPr>
          <p:sp>
            <p:nvSpPr>
              <p:cNvPr id="175" name="Rectangle: Rounded Corners 174">
                <a:extLst>
                  <a:ext uri="{FF2B5EF4-FFF2-40B4-BE49-F238E27FC236}">
                    <a16:creationId xmlns:a16="http://schemas.microsoft.com/office/drawing/2014/main" id="{5D7C2107-C5DB-447B-A5E4-830DFD2CA53B}"/>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CF970F7A-51AF-4125-82C7-AA22856A316E}"/>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36F0BBC-B5C4-41E7-B5A4-EBB6951C80A7}"/>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id="{70AA25D6-881A-4B1A-8A32-1857E9853B12}"/>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5FE34CED-2FED-4A61-92B0-685CDA092BE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53F46147-8AA1-4C6D-BE58-672BFFE27D34}"/>
                </a:ext>
              </a:extLst>
            </p:cNvPr>
            <p:cNvGrpSpPr/>
            <p:nvPr/>
          </p:nvGrpSpPr>
          <p:grpSpPr>
            <a:xfrm>
              <a:off x="9539254" y="3346756"/>
              <a:ext cx="412485" cy="412549"/>
              <a:chOff x="8721700" y="5136082"/>
              <a:chExt cx="615462" cy="588308"/>
            </a:xfrm>
          </p:grpSpPr>
          <p:sp>
            <p:nvSpPr>
              <p:cNvPr id="168" name="Rectangle: Rounded Corners 167">
                <a:extLst>
                  <a:ext uri="{FF2B5EF4-FFF2-40B4-BE49-F238E27FC236}">
                    <a16:creationId xmlns:a16="http://schemas.microsoft.com/office/drawing/2014/main" id="{700BA7F7-46A7-452A-A4AB-161C59B2650A}"/>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046B9887-0FA7-4263-BE8E-D3FAD5ABB357}"/>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214B9B60-22A5-4F3F-8846-3AE988642234}"/>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43609C39-C762-489F-A7DC-C880350991E9}"/>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A182E01-121D-4295-8948-11EDB775A299}"/>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AEDD3563-B9DF-4D29-8B98-58572C36A898}"/>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9A9FAFB-82AF-4893-8FC8-E88429FF25C1}"/>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4005F617-5A2E-466F-9004-19F8FDA5B6AD}"/>
                </a:ext>
              </a:extLst>
            </p:cNvPr>
            <p:cNvGrpSpPr/>
            <p:nvPr/>
          </p:nvGrpSpPr>
          <p:grpSpPr>
            <a:xfrm>
              <a:off x="8475691" y="3357071"/>
              <a:ext cx="412485" cy="412549"/>
              <a:chOff x="6725733" y="5138301"/>
              <a:chExt cx="615462" cy="588308"/>
            </a:xfrm>
          </p:grpSpPr>
          <p:sp>
            <p:nvSpPr>
              <p:cNvPr id="165" name="Rectangle: Rounded Corners 164">
                <a:extLst>
                  <a:ext uri="{FF2B5EF4-FFF2-40B4-BE49-F238E27FC236}">
                    <a16:creationId xmlns:a16="http://schemas.microsoft.com/office/drawing/2014/main" id="{DD013EF0-E37B-4B07-B183-405B845E8235}"/>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51A48210-3A5E-4F72-80F6-1DB17CA4CD8B}"/>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4394DDA-71B4-4D37-B679-3E21BC5D1E5F}"/>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3" name="Picture 132">
              <a:extLst>
                <a:ext uri="{FF2B5EF4-FFF2-40B4-BE49-F238E27FC236}">
                  <a16:creationId xmlns:a16="http://schemas.microsoft.com/office/drawing/2014/main" id="{BDF158C0-4C0A-4A53-A478-84C9EF48FB0D}"/>
                </a:ext>
              </a:extLst>
            </p:cNvPr>
            <p:cNvPicPr>
              <a:picLocks noChangeAspect="1"/>
            </p:cNvPicPr>
            <p:nvPr/>
          </p:nvPicPr>
          <p:blipFill>
            <a:blip r:embed="rId7"/>
            <a:stretch>
              <a:fillRect/>
            </a:stretch>
          </p:blipFill>
          <p:spPr>
            <a:xfrm>
              <a:off x="10100767" y="3468112"/>
              <a:ext cx="207282" cy="225572"/>
            </a:xfrm>
            <a:prstGeom prst="rect">
              <a:avLst/>
            </a:prstGeom>
          </p:spPr>
        </p:pic>
        <p:pic>
          <p:nvPicPr>
            <p:cNvPr id="134" name="Picture 133">
              <a:extLst>
                <a:ext uri="{FF2B5EF4-FFF2-40B4-BE49-F238E27FC236}">
                  <a16:creationId xmlns:a16="http://schemas.microsoft.com/office/drawing/2014/main" id="{329BEA0E-FDCF-47D8-A5CA-0549165F8979}"/>
                </a:ext>
              </a:extLst>
            </p:cNvPr>
            <p:cNvPicPr>
              <a:picLocks noChangeAspect="1"/>
            </p:cNvPicPr>
            <p:nvPr/>
          </p:nvPicPr>
          <p:blipFill>
            <a:blip r:embed="rId8"/>
            <a:stretch>
              <a:fillRect/>
            </a:stretch>
          </p:blipFill>
          <p:spPr>
            <a:xfrm>
              <a:off x="7747146" y="3156370"/>
              <a:ext cx="823031" cy="810838"/>
            </a:xfrm>
            <a:prstGeom prst="rect">
              <a:avLst/>
            </a:prstGeom>
          </p:spPr>
        </p:pic>
        <p:grpSp>
          <p:nvGrpSpPr>
            <p:cNvPr id="299" name="Group 298">
              <a:extLst>
                <a:ext uri="{FF2B5EF4-FFF2-40B4-BE49-F238E27FC236}">
                  <a16:creationId xmlns:a16="http://schemas.microsoft.com/office/drawing/2014/main" id="{80582E9C-8161-462B-A3C6-5056F83F365E}"/>
                </a:ext>
              </a:extLst>
            </p:cNvPr>
            <p:cNvGrpSpPr/>
            <p:nvPr/>
          </p:nvGrpSpPr>
          <p:grpSpPr>
            <a:xfrm>
              <a:off x="10374726" y="3340052"/>
              <a:ext cx="1057526" cy="401806"/>
              <a:chOff x="10374726" y="3340052"/>
              <a:chExt cx="1057526" cy="401806"/>
            </a:xfrm>
          </p:grpSpPr>
          <p:grpSp>
            <p:nvGrpSpPr>
              <p:cNvPr id="182" name="Group 181">
                <a:extLst>
                  <a:ext uri="{FF2B5EF4-FFF2-40B4-BE49-F238E27FC236}">
                    <a16:creationId xmlns:a16="http://schemas.microsoft.com/office/drawing/2014/main" id="{7DAA87FF-1A5E-43CC-B623-67827D8F92A3}"/>
                  </a:ext>
                </a:extLst>
              </p:cNvPr>
              <p:cNvGrpSpPr/>
              <p:nvPr/>
            </p:nvGrpSpPr>
            <p:grpSpPr>
              <a:xfrm>
                <a:off x="10374726" y="3340052"/>
                <a:ext cx="440698" cy="401806"/>
                <a:chOff x="2198359" y="5128400"/>
                <a:chExt cx="615462" cy="588308"/>
              </a:xfrm>
            </p:grpSpPr>
            <p:sp>
              <p:nvSpPr>
                <p:cNvPr id="187" name="Rectangle: Rounded Corners 186">
                  <a:extLst>
                    <a:ext uri="{FF2B5EF4-FFF2-40B4-BE49-F238E27FC236}">
                      <a16:creationId xmlns:a16="http://schemas.microsoft.com/office/drawing/2014/main" id="{3D94E988-7359-4A1C-B333-2AC3BD4558A5}"/>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49683517-51D5-44C2-A4FD-95213BD0F0AA}"/>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3" name="Group 182">
                <a:extLst>
                  <a:ext uri="{FF2B5EF4-FFF2-40B4-BE49-F238E27FC236}">
                    <a16:creationId xmlns:a16="http://schemas.microsoft.com/office/drawing/2014/main" id="{C4CC9C98-9838-45C6-BCFF-A5A5BBD60642}"/>
                  </a:ext>
                </a:extLst>
              </p:cNvPr>
              <p:cNvGrpSpPr/>
              <p:nvPr/>
            </p:nvGrpSpPr>
            <p:grpSpPr>
              <a:xfrm>
                <a:off x="10991554" y="3340052"/>
                <a:ext cx="440698" cy="401806"/>
                <a:chOff x="3212317" y="5128400"/>
                <a:chExt cx="615462" cy="588308"/>
              </a:xfrm>
            </p:grpSpPr>
            <p:sp>
              <p:nvSpPr>
                <p:cNvPr id="184" name="Rectangle: Rounded Corners 183">
                  <a:extLst>
                    <a:ext uri="{FF2B5EF4-FFF2-40B4-BE49-F238E27FC236}">
                      <a16:creationId xmlns:a16="http://schemas.microsoft.com/office/drawing/2014/main" id="{D4BE9316-9D3B-4C0C-8D59-85E51697A536}"/>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6C0ABDAF-E1DA-4932-BCF6-CF0A5E1049C6}"/>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38DAA28C-41B3-4C31-B925-1C5639F939B0}"/>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89" name="Picture 188">
              <a:extLst>
                <a:ext uri="{FF2B5EF4-FFF2-40B4-BE49-F238E27FC236}">
                  <a16:creationId xmlns:a16="http://schemas.microsoft.com/office/drawing/2014/main" id="{882EEC69-562E-4D36-B5E6-517ED2C04961}"/>
                </a:ext>
              </a:extLst>
            </p:cNvPr>
            <p:cNvPicPr>
              <a:picLocks noChangeAspect="1"/>
            </p:cNvPicPr>
            <p:nvPr/>
          </p:nvPicPr>
          <p:blipFill>
            <a:blip r:embed="rId6"/>
            <a:stretch>
              <a:fillRect/>
            </a:stretch>
          </p:blipFill>
          <p:spPr>
            <a:xfrm>
              <a:off x="11299744" y="3200407"/>
              <a:ext cx="585267" cy="810838"/>
            </a:xfrm>
            <a:prstGeom prst="rect">
              <a:avLst/>
            </a:prstGeom>
          </p:spPr>
        </p:pic>
      </p:grpSp>
      <p:grpSp>
        <p:nvGrpSpPr>
          <p:cNvPr id="224" name="Group 223">
            <a:extLst>
              <a:ext uri="{FF2B5EF4-FFF2-40B4-BE49-F238E27FC236}">
                <a16:creationId xmlns:a16="http://schemas.microsoft.com/office/drawing/2014/main" id="{46C60E2E-796E-4E81-9338-77035266B6B7}"/>
              </a:ext>
            </a:extLst>
          </p:cNvPr>
          <p:cNvGrpSpPr/>
          <p:nvPr/>
        </p:nvGrpSpPr>
        <p:grpSpPr>
          <a:xfrm>
            <a:off x="1843587" y="4109027"/>
            <a:ext cx="7536862" cy="844015"/>
            <a:chOff x="1843587" y="4109027"/>
            <a:chExt cx="7536862" cy="844015"/>
          </a:xfrm>
        </p:grpSpPr>
        <p:grpSp>
          <p:nvGrpSpPr>
            <p:cNvPr id="296" name="Group 295">
              <a:extLst>
                <a:ext uri="{FF2B5EF4-FFF2-40B4-BE49-F238E27FC236}">
                  <a16:creationId xmlns:a16="http://schemas.microsoft.com/office/drawing/2014/main" id="{456E82A7-675F-4909-8B38-88E9218027DF}"/>
                </a:ext>
              </a:extLst>
            </p:cNvPr>
            <p:cNvGrpSpPr/>
            <p:nvPr/>
          </p:nvGrpSpPr>
          <p:grpSpPr>
            <a:xfrm>
              <a:off x="2911443" y="4115383"/>
              <a:ext cx="2194429" cy="822370"/>
              <a:chOff x="257452" y="4048274"/>
              <a:chExt cx="2194429" cy="822370"/>
            </a:xfrm>
          </p:grpSpPr>
          <p:pic>
            <p:nvPicPr>
              <p:cNvPr id="192" name="Picture 191">
                <a:extLst>
                  <a:ext uri="{FF2B5EF4-FFF2-40B4-BE49-F238E27FC236}">
                    <a16:creationId xmlns:a16="http://schemas.microsoft.com/office/drawing/2014/main" id="{77463214-4CDF-4ED4-ADA2-9B0B77EF5663}"/>
                  </a:ext>
                </a:extLst>
              </p:cNvPr>
              <p:cNvPicPr>
                <a:picLocks noChangeAspect="1"/>
              </p:cNvPicPr>
              <p:nvPr/>
            </p:nvPicPr>
            <p:blipFill>
              <a:blip r:embed="rId6"/>
              <a:stretch>
                <a:fillRect/>
              </a:stretch>
            </p:blipFill>
            <p:spPr>
              <a:xfrm>
                <a:off x="1866614" y="4059806"/>
                <a:ext cx="585267" cy="810838"/>
              </a:xfrm>
              <a:prstGeom prst="rect">
                <a:avLst/>
              </a:prstGeom>
            </p:spPr>
          </p:pic>
          <p:grpSp>
            <p:nvGrpSpPr>
              <p:cNvPr id="295" name="Group 294">
                <a:extLst>
                  <a:ext uri="{FF2B5EF4-FFF2-40B4-BE49-F238E27FC236}">
                    <a16:creationId xmlns:a16="http://schemas.microsoft.com/office/drawing/2014/main" id="{7B56D04B-970F-450D-AED8-84489368E1DD}"/>
                  </a:ext>
                </a:extLst>
              </p:cNvPr>
              <p:cNvGrpSpPr/>
              <p:nvPr/>
            </p:nvGrpSpPr>
            <p:grpSpPr>
              <a:xfrm>
                <a:off x="1012370" y="4238448"/>
                <a:ext cx="955264" cy="421308"/>
                <a:chOff x="1506781" y="4238660"/>
                <a:chExt cx="955264" cy="421308"/>
              </a:xfrm>
            </p:grpSpPr>
            <p:grpSp>
              <p:nvGrpSpPr>
                <p:cNvPr id="277" name="Group 276">
                  <a:extLst>
                    <a:ext uri="{FF2B5EF4-FFF2-40B4-BE49-F238E27FC236}">
                      <a16:creationId xmlns:a16="http://schemas.microsoft.com/office/drawing/2014/main" id="{BAFED9AC-F750-41AB-9A87-D51C9743823E}"/>
                    </a:ext>
                  </a:extLst>
                </p:cNvPr>
                <p:cNvGrpSpPr/>
                <p:nvPr/>
              </p:nvGrpSpPr>
              <p:grpSpPr>
                <a:xfrm>
                  <a:off x="1506781" y="4247419"/>
                  <a:ext cx="412485" cy="412549"/>
                  <a:chOff x="7718409" y="5136082"/>
                  <a:chExt cx="615462" cy="588308"/>
                </a:xfrm>
              </p:grpSpPr>
              <p:sp>
                <p:nvSpPr>
                  <p:cNvPr id="290" name="Rectangle: Rounded Corners 289">
                    <a:extLst>
                      <a:ext uri="{FF2B5EF4-FFF2-40B4-BE49-F238E27FC236}">
                        <a16:creationId xmlns:a16="http://schemas.microsoft.com/office/drawing/2014/main" id="{876F96AD-763C-486B-8EB6-3BF2A5D0FED9}"/>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4123C874-D23B-438C-833A-C20CA68B4F5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7F7E5088-8C20-40E9-90CF-9C9EF59F05F4}"/>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DD8704DA-A7FA-42F1-A44A-E7E8A5AE327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7AD3E433-F3D8-43F6-96A5-1276129CDE24}"/>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78" name="Group 277">
                  <a:extLst>
                    <a:ext uri="{FF2B5EF4-FFF2-40B4-BE49-F238E27FC236}">
                      <a16:creationId xmlns:a16="http://schemas.microsoft.com/office/drawing/2014/main" id="{AA4374A0-34D5-4884-A700-3BF387FDF88D}"/>
                    </a:ext>
                  </a:extLst>
                </p:cNvPr>
                <p:cNvGrpSpPr/>
                <p:nvPr/>
              </p:nvGrpSpPr>
              <p:grpSpPr>
                <a:xfrm>
                  <a:off x="2049560" y="4238660"/>
                  <a:ext cx="412485" cy="412549"/>
                  <a:chOff x="8721700" y="5136082"/>
                  <a:chExt cx="615462" cy="588308"/>
                </a:xfrm>
              </p:grpSpPr>
              <p:sp>
                <p:nvSpPr>
                  <p:cNvPr id="283" name="Rectangle: Rounded Corners 282">
                    <a:extLst>
                      <a:ext uri="{FF2B5EF4-FFF2-40B4-BE49-F238E27FC236}">
                        <a16:creationId xmlns:a16="http://schemas.microsoft.com/office/drawing/2014/main" id="{C0553213-BD07-494C-9096-49CBE9FE3404}"/>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DD3AFE1-6815-4D57-9693-E249B7978DC8}"/>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25B9376C-FD1C-4E8B-9392-256E2204E61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0E7C46DA-21A7-438C-9911-214F7689452D}"/>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D5CD34CB-9299-429B-9619-52AF5A79B87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EE14391B-584D-4E68-A9E8-07A644BD4FBE}"/>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4A8EE544-7524-4706-AC0E-BF4CA6895025}"/>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249" name="Picture 248">
                <a:extLst>
                  <a:ext uri="{FF2B5EF4-FFF2-40B4-BE49-F238E27FC236}">
                    <a16:creationId xmlns:a16="http://schemas.microsoft.com/office/drawing/2014/main" id="{8194EEC0-0FFD-4063-9CE7-6E64BF6F05B3}"/>
                  </a:ext>
                </a:extLst>
              </p:cNvPr>
              <p:cNvPicPr>
                <a:picLocks noChangeAspect="1"/>
              </p:cNvPicPr>
              <p:nvPr/>
            </p:nvPicPr>
            <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ationId xmlns:a16="http://schemas.microsoft.com/office/drawing/2014/main" id="{CA2E592E-90C4-40E6-A16B-5DDF78040684}"/>
                </a:ext>
              </a:extLst>
            </p:cNvPr>
            <p:cNvPicPr>
              <a:picLocks noChangeAspect="1"/>
            </p:cNvPicPr>
            <p:nvPr/>
          </p:nvPicPr>
          <p:blipFill>
            <a:blip r:embed="rId5"/>
            <a:stretch>
              <a:fillRect/>
            </a:stretch>
          </p:blipFill>
          <p:spPr>
            <a:xfrm>
              <a:off x="4771672" y="4109027"/>
              <a:ext cx="719390" cy="810838"/>
            </a:xfrm>
            <a:prstGeom prst="rect">
              <a:avLst/>
            </a:prstGeom>
          </p:spPr>
        </p:pic>
        <p:grpSp>
          <p:nvGrpSpPr>
            <p:cNvPr id="194" name="Group 193">
              <a:extLst>
                <a:ext uri="{FF2B5EF4-FFF2-40B4-BE49-F238E27FC236}">
                  <a16:creationId xmlns:a16="http://schemas.microsoft.com/office/drawing/2014/main" id="{603BCC11-5B4F-4A10-A064-DCA3A70FF0F5}"/>
                </a:ext>
              </a:extLst>
            </p:cNvPr>
            <p:cNvGrpSpPr/>
            <p:nvPr/>
          </p:nvGrpSpPr>
          <p:grpSpPr>
            <a:xfrm>
              <a:off x="5799562" y="4303014"/>
              <a:ext cx="1476048" cy="422864"/>
              <a:chOff x="8312682" y="4647504"/>
              <a:chExt cx="2202386" cy="603017"/>
            </a:xfrm>
          </p:grpSpPr>
          <p:grpSp>
            <p:nvGrpSpPr>
              <p:cNvPr id="228" name="Group 227">
                <a:extLst>
                  <a:ext uri="{FF2B5EF4-FFF2-40B4-BE49-F238E27FC236}">
                    <a16:creationId xmlns:a16="http://schemas.microsoft.com/office/drawing/2014/main" id="{1EC4259C-E4AF-4D58-AA9A-B9CCAE98A36C}"/>
                  </a:ext>
                </a:extLst>
              </p:cNvPr>
              <p:cNvGrpSpPr/>
              <p:nvPr/>
            </p:nvGrpSpPr>
            <p:grpSpPr>
              <a:xfrm>
                <a:off x="9089735" y="4659994"/>
                <a:ext cx="615462" cy="588308"/>
                <a:chOff x="7718409" y="5136082"/>
                <a:chExt cx="615462" cy="588308"/>
              </a:xfrm>
            </p:grpSpPr>
            <p:sp>
              <p:nvSpPr>
                <p:cNvPr id="241" name="Rectangle: Rounded Corners 240">
                  <a:extLst>
                    <a:ext uri="{FF2B5EF4-FFF2-40B4-BE49-F238E27FC236}">
                      <a16:creationId xmlns:a16="http://schemas.microsoft.com/office/drawing/2014/main" id="{A9A305DE-B7DC-4CBE-8A64-0C54DCC46E4F}"/>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CA94D54E-72CD-48F1-92A5-631510967948}"/>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586AA46F-FFA8-45C0-982C-2BC724C9C742}"/>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7B7DF2FF-0AF9-445A-AA40-059C140E2077}"/>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0A4BBE30-3051-4622-9875-4591CA5A1440}"/>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9" name="Group 228">
                <a:extLst>
                  <a:ext uri="{FF2B5EF4-FFF2-40B4-BE49-F238E27FC236}">
                    <a16:creationId xmlns:a16="http://schemas.microsoft.com/office/drawing/2014/main" id="{6D9EBABB-3698-4117-BD77-214A250276CF}"/>
                  </a:ext>
                </a:extLst>
              </p:cNvPr>
              <p:cNvGrpSpPr/>
              <p:nvPr/>
            </p:nvGrpSpPr>
            <p:grpSpPr>
              <a:xfrm>
                <a:off x="9899606" y="4647504"/>
                <a:ext cx="615462" cy="588308"/>
                <a:chOff x="8721700" y="5136082"/>
                <a:chExt cx="615462" cy="588308"/>
              </a:xfrm>
            </p:grpSpPr>
            <p:sp>
              <p:nvSpPr>
                <p:cNvPr id="234" name="Rectangle: Rounded Corners 233">
                  <a:extLst>
                    <a:ext uri="{FF2B5EF4-FFF2-40B4-BE49-F238E27FC236}">
                      <a16:creationId xmlns:a16="http://schemas.microsoft.com/office/drawing/2014/main" id="{DADBA363-7135-4B08-8E77-93493F56F36F}"/>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433DECC4-A7E9-4ADD-A201-73C87C969CA6}"/>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BDEA5743-1A02-4AFE-B984-28195E88A0F0}"/>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CA63D643-79E1-4306-A405-591B605D36DF}"/>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B69250B0-EADC-4B99-8196-366365E5B2A6}"/>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81109D67-751C-4BD3-A0E7-119B6FFD9AE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C801C6CC-DB2A-433B-AF4E-52C61447A0BE}"/>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30" name="Group 229">
                <a:extLst>
                  <a:ext uri="{FF2B5EF4-FFF2-40B4-BE49-F238E27FC236}">
                    <a16:creationId xmlns:a16="http://schemas.microsoft.com/office/drawing/2014/main" id="{B73C3D03-1471-4283-A48F-9D26A4122540}"/>
                  </a:ext>
                </a:extLst>
              </p:cNvPr>
              <p:cNvGrpSpPr/>
              <p:nvPr/>
            </p:nvGrpSpPr>
            <p:grpSpPr>
              <a:xfrm>
                <a:off x="8312682" y="4662213"/>
                <a:ext cx="615462" cy="588308"/>
                <a:chOff x="6725733" y="5138301"/>
                <a:chExt cx="615462" cy="588308"/>
              </a:xfrm>
            </p:grpSpPr>
            <p:sp>
              <p:nvSpPr>
                <p:cNvPr id="231" name="Rectangle: Rounded Corners 230">
                  <a:extLst>
                    <a:ext uri="{FF2B5EF4-FFF2-40B4-BE49-F238E27FC236}">
                      <a16:creationId xmlns:a16="http://schemas.microsoft.com/office/drawing/2014/main" id="{9478314A-F45C-4443-977A-4437B233A605}"/>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702E6CCA-573D-4FC9-9B00-F496C07CE22C}"/>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D18F3DA-6EF9-4244-9FB6-F1A506E81ECE}"/>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95" name="Picture 194">
              <a:extLst>
                <a:ext uri="{FF2B5EF4-FFF2-40B4-BE49-F238E27FC236}">
                  <a16:creationId xmlns:a16="http://schemas.microsoft.com/office/drawing/2014/main" id="{C875EE08-1CE5-4758-B92A-800DD4BBE90C}"/>
                </a:ext>
              </a:extLst>
            </p:cNvPr>
            <p:cNvPicPr>
              <a:picLocks noChangeAspect="1"/>
            </p:cNvPicPr>
            <p:nvPr/>
          </p:nvPicPr>
          <p:blipFill>
            <a:blip r:embed="rId8"/>
            <a:stretch>
              <a:fillRect/>
            </a:stretch>
          </p:blipFill>
          <p:spPr>
            <a:xfrm>
              <a:off x="5071017" y="4112628"/>
              <a:ext cx="823031" cy="810838"/>
            </a:xfrm>
            <a:prstGeom prst="rect">
              <a:avLst/>
            </a:prstGeom>
          </p:spPr>
        </p:pic>
        <p:pic>
          <p:nvPicPr>
            <p:cNvPr id="196" name="Picture 195">
              <a:extLst>
                <a:ext uri="{FF2B5EF4-FFF2-40B4-BE49-F238E27FC236}">
                  <a16:creationId xmlns:a16="http://schemas.microsoft.com/office/drawing/2014/main" id="{EB46E0A8-30C6-4B7B-9EC2-6AAF2377D900}"/>
                </a:ext>
              </a:extLst>
            </p:cNvPr>
            <p:cNvPicPr>
              <a:picLocks noChangeAspect="1"/>
            </p:cNvPicPr>
            <p:nvPr/>
          </p:nvPicPr>
          <p:blipFill>
            <a:blip r:embed="rId6"/>
            <a:stretch>
              <a:fillRect/>
            </a:stretch>
          </p:blipFill>
          <p:spPr>
            <a:xfrm>
              <a:off x="7131568" y="4126296"/>
              <a:ext cx="585267" cy="810838"/>
            </a:xfrm>
            <a:prstGeom prst="rect">
              <a:avLst/>
            </a:prstGeom>
          </p:spPr>
        </p:pic>
        <p:pic>
          <p:nvPicPr>
            <p:cNvPr id="197" name="Picture 196">
              <a:extLst>
                <a:ext uri="{FF2B5EF4-FFF2-40B4-BE49-F238E27FC236}">
                  <a16:creationId xmlns:a16="http://schemas.microsoft.com/office/drawing/2014/main" id="{B7D590B9-C685-4665-BEDC-6D0690DE3CD6}"/>
                </a:ext>
              </a:extLst>
            </p:cNvPr>
            <p:cNvPicPr>
              <a:picLocks noChangeAspect="1"/>
            </p:cNvPicPr>
            <p:nvPr/>
          </p:nvPicPr>
          <p:blipFill>
            <a:blip r:embed="rId9"/>
            <a:stretch>
              <a:fillRect/>
            </a:stretch>
          </p:blipFill>
          <p:spPr>
            <a:xfrm>
              <a:off x="7413849" y="4126296"/>
              <a:ext cx="573074" cy="810838"/>
            </a:xfrm>
            <a:prstGeom prst="rect">
              <a:avLst/>
            </a:prstGeom>
          </p:spPr>
        </p:pic>
        <p:pic>
          <p:nvPicPr>
            <p:cNvPr id="200" name="Picture 199">
              <a:extLst>
                <a:ext uri="{FF2B5EF4-FFF2-40B4-BE49-F238E27FC236}">
                  <a16:creationId xmlns:a16="http://schemas.microsoft.com/office/drawing/2014/main" id="{09203886-2C02-4674-8984-58856F67AEC8}"/>
                </a:ext>
              </a:extLst>
            </p:cNvPr>
            <p:cNvPicPr>
              <a:picLocks noChangeAspect="1"/>
            </p:cNvPicPr>
            <p:nvPr/>
          </p:nvPicPr>
          <p:blipFill>
            <a:blip r:embed="rId8"/>
            <a:stretch>
              <a:fillRect/>
            </a:stretch>
          </p:blipFill>
          <p:spPr>
            <a:xfrm>
              <a:off x="7726431" y="4109964"/>
              <a:ext cx="823031" cy="810838"/>
            </a:xfrm>
            <a:prstGeom prst="rect">
              <a:avLst/>
            </a:prstGeom>
          </p:spPr>
        </p:pic>
        <p:grpSp>
          <p:nvGrpSpPr>
            <p:cNvPr id="204" name="Group 203">
              <a:extLst>
                <a:ext uri="{FF2B5EF4-FFF2-40B4-BE49-F238E27FC236}">
                  <a16:creationId xmlns:a16="http://schemas.microsoft.com/office/drawing/2014/main" id="{F0014216-4673-411B-A8C1-54498684E728}"/>
                </a:ext>
              </a:extLst>
            </p:cNvPr>
            <p:cNvGrpSpPr/>
            <p:nvPr/>
          </p:nvGrpSpPr>
          <p:grpSpPr>
            <a:xfrm>
              <a:off x="8456185" y="4296310"/>
              <a:ext cx="440698" cy="401806"/>
              <a:chOff x="3212317" y="5128400"/>
              <a:chExt cx="615462" cy="588308"/>
            </a:xfrm>
          </p:grpSpPr>
          <p:sp>
            <p:nvSpPr>
              <p:cNvPr id="205" name="Rectangle: Rounded Corners 204">
                <a:extLst>
                  <a:ext uri="{FF2B5EF4-FFF2-40B4-BE49-F238E27FC236}">
                    <a16:creationId xmlns:a16="http://schemas.microsoft.com/office/drawing/2014/main" id="{49BF8604-7470-4AD9-B674-4A69F58835CA}"/>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07FC5B5D-DFFC-4415-A4B7-A650B12494DD}"/>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E3713B62-8047-482D-985C-1DFF0A45BE6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202" name="Picture 201">
              <a:extLst>
                <a:ext uri="{FF2B5EF4-FFF2-40B4-BE49-F238E27FC236}">
                  <a16:creationId xmlns:a16="http://schemas.microsoft.com/office/drawing/2014/main" id="{19BDB79D-1D41-4014-B33A-7BB90A8A1ECC}"/>
                </a:ext>
              </a:extLst>
            </p:cNvPr>
            <p:cNvPicPr>
              <a:picLocks noChangeAspect="1"/>
            </p:cNvPicPr>
            <p:nvPr/>
          </p:nvPicPr>
          <p:blipFill>
            <a:blip r:embed="rId6"/>
            <a:stretch>
              <a:fillRect/>
            </a:stretch>
          </p:blipFill>
          <p:spPr>
            <a:xfrm>
              <a:off x="8795182" y="4142204"/>
              <a:ext cx="585267" cy="810838"/>
            </a:xfrm>
            <a:prstGeom prst="rect">
              <a:avLst/>
            </a:prstGeom>
          </p:spPr>
        </p:pic>
        <p:pic>
          <p:nvPicPr>
            <p:cNvPr id="298" name="Picture 297">
              <a:extLst>
                <a:ext uri="{FF2B5EF4-FFF2-40B4-BE49-F238E27FC236}">
                  <a16:creationId xmlns:a16="http://schemas.microsoft.com/office/drawing/2014/main" id="{16196D41-4981-4B48-B325-326B529DA86C}"/>
                </a:ext>
              </a:extLst>
            </p:cNvPr>
            <p:cNvPicPr>
              <a:picLocks noChangeAspect="1"/>
            </p:cNvPicPr>
            <p:nvPr/>
          </p:nvPicPr>
          <p:blipFill>
            <a:blip r:embed="rId10"/>
            <a:stretch>
              <a:fillRect/>
            </a:stretch>
          </p:blipFill>
          <p:spPr>
            <a:xfrm>
              <a:off x="1843587" y="4178920"/>
              <a:ext cx="1090884" cy="727256"/>
            </a:xfrm>
            <a:prstGeom prst="rect">
              <a:avLst/>
            </a:prstGeom>
          </p:spPr>
        </p:pic>
      </p:grpSp>
    </p:spTree>
    <p:extLst>
      <p:ext uri="{BB962C8B-B14F-4D97-AF65-F5344CB8AC3E}">
        <p14:creationId xmlns:p14="http://schemas.microsoft.com/office/powerpoint/2010/main" val="226599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674519"/>
              </a:xfrm>
              <a:prstGeom prst="rect">
                <a:avLst/>
              </a:prstGeom>
            </p:spPr>
            <p:txBody>
              <a:bodyPr wrap="square">
                <a:spAutoFit/>
              </a:bodyPr>
              <a:lstStyle/>
              <a:p>
                <a:r>
                  <a:rPr lang="en-US" sz="3000" dirty="0"/>
                  <a:t>b.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smtClean="0">
                            <a:latin typeface="Cambria Math" panose="02040503050406030204" pitchFamily="18" charset="0"/>
                            <a:ea typeface="Cambria Math" panose="02040503050406030204" pitchFamily="18" charset="0"/>
                          </a:rPr>
                          <m:t>∩</m:t>
                        </m:r>
                        <m:r>
                          <m:rPr>
                            <m:sty m:val="p"/>
                          </m:rPr>
                          <a:rPr lang="el-GR" sz="300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oMath>
                </a14:m>
                <a:r>
                  <a:rPr lang="en-US" sz="3000" dirty="0"/>
                  <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e>
                    </m:d>
                  </m:oMath>
                </a14:m>
                <a:endParaRPr lang="en-US" sz="3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𝐴</m:t>
                          </m:r>
                          <m:r>
                            <a:rPr lang="en-US" sz="3000" b="0" i="1" smtClean="0">
                              <a:latin typeface="Cambria Math" panose="02040503050406030204" pitchFamily="18" charset="0"/>
                            </a:rPr>
                            <m:t>)</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oMath>
                  </m:oMathPara>
                </a14:m>
                <a:endParaRPr lang="en-US" sz="3000" dirty="0">
                  <a:ea typeface="Cambria Math" panose="02040503050406030204" pitchFamily="18" charset="0"/>
                </a:endParaRPr>
              </a:p>
              <a:p>
                <a:endParaRPr lang="en-US" sz="3000" dirty="0">
                  <a:ea typeface="Cambria Math" panose="02040503050406030204" pitchFamily="18" charset="0"/>
                </a:endParaRPr>
              </a:p>
              <a:p>
                <a:r>
                  <a:rPr lang="en-US" sz="3000" dirty="0">
                    <a:ea typeface="Cambria Math" panose="02040503050406030204" pitchFamily="18" charset="0"/>
                  </a:rPr>
                  <a:t>All right, so we established that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oMath>
                </a14:m>
                <a:r>
                  <a:rPr lang="en-US" sz="3000" dirty="0">
                    <a:ea typeface="Cambria Math" panose="02040503050406030204" pitchFamily="18" charset="0"/>
                  </a:rPr>
                  <a:t>=</a:t>
                </a:r>
                <a:r>
                  <a:rPr lang="en-US" sz="3000" dirty="0"/>
                  <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oMath>
                </a14:m>
                <a:r>
                  <a:rPr lang="en-US" sz="3000" dirty="0">
                    <a:ea typeface="Cambria Math" panose="02040503050406030204" pitchFamily="18" charset="0"/>
                  </a:rPr>
                  <a:t>, and if you’re getting used to this pattern, you might be wanting to see if maybe A and </a:t>
                </a:r>
                <a14:m>
                  <m:oMath xmlns:m="http://schemas.openxmlformats.org/officeDocument/2006/math">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oMath>
                </a14:m>
                <a:r>
                  <a:rPr lang="en-US" sz="3000" dirty="0">
                    <a:ea typeface="Cambria Math" panose="02040503050406030204" pitchFamily="18" charset="0"/>
                  </a:rPr>
                  <a:t> are disjoint so let’s take the intersection:</a:t>
                </a:r>
              </a:p>
              <a:p>
                <a:endParaRPr lang="en-US" sz="3000" dirty="0">
                  <a:ea typeface="Cambria Math" panose="02040503050406030204" pitchFamily="18" charset="0"/>
                </a:endParaRPr>
              </a:p>
              <a:p>
                <a:pPr algn="ctr"/>
                <a14:m>
                  <m:oMath xmlns:m="http://schemas.openxmlformats.org/officeDocument/2006/math">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oMath>
                </a14:m>
                <a:r>
                  <a:rPr lang="en-US" sz="3000" dirty="0">
                    <a:ea typeface="Cambria Math" panose="02040503050406030204" pitchFamily="18" charset="0"/>
                  </a:rPr>
                  <a:t>=</a:t>
                </a:r>
                <a14:m>
                  <m:oMath xmlns:m="http://schemas.openxmlformats.org/officeDocument/2006/math">
                    <m:r>
                      <a:rPr lang="en-US" sz="3000" i="1">
                        <a:latin typeface="Cambria Math" panose="02040503050406030204" pitchFamily="18" charset="0"/>
                        <a:ea typeface="Cambria Math" panose="02040503050406030204" pitchFamily="18" charset="0"/>
                      </a:rPr>
                      <m:t>∅</m:t>
                    </m:r>
                  </m:oMath>
                </a14:m>
                <a:endParaRPr lang="en-US" sz="3000" dirty="0">
                  <a:ea typeface="Cambria Math" panose="02040503050406030204" pitchFamily="18" charset="0"/>
                </a:endParaRPr>
              </a:p>
              <a:p>
                <a:pPr algn="ctr"/>
                <a:r>
                  <a:rPr lang="en-US" sz="2400" dirty="0">
                    <a:ea typeface="Cambria Math" panose="02040503050406030204" pitchFamily="18" charset="0"/>
                  </a:rPr>
                  <a:t>Aha!  They’re disjoint, so we can use axiom 3!!!</a:t>
                </a: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674519"/>
              </a:xfrm>
              <a:prstGeom prst="rect">
                <a:avLst/>
              </a:prstGeom>
              <a:blipFill>
                <a:blip r:embed="rId3"/>
                <a:stretch>
                  <a:fillRect l="-1203" t="-118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15</a:t>
            </a:fld>
            <a:endParaRPr lang="en-US"/>
          </a:p>
        </p:txBody>
      </p:sp>
      <p:sp>
        <p:nvSpPr>
          <p:cNvPr id="8" name="Left Brace 7">
            <a:extLst>
              <a:ext uri="{FF2B5EF4-FFF2-40B4-BE49-F238E27FC236}">
                <a16:creationId xmlns:a16="http://schemas.microsoft.com/office/drawing/2014/main" id="{AE9E8A22-4519-4924-ACC6-D09532E53C61}"/>
              </a:ext>
            </a:extLst>
          </p:cNvPr>
          <p:cNvSpPr/>
          <p:nvPr/>
        </p:nvSpPr>
        <p:spPr>
          <a:xfrm rot="5400000" flipV="1">
            <a:off x="5537794" y="-960559"/>
            <a:ext cx="386498" cy="657013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a:extLst>
              <a:ext uri="{FF2B5EF4-FFF2-40B4-BE49-F238E27FC236}">
                <a16:creationId xmlns:a16="http://schemas.microsoft.com/office/drawing/2014/main" id="{A000030B-7E9D-4A03-BBF3-17689A109C50}"/>
              </a:ext>
            </a:extLst>
          </p:cNvPr>
          <p:cNvSpPr txBox="1">
            <a:spLocks/>
          </p:cNvSpPr>
          <p:nvPr/>
        </p:nvSpPr>
        <p:spPr>
          <a:xfrm>
            <a:off x="6979673" y="1610479"/>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(Just different ways to depict the sample space used  here)</a:t>
            </a:r>
          </a:p>
        </p:txBody>
      </p:sp>
      <p:sp>
        <p:nvSpPr>
          <p:cNvPr id="10" name="Title 1">
            <a:extLst>
              <a:ext uri="{FF2B5EF4-FFF2-40B4-BE49-F238E27FC236}">
                <a16:creationId xmlns:a16="http://schemas.microsoft.com/office/drawing/2014/main" id="{2C137A10-E97C-4F8B-8F9D-2C1290AF1518}"/>
              </a:ext>
            </a:extLst>
          </p:cNvPr>
          <p:cNvSpPr txBox="1">
            <a:spLocks/>
          </p:cNvSpPr>
          <p:nvPr/>
        </p:nvSpPr>
        <p:spPr>
          <a:xfrm>
            <a:off x="3345084" y="3340624"/>
            <a:ext cx="2569580" cy="39290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(Distributive property!!!!!)</a:t>
            </a:r>
          </a:p>
        </p:txBody>
      </p:sp>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id="{09F41CAF-F5EC-441C-9EEB-BB063476E840}"/>
                  </a:ext>
                </a:extLst>
              </p:cNvPr>
              <p:cNvSpPr txBox="1">
                <a:spLocks/>
              </p:cNvSpPr>
              <p:nvPr/>
            </p:nvSpPr>
            <p:spPr>
              <a:xfrm>
                <a:off x="6713455" y="3355092"/>
                <a:ext cx="3125026" cy="392905"/>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14:m>
                  <m:oMath xmlns:m="http://schemas.openxmlformats.org/officeDocument/2006/math">
                    <m:r>
                      <a:rPr lang="en-US" sz="1400" i="1">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r>
                      <m:rPr>
                        <m:nor/>
                      </m:rPr>
                      <a:rPr lang="en-US" sz="1400" b="1" dirty="0"/>
                      <m:t>=</m:t>
                    </m:r>
                    <m:r>
                      <a:rPr lang="en-US" sz="1400" b="0" i="1" smtClean="0">
                        <a:latin typeface="Cambria Math" panose="02040503050406030204" pitchFamily="18" charset="0"/>
                      </a:rPr>
                      <m:t>(</m:t>
                    </m:r>
                    <m:r>
                      <a:rPr lang="en-US" sz="1400" i="1" smtClean="0">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𝐵</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𝐴</m:t>
                    </m:r>
                    <m:r>
                      <a:rPr lang="en-US" sz="1400" i="1">
                        <a:latin typeface="Cambria Math" panose="02040503050406030204" pitchFamily="18" charset="0"/>
                      </a:rPr>
                      <m:t>)</m:t>
                    </m:r>
                  </m:oMath>
                </a14:m>
                <a:r>
                  <a:rPr lang="en-US" sz="1400" b="1" dirty="0"/>
                  <a:t> = A</a:t>
                </a:r>
              </a:p>
            </p:txBody>
          </p:sp>
        </mc:Choice>
        <mc:Fallback xmlns="">
          <p:sp>
            <p:nvSpPr>
              <p:cNvPr id="11" name="Title 1">
                <a:extLst>
                  <a:ext uri="{FF2B5EF4-FFF2-40B4-BE49-F238E27FC236}">
                    <a16:creationId xmlns:a16="http://schemas.microsoft.com/office/drawing/2014/main" id="{09F41CAF-F5EC-441C-9EEB-BB063476E840}"/>
                  </a:ext>
                </a:extLst>
              </p:cNvPr>
              <p:cNvSpPr txBox="1">
                <a:spLocks noRot="1" noChangeAspect="1" noMove="1" noResize="1" noEditPoints="1" noAdjustHandles="1" noChangeArrowheads="1" noChangeShapeType="1" noTextEdit="1"/>
              </p:cNvSpPr>
              <p:nvPr/>
            </p:nvSpPr>
            <p:spPr>
              <a:xfrm>
                <a:off x="6713455" y="3355092"/>
                <a:ext cx="3125026" cy="392905"/>
              </a:xfrm>
              <a:prstGeom prst="rect">
                <a:avLst/>
              </a:prstGeom>
              <a:blipFill>
                <a:blip r:embed="rId4"/>
                <a:stretch>
                  <a:fillRect/>
                </a:stretch>
              </a:blipFill>
              <a:ln>
                <a:solidFill>
                  <a:schemeClr val="tx1"/>
                </a:solidFill>
              </a:ln>
              <a:effectLst>
                <a:outerShdw blurRad="25400" dir="17880000">
                  <a:srgbClr val="000000">
                    <a:alpha val="46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13097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829977"/>
              </a:xfrm>
              <a:prstGeom prst="rect">
                <a:avLst/>
              </a:prstGeom>
            </p:spPr>
            <p:txBody>
              <a:bodyPr wrap="square">
                <a:spAutoFit/>
              </a:bodyPr>
              <a:lstStyle/>
              <a:p>
                <a:endParaRPr lang="en-US" sz="3000" b="0" i="1" dirty="0">
                  <a:latin typeface="Cambria Math" panose="02040503050406030204" pitchFamily="18" charset="0"/>
                </a:endParaRPr>
              </a:p>
              <a:p>
                <a:endParaRPr lang="en-US" sz="3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m:oMathPara>
                </a14:m>
                <a:endParaRPr lang="en-US" sz="3000" i="1" dirty="0">
                  <a:latin typeface="Cambria Math" panose="02040503050406030204" pitchFamily="18" charset="0"/>
                  <a:ea typeface="Cambria Math" panose="02040503050406030204" pitchFamily="18" charset="0"/>
                </a:endParaRPr>
              </a:p>
              <a:p>
                <a:r>
                  <a:rPr lang="en-US" sz="3200" dirty="0"/>
                  <a:t>Ok, so it looks like we’re already pretty close, but we’re stuck with this weird </a:t>
                </a:r>
                <a14:m>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oMath>
                </a14:m>
                <a:r>
                  <a:rPr lang="en-US" sz="3000" b="0" i="1" dirty="0">
                    <a:latin typeface="Cambria Math" panose="02040503050406030204" pitchFamily="18" charset="0"/>
                    <a:ea typeface="Cambria Math" panose="02040503050406030204" pitchFamily="18" charset="0"/>
                  </a:rPr>
                  <a:t> </a:t>
                </a:r>
                <a:r>
                  <a:rPr lang="en-US" sz="3000" b="0" dirty="0">
                    <a:latin typeface="Cambria Math" panose="02040503050406030204" pitchFamily="18" charset="0"/>
                    <a:ea typeface="Cambria Math" panose="02040503050406030204" pitchFamily="18" charset="0"/>
                  </a:rPr>
                  <a:t>term.  Or, rather, we </a:t>
                </a:r>
                <a:r>
                  <a:rPr lang="en-US" sz="3000" b="0" i="1" dirty="0">
                    <a:latin typeface="Cambria Math" panose="02040503050406030204" pitchFamily="18" charset="0"/>
                    <a:ea typeface="Cambria Math" panose="02040503050406030204" pitchFamily="18" charset="0"/>
                  </a:rPr>
                  <a:t>would be</a:t>
                </a:r>
                <a:r>
                  <a:rPr lang="en-US" sz="3000" b="0" dirty="0">
                    <a:latin typeface="Cambria Math" panose="02040503050406030204" pitchFamily="18" charset="0"/>
                    <a:ea typeface="Cambria Math" panose="02040503050406030204" pitchFamily="18" charset="0"/>
                  </a:rPr>
                  <a:t> if we hadn’t proven earlier </a:t>
                </a:r>
                <a:r>
                  <a:rPr lang="en-US" sz="3000" dirty="0">
                    <a:latin typeface="Cambria Math" panose="02040503050406030204" pitchFamily="18" charset="0"/>
                    <a:ea typeface="Cambria Math" panose="02040503050406030204" pitchFamily="18" charset="0"/>
                  </a:rPr>
                  <a:t>that 𝑃(𝐵∩𝐴</a:t>
                </a:r>
                <a:r>
                  <a:rPr lang="en-US" sz="3000" baseline="30000" dirty="0">
                    <a:latin typeface="Cambria Math" panose="02040503050406030204" pitchFamily="18" charset="0"/>
                    <a:ea typeface="Cambria Math" panose="02040503050406030204" pitchFamily="18" charset="0"/>
                  </a:rPr>
                  <a:t>𝑐</a:t>
                </a:r>
                <a:r>
                  <a:rPr lang="en-US" sz="3000" dirty="0">
                    <a:latin typeface="Cambria Math" panose="02040503050406030204" pitchFamily="18" charset="0"/>
                    <a:ea typeface="Cambria Math" panose="02040503050406030204" pitchFamily="18" charset="0"/>
                  </a:rPr>
                  <a:t> )=𝑃(𝐵)−𝑃(𝐵∩𝐴)!  Let’s take it on home!</a:t>
                </a:r>
              </a:p>
              <a:p>
                <a:endParaRPr lang="en-US" sz="30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oMath>
                  </m:oMathPara>
                </a14:m>
                <a:endParaRPr lang="en-US" sz="3000" b="0" dirty="0">
                  <a:ea typeface="Cambria Math" panose="02040503050406030204" pitchFamily="18" charset="0"/>
                </a:endParaRPr>
              </a:p>
              <a:p>
                <a:endParaRPr lang="en-US" sz="3000" dirty="0"/>
              </a:p>
              <a:p>
                <a:pPr algn="ctr"/>
                <a:r>
                  <a:rPr lang="en-US" sz="3000" dirty="0"/>
                  <a:t>Oh yeah, we did it!</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829977"/>
              </a:xfrm>
              <a:prstGeom prst="rect">
                <a:avLst/>
              </a:prstGeom>
              <a:blipFill>
                <a:blip r:embed="rId3"/>
                <a:stretch>
                  <a:fillRect l="-1308" r="-785" b="-30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16</a:t>
            </a:fld>
            <a:endParaRPr lang="en-US"/>
          </a:p>
        </p:txBody>
      </p:sp>
      <p:sp>
        <p:nvSpPr>
          <p:cNvPr id="12" name="Title 1">
            <a:extLst>
              <a:ext uri="{FF2B5EF4-FFF2-40B4-BE49-F238E27FC236}">
                <a16:creationId xmlns:a16="http://schemas.microsoft.com/office/drawing/2014/main" id="{D0792E10-02D7-42A4-BD88-0077A741A666}"/>
              </a:ext>
            </a:extLst>
          </p:cNvPr>
          <p:cNvSpPr txBox="1">
            <a:spLocks/>
          </p:cNvSpPr>
          <p:nvPr/>
        </p:nvSpPr>
        <p:spPr>
          <a:xfrm>
            <a:off x="5683309" y="1784100"/>
            <a:ext cx="2766350" cy="569657"/>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(Good </a:t>
            </a:r>
            <a:r>
              <a:rPr lang="en-US" sz="1400" b="1" dirty="0" err="1"/>
              <a:t>ol</a:t>
            </a:r>
            <a:r>
              <a:rPr lang="en-US" sz="1400" b="1" dirty="0"/>
              <a:t>’ Axiom 3!)</a:t>
            </a:r>
          </a:p>
        </p:txBody>
      </p:sp>
    </p:spTree>
    <p:extLst>
      <p:ext uri="{BB962C8B-B14F-4D97-AF65-F5344CB8AC3E}">
        <p14:creationId xmlns:p14="http://schemas.microsoft.com/office/powerpoint/2010/main" val="205088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34038" y="450860"/>
            <a:ext cx="10511161" cy="1252755"/>
          </a:xfrm>
        </p:spPr>
        <p:txBody>
          <a:bodyPr>
            <a:normAutofit/>
          </a:bodyPr>
          <a:lstStyle/>
          <a:p>
            <a:r>
              <a:rPr lang="en-US" dirty="0"/>
              <a:t>And now, b. with dice!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400657"/>
              </a:xfrm>
              <a:prstGeom prst="rect">
                <a:avLst/>
              </a:prstGeom>
            </p:spPr>
            <p:txBody>
              <a:bodyPr wrap="square">
                <a:spAutoFit/>
              </a:bodyPr>
              <a:lstStyle/>
              <a:p>
                <a:r>
                  <a:rPr lang="en-US" sz="3000" dirty="0"/>
                  <a:t>b. </a:t>
                </a: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d>
                      <m:dPr>
                        <m:ctrlPr>
                          <a:rPr lang="en-US" sz="3000" b="0" i="1" smtClean="0">
                            <a:latin typeface="Cambria Math" panose="02040503050406030204" pitchFamily="18" charset="0"/>
                            <a:ea typeface="Cambria Math" panose="02040503050406030204" pitchFamily="18" charset="0"/>
                          </a:rPr>
                        </m:ctrlPr>
                      </m:dPr>
                      <m:e>
                        <m:r>
                          <a:rPr lang="en-US" sz="3000" b="0" i="1" smtClean="0">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400657"/>
              </a:xfrm>
              <a:prstGeom prst="rect">
                <a:avLst/>
              </a:prstGeom>
              <a:blipFill>
                <a:blip r:embed="rId8"/>
                <a:stretch>
                  <a:fillRect l="-1203" t="-3299"/>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D09E751-586E-4E49-95CE-356315D1C942}"/>
              </a:ext>
            </a:extLst>
          </p:cNvPr>
          <p:cNvGrpSpPr/>
          <p:nvPr/>
        </p:nvGrpSpPr>
        <p:grpSpPr>
          <a:xfrm>
            <a:off x="-210644" y="2393529"/>
            <a:ext cx="12391597" cy="967719"/>
            <a:chOff x="-210644" y="2393529"/>
            <a:chExt cx="12391597" cy="967719"/>
          </a:xfrm>
        </p:grpSpPr>
        <p:pic>
          <p:nvPicPr>
            <p:cNvPr id="38" name="Picture 37">
              <a:extLst>
                <a:ext uri="{FF2B5EF4-FFF2-40B4-BE49-F238E27FC236}">
                  <a16:creationId xmlns:a16="http://schemas.microsoft.com/office/drawing/2014/main" id="{25E0B03C-87A2-4949-9073-D21CD9C70A07}"/>
                </a:ext>
              </a:extLst>
            </p:cNvPr>
            <p:cNvPicPr>
              <a:picLocks noChangeAspect="1"/>
            </p:cNvPicPr>
            <p:nvPr/>
          </p:nvPicPr>
          <p:blipFill>
            <a:blip r:embed="rId9"/>
            <a:stretch>
              <a:fillRect/>
            </a:stretch>
          </p:blipFill>
          <p:spPr>
            <a:xfrm>
              <a:off x="-210644" y="2393529"/>
              <a:ext cx="823031" cy="810838"/>
            </a:xfrm>
            <a:prstGeom prst="rect">
              <a:avLst/>
            </a:prstGeom>
          </p:spPr>
        </p:pic>
        <p:grpSp>
          <p:nvGrpSpPr>
            <p:cNvPr id="6" name="Group 5">
              <a:extLst>
                <a:ext uri="{FF2B5EF4-FFF2-40B4-BE49-F238E27FC236}">
                  <a16:creationId xmlns:a16="http://schemas.microsoft.com/office/drawing/2014/main" id="{4F3089FC-4D28-462C-AD0D-3DA8B35DA132}"/>
                </a:ext>
              </a:extLst>
            </p:cNvPr>
            <p:cNvGrpSpPr/>
            <p:nvPr/>
          </p:nvGrpSpPr>
          <p:grpSpPr>
            <a:xfrm>
              <a:off x="484082" y="2429130"/>
              <a:ext cx="11696871" cy="932118"/>
              <a:chOff x="484082" y="2429130"/>
              <a:chExt cx="11696871" cy="932118"/>
            </a:xfrm>
          </p:grpSpPr>
          <p:pic>
            <p:nvPicPr>
              <p:cNvPr id="43" name="Picture 42">
                <a:extLst>
                  <a:ext uri="{FF2B5EF4-FFF2-40B4-BE49-F238E27FC236}">
                    <a16:creationId xmlns:a16="http://schemas.microsoft.com/office/drawing/2014/main" id="{DE2D3619-0500-4552-8B05-9403C6EAA1DB}"/>
                  </a:ext>
                </a:extLst>
              </p:cNvPr>
              <p:cNvPicPr>
                <a:picLocks noChangeAspect="1"/>
              </p:cNvPicPr>
              <p:nvPr/>
            </p:nvPicPr>
            <p:blipFill>
              <a:blip r:embed="rId10"/>
              <a:stretch>
                <a:fillRect/>
              </a:stretch>
            </p:blipFill>
            <p:spPr>
              <a:xfrm>
                <a:off x="7867085" y="2550410"/>
                <a:ext cx="585267" cy="810838"/>
              </a:xfrm>
              <a:prstGeom prst="rect">
                <a:avLst/>
              </a:prstGeom>
            </p:spPr>
          </p:pic>
          <p:grpSp>
            <p:nvGrpSpPr>
              <p:cNvPr id="101" name="Group 100">
                <a:extLst>
                  <a:ext uri="{FF2B5EF4-FFF2-40B4-BE49-F238E27FC236}">
                    <a16:creationId xmlns:a16="http://schemas.microsoft.com/office/drawing/2014/main" id="{87B50386-7ACD-4AA4-B08F-41C668F885F7}"/>
                  </a:ext>
                </a:extLst>
              </p:cNvPr>
              <p:cNvGrpSpPr/>
              <p:nvPr/>
            </p:nvGrpSpPr>
            <p:grpSpPr>
              <a:xfrm>
                <a:off x="8224865" y="2522385"/>
                <a:ext cx="3956088" cy="838863"/>
                <a:chOff x="2998772" y="4495878"/>
                <a:chExt cx="3956088" cy="838863"/>
              </a:xfrm>
            </p:grpSpPr>
            <p:grpSp>
              <p:nvGrpSpPr>
                <p:cNvPr id="100" name="Group 99">
                  <a:extLst>
                    <a:ext uri="{FF2B5EF4-FFF2-40B4-BE49-F238E27FC236}">
                      <a16:creationId xmlns:a16="http://schemas.microsoft.com/office/drawing/2014/main" id="{F929A5BC-7BB3-47EE-A76E-C462B41E622B}"/>
                    </a:ext>
                  </a:extLst>
                </p:cNvPr>
                <p:cNvGrpSpPr/>
                <p:nvPr/>
              </p:nvGrpSpPr>
              <p:grpSpPr>
                <a:xfrm>
                  <a:off x="5041603" y="4700577"/>
                  <a:ext cx="1476048" cy="422864"/>
                  <a:chOff x="3161497" y="4677867"/>
                  <a:chExt cx="1476048" cy="422864"/>
                </a:xfrm>
              </p:grpSpPr>
              <p:grpSp>
                <p:nvGrpSpPr>
                  <p:cNvPr id="71" name="Group 70">
                    <a:extLst>
                      <a:ext uri="{FF2B5EF4-FFF2-40B4-BE49-F238E27FC236}">
                        <a16:creationId xmlns:a16="http://schemas.microsoft.com/office/drawing/2014/main" id="{62F134AB-93DF-43BE-9127-0805801FA182}"/>
                      </a:ext>
                    </a:extLst>
                  </p:cNvPr>
                  <p:cNvGrpSpPr/>
                  <p:nvPr/>
                </p:nvGrpSpPr>
                <p:grpSpPr>
                  <a:xfrm>
                    <a:off x="3682281" y="4686626"/>
                    <a:ext cx="412485" cy="412549"/>
                    <a:chOff x="7718409" y="5136082"/>
                    <a:chExt cx="615462" cy="588308"/>
                  </a:xfrm>
                </p:grpSpPr>
                <p:sp>
                  <p:nvSpPr>
                    <p:cNvPr id="72" name="Rectangle: Rounded Corners 71">
                      <a:extLst>
                        <a:ext uri="{FF2B5EF4-FFF2-40B4-BE49-F238E27FC236}">
                          <a16:creationId xmlns:a16="http://schemas.microsoft.com/office/drawing/2014/main" id="{A6F54917-370E-48C0-A9E2-84874A6137C2}"/>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4A5B968-8F8C-44F1-BBC8-0C2ECA7907AA}"/>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240E1D0-0117-4056-B1BE-279C518A07E2}"/>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1C81755-EEB8-44CB-87C7-1D4154BAAE0B}"/>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28E8C6A-8206-46E6-8D5D-689133915E03}"/>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A3651AC-D729-42A6-A642-FF94E5F7A589}"/>
                      </a:ext>
                    </a:extLst>
                  </p:cNvPr>
                  <p:cNvGrpSpPr/>
                  <p:nvPr/>
                </p:nvGrpSpPr>
                <p:grpSpPr>
                  <a:xfrm>
                    <a:off x="4225060" y="4677867"/>
                    <a:ext cx="412485" cy="412549"/>
                    <a:chOff x="8721700" y="5136082"/>
                    <a:chExt cx="615462" cy="588308"/>
                  </a:xfrm>
                </p:grpSpPr>
                <p:sp>
                  <p:nvSpPr>
                    <p:cNvPr id="78" name="Rectangle: Rounded Corners 77">
                      <a:extLst>
                        <a:ext uri="{FF2B5EF4-FFF2-40B4-BE49-F238E27FC236}">
                          <a16:creationId xmlns:a16="http://schemas.microsoft.com/office/drawing/2014/main" id="{5A8AA100-51B5-476A-A43F-778A649EB72A}"/>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7CF159A-4295-4A52-B442-58F060E206FC}"/>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80C903D-986B-4105-9F9A-B746B4BA388E}"/>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F8E8E42-CFB6-4308-9FD2-2D90068BE308}"/>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2995FFC-B5CA-431E-B478-8F5FD45CEE57}"/>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2F13E5-1685-4A64-8F0E-759810439F2C}"/>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89A6B664-2B5A-42C3-9A3B-057D26254C6C}"/>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4B19C62A-7349-41F9-A761-78AA8AED87CA}"/>
                      </a:ext>
                    </a:extLst>
                  </p:cNvPr>
                  <p:cNvGrpSpPr/>
                  <p:nvPr/>
                </p:nvGrpSpPr>
                <p:grpSpPr>
                  <a:xfrm>
                    <a:off x="3161497" y="4688182"/>
                    <a:ext cx="412485" cy="412549"/>
                    <a:chOff x="6725733" y="5138301"/>
                    <a:chExt cx="615462" cy="588308"/>
                  </a:xfrm>
                </p:grpSpPr>
                <p:sp>
                  <p:nvSpPr>
                    <p:cNvPr id="86" name="Rectangle: Rounded Corners 85">
                      <a:extLst>
                        <a:ext uri="{FF2B5EF4-FFF2-40B4-BE49-F238E27FC236}">
                          <a16:creationId xmlns:a16="http://schemas.microsoft.com/office/drawing/2014/main" id="{F098A921-E859-432D-8B70-1C2852784B69}"/>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FE47C97D-5EE5-4CAD-B02C-CDB7CAFE43E3}"/>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67C6F8C6-9ABF-49DD-B3C5-5A03D362CC60}"/>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89" name="Picture 88">
                  <a:extLst>
                    <a:ext uri="{FF2B5EF4-FFF2-40B4-BE49-F238E27FC236}">
                      <a16:creationId xmlns:a16="http://schemas.microsoft.com/office/drawing/2014/main" id="{0213C6CF-7C22-47C9-BB0D-A74E5AAD2D05}"/>
                    </a:ext>
                  </a:extLst>
                </p:cNvPr>
                <p:cNvPicPr>
                  <a:picLocks noChangeAspect="1"/>
                </p:cNvPicPr>
                <p:nvPr/>
              </p:nvPicPr>
              <p:blipFill>
                <a:blip r:embed="rId11"/>
                <a:stretch>
                  <a:fillRect/>
                </a:stretch>
              </p:blipFill>
              <p:spPr>
                <a:xfrm>
                  <a:off x="4786573" y="4799223"/>
                  <a:ext cx="207282" cy="225572"/>
                </a:xfrm>
                <a:prstGeom prst="rect">
                  <a:avLst/>
                </a:prstGeom>
              </p:spPr>
            </p:pic>
            <p:pic>
              <p:nvPicPr>
                <p:cNvPr id="90" name="Picture 89">
                  <a:extLst>
                    <a:ext uri="{FF2B5EF4-FFF2-40B4-BE49-F238E27FC236}">
                      <a16:creationId xmlns:a16="http://schemas.microsoft.com/office/drawing/2014/main" id="{626DBEDC-A6CE-43E1-9B14-E00791F0941B}"/>
                    </a:ext>
                  </a:extLst>
                </p:cNvPr>
                <p:cNvPicPr>
                  <a:picLocks noChangeAspect="1"/>
                </p:cNvPicPr>
                <p:nvPr/>
              </p:nvPicPr>
              <p:blipFill>
                <a:blip r:embed="rId9"/>
                <a:stretch>
                  <a:fillRect/>
                </a:stretch>
              </p:blipFill>
              <p:spPr>
                <a:xfrm>
                  <a:off x="2998772" y="4495878"/>
                  <a:ext cx="823031" cy="810838"/>
                </a:xfrm>
                <a:prstGeom prst="rect">
                  <a:avLst/>
                </a:prstGeom>
              </p:spPr>
            </p:pic>
            <p:grpSp>
              <p:nvGrpSpPr>
                <p:cNvPr id="91" name="Group 90">
                  <a:extLst>
                    <a:ext uri="{FF2B5EF4-FFF2-40B4-BE49-F238E27FC236}">
                      <a16:creationId xmlns:a16="http://schemas.microsoft.com/office/drawing/2014/main" id="{0DF0D4B3-4AA3-4F86-AE11-40F636B13CF4}"/>
                    </a:ext>
                  </a:extLst>
                </p:cNvPr>
                <p:cNvGrpSpPr/>
                <p:nvPr/>
              </p:nvGrpSpPr>
              <p:grpSpPr>
                <a:xfrm>
                  <a:off x="3659637" y="4694389"/>
                  <a:ext cx="1057526" cy="401806"/>
                  <a:chOff x="10374726" y="3340052"/>
                  <a:chExt cx="1057526" cy="401806"/>
                </a:xfrm>
              </p:grpSpPr>
              <p:grpSp>
                <p:nvGrpSpPr>
                  <p:cNvPr id="92" name="Group 91">
                    <a:extLst>
                      <a:ext uri="{FF2B5EF4-FFF2-40B4-BE49-F238E27FC236}">
                        <a16:creationId xmlns:a16="http://schemas.microsoft.com/office/drawing/2014/main" id="{197D75AF-46CF-4769-A8C0-5A637FA751C2}"/>
                      </a:ext>
                    </a:extLst>
                  </p:cNvPr>
                  <p:cNvGrpSpPr/>
                  <p:nvPr/>
                </p:nvGrpSpPr>
                <p:grpSpPr>
                  <a:xfrm>
                    <a:off x="10374726" y="3340052"/>
                    <a:ext cx="440698" cy="401806"/>
                    <a:chOff x="2198359" y="5128400"/>
                    <a:chExt cx="615462" cy="588308"/>
                  </a:xfrm>
                </p:grpSpPr>
                <p:sp>
                  <p:nvSpPr>
                    <p:cNvPr id="97" name="Rectangle: Rounded Corners 96">
                      <a:extLst>
                        <a:ext uri="{FF2B5EF4-FFF2-40B4-BE49-F238E27FC236}">
                          <a16:creationId xmlns:a16="http://schemas.microsoft.com/office/drawing/2014/main" id="{749D61D0-F0CD-4F39-B4ED-D98B19B90033}"/>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D577BD7-9BD6-4225-89B7-EC1E2E6AD2AD}"/>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50D7FAA6-E317-493A-87E7-600AAB89E24C}"/>
                      </a:ext>
                    </a:extLst>
                  </p:cNvPr>
                  <p:cNvGrpSpPr/>
                  <p:nvPr/>
                </p:nvGrpSpPr>
                <p:grpSpPr>
                  <a:xfrm>
                    <a:off x="10991554" y="3340052"/>
                    <a:ext cx="440698" cy="401806"/>
                    <a:chOff x="3212317" y="5128400"/>
                    <a:chExt cx="615462" cy="588308"/>
                  </a:xfrm>
                </p:grpSpPr>
                <p:sp>
                  <p:nvSpPr>
                    <p:cNvPr id="94" name="Rectangle: Rounded Corners 93">
                      <a:extLst>
                        <a:ext uri="{FF2B5EF4-FFF2-40B4-BE49-F238E27FC236}">
                          <a16:creationId xmlns:a16="http://schemas.microsoft.com/office/drawing/2014/main" id="{8587A8D4-2B47-4C5A-A28F-5BDFCFB1E172}"/>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0140EBA-0CEF-4268-AA6F-AEA8BFB8D98D}"/>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4739D2E-FFA8-486C-832A-B98B321D64E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99" name="Picture 98">
                  <a:extLst>
                    <a:ext uri="{FF2B5EF4-FFF2-40B4-BE49-F238E27FC236}">
                      <a16:creationId xmlns:a16="http://schemas.microsoft.com/office/drawing/2014/main" id="{234A904E-EC6E-4404-88C6-0D4071864F0B}"/>
                    </a:ext>
                  </a:extLst>
                </p:cNvPr>
                <p:cNvPicPr>
                  <a:picLocks noChangeAspect="1"/>
                </p:cNvPicPr>
                <p:nvPr/>
              </p:nvPicPr>
              <p:blipFill>
                <a:blip r:embed="rId10"/>
                <a:stretch>
                  <a:fillRect/>
                </a:stretch>
              </p:blipFill>
              <p:spPr>
                <a:xfrm>
                  <a:off x="6369593" y="4523903"/>
                  <a:ext cx="585267" cy="810838"/>
                </a:xfrm>
                <a:prstGeom prst="rect">
                  <a:avLst/>
                </a:prstGeom>
              </p:spPr>
            </p:pic>
          </p:grpSp>
          <p:grpSp>
            <p:nvGrpSpPr>
              <p:cNvPr id="44" name="Group 43">
                <a:extLst>
                  <a:ext uri="{FF2B5EF4-FFF2-40B4-BE49-F238E27FC236}">
                    <a16:creationId xmlns:a16="http://schemas.microsoft.com/office/drawing/2014/main" id="{AE13CD24-09C1-4B24-80A2-D9A4730437AB}"/>
                  </a:ext>
                </a:extLst>
              </p:cNvPr>
              <p:cNvGrpSpPr/>
              <p:nvPr/>
            </p:nvGrpSpPr>
            <p:grpSpPr>
              <a:xfrm>
                <a:off x="7013084" y="2681288"/>
                <a:ext cx="955264" cy="421308"/>
                <a:chOff x="1506781" y="4238660"/>
                <a:chExt cx="955264" cy="421308"/>
              </a:xfrm>
            </p:grpSpPr>
            <p:grpSp>
              <p:nvGrpSpPr>
                <p:cNvPr id="46" name="Group 45">
                  <a:extLst>
                    <a:ext uri="{FF2B5EF4-FFF2-40B4-BE49-F238E27FC236}">
                      <a16:creationId xmlns:a16="http://schemas.microsoft.com/office/drawing/2014/main" id="{B0B70082-C217-466F-8556-4CFC1B2C9344}"/>
                    </a:ext>
                  </a:extLst>
                </p:cNvPr>
                <p:cNvGrpSpPr/>
                <p:nvPr/>
              </p:nvGrpSpPr>
              <p:grpSpPr>
                <a:xfrm>
                  <a:off x="1506781" y="4247419"/>
                  <a:ext cx="412485" cy="412549"/>
                  <a:chOff x="7718409" y="5136082"/>
                  <a:chExt cx="615462" cy="588308"/>
                </a:xfrm>
              </p:grpSpPr>
              <p:sp>
                <p:nvSpPr>
                  <p:cNvPr id="55" name="Rectangle: Rounded Corners 54">
                    <a:extLst>
                      <a:ext uri="{FF2B5EF4-FFF2-40B4-BE49-F238E27FC236}">
                        <a16:creationId xmlns:a16="http://schemas.microsoft.com/office/drawing/2014/main" id="{74C9DE19-138A-405B-A051-FBCCAA7FFFB7}"/>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227FE08-2462-4AA1-9D10-01404CF4F85B}"/>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8DE30DC-5194-48E3-A927-958B7BF9C3C8}"/>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5DD0D96-DFB8-4C11-89D6-E70188A7193F}"/>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286021A-BDFB-4DDF-A7D5-D5F61F0043E9}"/>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71F7237A-E616-4EB3-8D4A-7D3691D30132}"/>
                    </a:ext>
                  </a:extLst>
                </p:cNvPr>
                <p:cNvGrpSpPr/>
                <p:nvPr/>
              </p:nvGrpSpPr>
              <p:grpSpPr>
                <a:xfrm>
                  <a:off x="2049560" y="4238660"/>
                  <a:ext cx="412485" cy="412549"/>
                  <a:chOff x="8721700" y="5136082"/>
                  <a:chExt cx="615462" cy="588308"/>
                </a:xfrm>
              </p:grpSpPr>
              <p:sp>
                <p:nvSpPr>
                  <p:cNvPr id="48" name="Rectangle: Rounded Corners 47">
                    <a:extLst>
                      <a:ext uri="{FF2B5EF4-FFF2-40B4-BE49-F238E27FC236}">
                        <a16:creationId xmlns:a16="http://schemas.microsoft.com/office/drawing/2014/main" id="{E562475A-609F-4B73-8F06-9C58CF24B300}"/>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392115-CEFD-4243-BC2E-49689B325DF8}"/>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523DBED-7812-41F8-B31E-ABEC536B90E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D07A1EE-F9B9-4B87-A4A7-231ED9FB1ABC}"/>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FABA98-3CD4-4F0A-A683-C00F7C4A8E88}"/>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A6E609D-3E3F-4677-A44F-644AD02B38AF}"/>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16E8426-CFDE-4372-A34E-BE27677CC30E}"/>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70" name="Picture 69">
                <a:extLst>
                  <a:ext uri="{FF2B5EF4-FFF2-40B4-BE49-F238E27FC236}">
                    <a16:creationId xmlns:a16="http://schemas.microsoft.com/office/drawing/2014/main" id="{A85C362C-8963-4223-AD20-E1FF6F4249AA}"/>
                  </a:ext>
                </a:extLst>
              </p:cNvPr>
              <p:cNvPicPr>
                <a:picLocks noChangeAspect="1"/>
              </p:cNvPicPr>
              <p:nvPr/>
            </p:nvPicPr>
            <p:blipFill>
              <a:blip r:embed="rId12"/>
              <a:stretch>
                <a:fillRect/>
              </a:stretch>
            </p:blipFill>
            <p:spPr>
              <a:xfrm>
                <a:off x="8043507" y="2533097"/>
                <a:ext cx="573074" cy="810838"/>
              </a:xfrm>
              <a:prstGeom prst="rect">
                <a:avLst/>
              </a:prstGeom>
            </p:spPr>
          </p:pic>
          <p:pic>
            <p:nvPicPr>
              <p:cNvPr id="7" name="Picture 6">
                <a:extLst>
                  <a:ext uri="{FF2B5EF4-FFF2-40B4-BE49-F238E27FC236}">
                    <a16:creationId xmlns:a16="http://schemas.microsoft.com/office/drawing/2014/main" id="{10549474-ACD6-4D74-9792-CB89C32EF52B}"/>
                  </a:ext>
                </a:extLst>
              </p:cNvPr>
              <p:cNvPicPr>
                <a:picLocks noChangeAspect="1"/>
              </p:cNvPicPr>
              <p:nvPr/>
            </p:nvPicPr>
            <p:blipFill>
              <a:blip r:embed="rId13"/>
              <a:stretch>
                <a:fillRect/>
              </a:stretch>
            </p:blipFill>
            <p:spPr>
              <a:xfrm>
                <a:off x="5654834" y="2478181"/>
                <a:ext cx="719390" cy="810838"/>
              </a:xfrm>
              <a:prstGeom prst="rect">
                <a:avLst/>
              </a:prstGeom>
            </p:spPr>
          </p:pic>
          <p:grpSp>
            <p:nvGrpSpPr>
              <p:cNvPr id="13" name="Group 12">
                <a:extLst>
                  <a:ext uri="{FF2B5EF4-FFF2-40B4-BE49-F238E27FC236}">
                    <a16:creationId xmlns:a16="http://schemas.microsoft.com/office/drawing/2014/main" id="{D26905C9-C430-412C-BD3C-336E55F7003C}"/>
                  </a:ext>
                </a:extLst>
              </p:cNvPr>
              <p:cNvGrpSpPr/>
              <p:nvPr/>
            </p:nvGrpSpPr>
            <p:grpSpPr>
              <a:xfrm>
                <a:off x="484082" y="2592040"/>
                <a:ext cx="440698" cy="401806"/>
                <a:chOff x="2198359" y="5128400"/>
                <a:chExt cx="615462" cy="588308"/>
              </a:xfrm>
            </p:grpSpPr>
            <p:sp>
              <p:nvSpPr>
                <p:cNvPr id="18" name="Rectangle: Rounded Corners 17">
                  <a:extLst>
                    <a:ext uri="{FF2B5EF4-FFF2-40B4-BE49-F238E27FC236}">
                      <a16:creationId xmlns:a16="http://schemas.microsoft.com/office/drawing/2014/main" id="{6D6C64CF-8DF1-421F-B999-301FBDA33EA6}"/>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199C8B-BF57-44AE-A28B-FDAD7D608A36}"/>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02F49E5-CA38-4551-BB56-4610A3C9A64A}"/>
                  </a:ext>
                </a:extLst>
              </p:cNvPr>
              <p:cNvGrpSpPr/>
              <p:nvPr/>
            </p:nvGrpSpPr>
            <p:grpSpPr>
              <a:xfrm>
                <a:off x="1100910" y="2592040"/>
                <a:ext cx="440698" cy="401806"/>
                <a:chOff x="3212317" y="5128400"/>
                <a:chExt cx="615462" cy="588308"/>
              </a:xfrm>
            </p:grpSpPr>
            <p:sp>
              <p:nvSpPr>
                <p:cNvPr id="15" name="Rectangle: Rounded Corners 14">
                  <a:extLst>
                    <a:ext uri="{FF2B5EF4-FFF2-40B4-BE49-F238E27FC236}">
                      <a16:creationId xmlns:a16="http://schemas.microsoft.com/office/drawing/2014/main" id="{FE63AA4B-E10B-4984-BCE1-98B5CF701DB1}"/>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6B53DEA-663E-49BB-B53A-926C8FAC3DE9}"/>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AEF5470-B52D-41C3-93D4-3DF476945562}"/>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E75ED0E8-1CC9-4C8F-AE2E-E00ABC952A63}"/>
                  </a:ext>
                </a:extLst>
              </p:cNvPr>
              <p:cNvPicPr>
                <a:picLocks noChangeAspect="1"/>
              </p:cNvPicPr>
              <p:nvPr/>
            </p:nvPicPr>
            <p:blipFill>
              <a:blip r:embed="rId14"/>
              <a:stretch>
                <a:fillRect/>
              </a:stretch>
            </p:blipFill>
            <p:spPr>
              <a:xfrm>
                <a:off x="1650287" y="2652119"/>
                <a:ext cx="298443" cy="333554"/>
              </a:xfrm>
              <a:prstGeom prst="rect">
                <a:avLst/>
              </a:prstGeom>
            </p:spPr>
          </p:pic>
          <p:grpSp>
            <p:nvGrpSpPr>
              <p:cNvPr id="4" name="Group 3">
                <a:extLst>
                  <a:ext uri="{FF2B5EF4-FFF2-40B4-BE49-F238E27FC236}">
                    <a16:creationId xmlns:a16="http://schemas.microsoft.com/office/drawing/2014/main" id="{76C216EA-CF14-4834-8704-CE668ACF3730}"/>
                  </a:ext>
                </a:extLst>
              </p:cNvPr>
              <p:cNvGrpSpPr/>
              <p:nvPr/>
            </p:nvGrpSpPr>
            <p:grpSpPr>
              <a:xfrm>
                <a:off x="2057409" y="2572538"/>
                <a:ext cx="1476048" cy="422864"/>
                <a:chOff x="5820277" y="3349420"/>
                <a:chExt cx="1476048" cy="422864"/>
              </a:xfrm>
            </p:grpSpPr>
            <p:grpSp>
              <p:nvGrpSpPr>
                <p:cNvPr id="20" name="Group 19">
                  <a:extLst>
                    <a:ext uri="{FF2B5EF4-FFF2-40B4-BE49-F238E27FC236}">
                      <a16:creationId xmlns:a16="http://schemas.microsoft.com/office/drawing/2014/main" id="{6BAF6252-825D-48E1-B5BD-968ECD2FE29B}"/>
                    </a:ext>
                  </a:extLst>
                </p:cNvPr>
                <p:cNvGrpSpPr/>
                <p:nvPr/>
              </p:nvGrpSpPr>
              <p:grpSpPr>
                <a:xfrm>
                  <a:off x="6341061" y="3358179"/>
                  <a:ext cx="412485" cy="412549"/>
                  <a:chOff x="7718409" y="5136082"/>
                  <a:chExt cx="615462" cy="588308"/>
                </a:xfrm>
              </p:grpSpPr>
              <p:sp>
                <p:nvSpPr>
                  <p:cNvPr id="21" name="Rectangle: Rounded Corners 20">
                    <a:extLst>
                      <a:ext uri="{FF2B5EF4-FFF2-40B4-BE49-F238E27FC236}">
                        <a16:creationId xmlns:a16="http://schemas.microsoft.com/office/drawing/2014/main" id="{08FE7835-21E6-4564-A52F-967380D1C098}"/>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0CC2DEF-4E9B-46C1-B961-F02F96F4087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C67A3A0-465B-4CE0-A786-217565CEC3D0}"/>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E475E0E-5758-4A60-AA66-DFEF42136225}"/>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93FA547-2880-42F1-97C0-A9534F5F0DDA}"/>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BB2F744-B093-4B0F-9510-93B91BE1554B}"/>
                    </a:ext>
                  </a:extLst>
                </p:cNvPr>
                <p:cNvGrpSpPr/>
                <p:nvPr/>
              </p:nvGrpSpPr>
              <p:grpSpPr>
                <a:xfrm>
                  <a:off x="6883840" y="3349420"/>
                  <a:ext cx="412485" cy="412549"/>
                  <a:chOff x="8721700" y="5136082"/>
                  <a:chExt cx="615462" cy="588308"/>
                </a:xfrm>
              </p:grpSpPr>
              <p:sp>
                <p:nvSpPr>
                  <p:cNvPr id="27" name="Rectangle: Rounded Corners 26">
                    <a:extLst>
                      <a:ext uri="{FF2B5EF4-FFF2-40B4-BE49-F238E27FC236}">
                        <a16:creationId xmlns:a16="http://schemas.microsoft.com/office/drawing/2014/main" id="{B8B377E8-91DF-4B2C-A6D9-658F700384C5}"/>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0CD05F7-01AC-420E-B98F-D68F80A5F724}"/>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3119A5-8FE9-4829-9383-417D8644B0C9}"/>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5EAE087-BED6-4F54-B08F-70DC85200BE8}"/>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9142BF-DA5F-4CB2-9037-E50FF9C1AB3A}"/>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7AD8F04-C755-4B24-B95F-140779C78BBE}"/>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E3C0AD-49DB-4DA4-9C83-4699A49A1967}"/>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80436194-4E68-4771-BF0B-A5F1D479352D}"/>
                    </a:ext>
                  </a:extLst>
                </p:cNvPr>
                <p:cNvGrpSpPr/>
                <p:nvPr/>
              </p:nvGrpSpPr>
              <p:grpSpPr>
                <a:xfrm>
                  <a:off x="5820277" y="3359735"/>
                  <a:ext cx="412485" cy="412549"/>
                  <a:chOff x="6725733" y="5138301"/>
                  <a:chExt cx="615462" cy="588308"/>
                </a:xfrm>
              </p:grpSpPr>
              <p:sp>
                <p:nvSpPr>
                  <p:cNvPr id="35" name="Rectangle: Rounded Corners 34">
                    <a:extLst>
                      <a:ext uri="{FF2B5EF4-FFF2-40B4-BE49-F238E27FC236}">
                        <a16:creationId xmlns:a16="http://schemas.microsoft.com/office/drawing/2014/main" id="{2F1B1319-A278-4A9D-816B-93E21CF9D44E}"/>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1E39192-49D1-4FE7-A2E2-CCF2C0A00120}"/>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C1AECB6-5C29-492A-AD22-6DE437D7817E}"/>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9" name="Picture 38">
                <a:extLst>
                  <a:ext uri="{FF2B5EF4-FFF2-40B4-BE49-F238E27FC236}">
                    <a16:creationId xmlns:a16="http://schemas.microsoft.com/office/drawing/2014/main" id="{D4CDF4DC-4B55-4B79-B74B-B2CB2B9A5BCF}"/>
                  </a:ext>
                </a:extLst>
              </p:cNvPr>
              <p:cNvPicPr>
                <a:picLocks noChangeAspect="1"/>
              </p:cNvPicPr>
              <p:nvPr/>
            </p:nvPicPr>
            <p:blipFill>
              <a:blip r:embed="rId10"/>
              <a:stretch>
                <a:fillRect/>
              </a:stretch>
            </p:blipFill>
            <p:spPr>
              <a:xfrm>
                <a:off x="3433365" y="2429130"/>
                <a:ext cx="585267" cy="810838"/>
              </a:xfrm>
              <a:prstGeom prst="rect">
                <a:avLst/>
              </a:prstGeom>
            </p:spPr>
          </p:pic>
          <p:pic>
            <p:nvPicPr>
              <p:cNvPr id="40" name="Picture 39">
                <a:extLst>
                  <a:ext uri="{FF2B5EF4-FFF2-40B4-BE49-F238E27FC236}">
                    <a16:creationId xmlns:a16="http://schemas.microsoft.com/office/drawing/2014/main" id="{973FDD7C-9F8C-481C-B31A-2E8596A62FA8}"/>
                  </a:ext>
                </a:extLst>
              </p:cNvPr>
              <p:cNvPicPr>
                <a:picLocks noChangeAspect="1"/>
              </p:cNvPicPr>
              <p:nvPr/>
            </p:nvPicPr>
            <p:blipFill>
              <a:blip r:embed="rId15"/>
              <a:stretch>
                <a:fillRect/>
              </a:stretch>
            </p:blipFill>
            <p:spPr>
              <a:xfrm>
                <a:off x="3642261" y="2478181"/>
                <a:ext cx="719390" cy="810838"/>
              </a:xfrm>
              <a:prstGeom prst="rect">
                <a:avLst/>
              </a:prstGeom>
            </p:spPr>
          </p:pic>
          <p:pic>
            <p:nvPicPr>
              <p:cNvPr id="45" name="Picture 44">
                <a:extLst>
                  <a:ext uri="{FF2B5EF4-FFF2-40B4-BE49-F238E27FC236}">
                    <a16:creationId xmlns:a16="http://schemas.microsoft.com/office/drawing/2014/main" id="{E53AE56D-2942-4E2F-AC57-E5CFDBB6EA69}"/>
                  </a:ext>
                </a:extLst>
              </p:cNvPr>
              <p:cNvPicPr>
                <a:picLocks noChangeAspect="1"/>
              </p:cNvPicPr>
              <p:nvPr/>
            </p:nvPicPr>
            <p:blipFill>
              <a:blip r:embed="rId9"/>
              <a:stretch>
                <a:fillRect/>
              </a:stretch>
            </p:blipFill>
            <p:spPr>
              <a:xfrm>
                <a:off x="5872953" y="2508595"/>
                <a:ext cx="823031" cy="810838"/>
              </a:xfrm>
              <a:prstGeom prst="rect">
                <a:avLst/>
              </a:prstGeom>
            </p:spPr>
          </p:pic>
          <p:grpSp>
            <p:nvGrpSpPr>
              <p:cNvPr id="5" name="Group 4">
                <a:extLst>
                  <a:ext uri="{FF2B5EF4-FFF2-40B4-BE49-F238E27FC236}">
                    <a16:creationId xmlns:a16="http://schemas.microsoft.com/office/drawing/2014/main" id="{20852201-7944-46B9-905D-ED9864E91D52}"/>
                  </a:ext>
                </a:extLst>
              </p:cNvPr>
              <p:cNvGrpSpPr/>
              <p:nvPr/>
            </p:nvGrpSpPr>
            <p:grpSpPr>
              <a:xfrm>
                <a:off x="3878192" y="2429130"/>
                <a:ext cx="1752252" cy="810838"/>
                <a:chOff x="904980" y="2707385"/>
                <a:chExt cx="1752252" cy="810838"/>
              </a:xfrm>
            </p:grpSpPr>
            <p:grpSp>
              <p:nvGrpSpPr>
                <p:cNvPr id="60" name="Group 59">
                  <a:extLst>
                    <a:ext uri="{FF2B5EF4-FFF2-40B4-BE49-F238E27FC236}">
                      <a16:creationId xmlns:a16="http://schemas.microsoft.com/office/drawing/2014/main" id="{EECB53CC-1AF1-4722-A646-170479676532}"/>
                    </a:ext>
                  </a:extLst>
                </p:cNvPr>
                <p:cNvGrpSpPr/>
                <p:nvPr/>
              </p:nvGrpSpPr>
              <p:grpSpPr>
                <a:xfrm>
                  <a:off x="1599706" y="2905896"/>
                  <a:ext cx="1057526" cy="401806"/>
                  <a:chOff x="10374726" y="3340052"/>
                  <a:chExt cx="1057526" cy="401806"/>
                </a:xfrm>
              </p:grpSpPr>
              <p:grpSp>
                <p:nvGrpSpPr>
                  <p:cNvPr id="61" name="Group 60">
                    <a:extLst>
                      <a:ext uri="{FF2B5EF4-FFF2-40B4-BE49-F238E27FC236}">
                        <a16:creationId xmlns:a16="http://schemas.microsoft.com/office/drawing/2014/main" id="{D1F9220E-577D-4F86-B3E1-97102D712688}"/>
                      </a:ext>
                    </a:extLst>
                  </p:cNvPr>
                  <p:cNvGrpSpPr/>
                  <p:nvPr/>
                </p:nvGrpSpPr>
                <p:grpSpPr>
                  <a:xfrm>
                    <a:off x="10374726" y="3340052"/>
                    <a:ext cx="440698" cy="401806"/>
                    <a:chOff x="2198359" y="5128400"/>
                    <a:chExt cx="615462" cy="588308"/>
                  </a:xfrm>
                </p:grpSpPr>
                <p:sp>
                  <p:nvSpPr>
                    <p:cNvPr id="66" name="Rectangle: Rounded Corners 65">
                      <a:extLst>
                        <a:ext uri="{FF2B5EF4-FFF2-40B4-BE49-F238E27FC236}">
                          <a16:creationId xmlns:a16="http://schemas.microsoft.com/office/drawing/2014/main" id="{43375191-5A76-470A-9668-0D3EB8EBAEF6}"/>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CE96FBE-E26A-4810-BFF8-3EDEE74396B2}"/>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39D72AF8-F8A5-4FAA-BD45-C9613395A3C8}"/>
                      </a:ext>
                    </a:extLst>
                  </p:cNvPr>
                  <p:cNvGrpSpPr/>
                  <p:nvPr/>
                </p:nvGrpSpPr>
                <p:grpSpPr>
                  <a:xfrm>
                    <a:off x="10991554" y="3340052"/>
                    <a:ext cx="440698" cy="401806"/>
                    <a:chOff x="3212317" y="5128400"/>
                    <a:chExt cx="615462" cy="588308"/>
                  </a:xfrm>
                </p:grpSpPr>
                <p:sp>
                  <p:nvSpPr>
                    <p:cNvPr id="63" name="Rectangle: Rounded Corners 62">
                      <a:extLst>
                        <a:ext uri="{FF2B5EF4-FFF2-40B4-BE49-F238E27FC236}">
                          <a16:creationId xmlns:a16="http://schemas.microsoft.com/office/drawing/2014/main" id="{C3F70967-04C0-47AE-A19B-221A430A8DD1}"/>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E6E3342-66DD-4D1B-ADA5-025BCF7285CF}"/>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9A83D17-3307-476B-805B-79E4076C9488}"/>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68" name="Picture 67">
                  <a:extLst>
                    <a:ext uri="{FF2B5EF4-FFF2-40B4-BE49-F238E27FC236}">
                      <a16:creationId xmlns:a16="http://schemas.microsoft.com/office/drawing/2014/main" id="{D6C3E97A-D6AD-41AD-8DA3-8A1674A1F62F}"/>
                    </a:ext>
                  </a:extLst>
                </p:cNvPr>
                <p:cNvPicPr>
                  <a:picLocks noChangeAspect="1"/>
                </p:cNvPicPr>
                <p:nvPr/>
              </p:nvPicPr>
              <p:blipFill>
                <a:blip r:embed="rId9"/>
                <a:stretch>
                  <a:fillRect/>
                </a:stretch>
              </p:blipFill>
              <p:spPr>
                <a:xfrm>
                  <a:off x="904980" y="2707385"/>
                  <a:ext cx="823031" cy="810838"/>
                </a:xfrm>
                <a:prstGeom prst="rect">
                  <a:avLst/>
                </a:prstGeom>
              </p:spPr>
            </p:pic>
          </p:grpSp>
          <p:pic>
            <p:nvPicPr>
              <p:cNvPr id="69" name="Picture 68">
                <a:extLst>
                  <a:ext uri="{FF2B5EF4-FFF2-40B4-BE49-F238E27FC236}">
                    <a16:creationId xmlns:a16="http://schemas.microsoft.com/office/drawing/2014/main" id="{ABA75EB3-50EF-4DEF-BEAA-D05F8661C859}"/>
                  </a:ext>
                </a:extLst>
              </p:cNvPr>
              <p:cNvPicPr>
                <a:picLocks noChangeAspect="1"/>
              </p:cNvPicPr>
              <p:nvPr/>
            </p:nvPicPr>
            <p:blipFill>
              <a:blip r:embed="rId10"/>
              <a:stretch>
                <a:fillRect/>
              </a:stretch>
            </p:blipFill>
            <p:spPr>
              <a:xfrm>
                <a:off x="5460123" y="2454915"/>
                <a:ext cx="585267" cy="810838"/>
              </a:xfrm>
              <a:prstGeom prst="rect">
                <a:avLst/>
              </a:prstGeom>
            </p:spPr>
          </p:pic>
          <p:grpSp>
            <p:nvGrpSpPr>
              <p:cNvPr id="199" name="Group 198">
                <a:extLst>
                  <a:ext uri="{FF2B5EF4-FFF2-40B4-BE49-F238E27FC236}">
                    <a16:creationId xmlns:a16="http://schemas.microsoft.com/office/drawing/2014/main" id="{AECB88AE-D105-40E4-8AD4-93B5B88B852B}"/>
                  </a:ext>
                </a:extLst>
              </p:cNvPr>
              <p:cNvGrpSpPr/>
              <p:nvPr/>
            </p:nvGrpSpPr>
            <p:grpSpPr>
              <a:xfrm>
                <a:off x="6503938" y="2680042"/>
                <a:ext cx="440698" cy="401806"/>
                <a:chOff x="3212317" y="5128400"/>
                <a:chExt cx="615462" cy="588308"/>
              </a:xfrm>
            </p:grpSpPr>
            <p:sp>
              <p:nvSpPr>
                <p:cNvPr id="200" name="Rectangle: Rounded Corners 199">
                  <a:extLst>
                    <a:ext uri="{FF2B5EF4-FFF2-40B4-BE49-F238E27FC236}">
                      <a16:creationId xmlns:a16="http://schemas.microsoft.com/office/drawing/2014/main" id="{02F63539-1B93-4D0E-BD32-8CD83EFC0F00}"/>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FB4A0589-24D2-4302-809A-E5CFAACD9465}"/>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0B87497E-46AD-4750-A874-0973CB59AB07}"/>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grpSp>
        <p:nvGrpSpPr>
          <p:cNvPr id="9" name="Group 8">
            <a:extLst>
              <a:ext uri="{FF2B5EF4-FFF2-40B4-BE49-F238E27FC236}">
                <a16:creationId xmlns:a16="http://schemas.microsoft.com/office/drawing/2014/main" id="{631BE0AF-B4EF-40AA-B63A-97EBEEB928E2}"/>
              </a:ext>
            </a:extLst>
          </p:cNvPr>
          <p:cNvGrpSpPr/>
          <p:nvPr/>
        </p:nvGrpSpPr>
        <p:grpSpPr>
          <a:xfrm>
            <a:off x="692860" y="3472115"/>
            <a:ext cx="10188651" cy="862822"/>
            <a:chOff x="692860" y="3472115"/>
            <a:chExt cx="10188651" cy="862822"/>
          </a:xfrm>
        </p:grpSpPr>
        <p:grpSp>
          <p:nvGrpSpPr>
            <p:cNvPr id="104" name="Group 103">
              <a:extLst>
                <a:ext uri="{FF2B5EF4-FFF2-40B4-BE49-F238E27FC236}">
                  <a16:creationId xmlns:a16="http://schemas.microsoft.com/office/drawing/2014/main" id="{4EA742F2-FA3D-4A17-B550-E4C77AAEA981}"/>
                </a:ext>
              </a:extLst>
            </p:cNvPr>
            <p:cNvGrpSpPr/>
            <p:nvPr/>
          </p:nvGrpSpPr>
          <p:grpSpPr>
            <a:xfrm>
              <a:off x="10008661" y="3686580"/>
              <a:ext cx="440698" cy="401806"/>
              <a:chOff x="3212317" y="5128400"/>
              <a:chExt cx="615462" cy="588308"/>
            </a:xfrm>
          </p:grpSpPr>
          <p:sp>
            <p:nvSpPr>
              <p:cNvPr id="105" name="Rectangle: Rounded Corners 104">
                <a:extLst>
                  <a:ext uri="{FF2B5EF4-FFF2-40B4-BE49-F238E27FC236}">
                    <a16:creationId xmlns:a16="http://schemas.microsoft.com/office/drawing/2014/main" id="{E059DA3B-D28A-4270-988E-C2AA38E3ABA2}"/>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04B3A54B-3C84-45E1-8C0A-D610AAC4B69B}"/>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00F3519C-9B42-4035-B735-47F65AB76BE0}"/>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30" name="Picture 129">
              <a:extLst>
                <a:ext uri="{FF2B5EF4-FFF2-40B4-BE49-F238E27FC236}">
                  <a16:creationId xmlns:a16="http://schemas.microsoft.com/office/drawing/2014/main" id="{9AF995D8-D2B1-46D6-BCEC-556382970349}"/>
                </a:ext>
              </a:extLst>
            </p:cNvPr>
            <p:cNvPicPr>
              <a:picLocks noChangeAspect="1"/>
            </p:cNvPicPr>
            <p:nvPr/>
          </p:nvPicPr>
          <p:blipFill>
            <a:blip r:embed="rId9"/>
            <a:stretch>
              <a:fillRect/>
            </a:stretch>
          </p:blipFill>
          <p:spPr>
            <a:xfrm>
              <a:off x="9388684" y="3524099"/>
              <a:ext cx="823031" cy="810838"/>
            </a:xfrm>
            <a:prstGeom prst="rect">
              <a:avLst/>
            </a:prstGeom>
          </p:spPr>
        </p:pic>
        <p:pic>
          <p:nvPicPr>
            <p:cNvPr id="131" name="Picture 130">
              <a:extLst>
                <a:ext uri="{FF2B5EF4-FFF2-40B4-BE49-F238E27FC236}">
                  <a16:creationId xmlns:a16="http://schemas.microsoft.com/office/drawing/2014/main" id="{E1ADEAEF-7272-4359-A294-4B73AA740C87}"/>
                </a:ext>
              </a:extLst>
            </p:cNvPr>
            <p:cNvPicPr>
              <a:picLocks noChangeAspect="1"/>
            </p:cNvPicPr>
            <p:nvPr/>
          </p:nvPicPr>
          <p:blipFill>
            <a:blip r:embed="rId10"/>
            <a:stretch>
              <a:fillRect/>
            </a:stretch>
          </p:blipFill>
          <p:spPr>
            <a:xfrm>
              <a:off x="10296244" y="3524099"/>
              <a:ext cx="585267" cy="810838"/>
            </a:xfrm>
            <a:prstGeom prst="rect">
              <a:avLst/>
            </a:prstGeom>
          </p:spPr>
        </p:pic>
        <p:pic>
          <p:nvPicPr>
            <p:cNvPr id="132" name="Picture 131">
              <a:extLst>
                <a:ext uri="{FF2B5EF4-FFF2-40B4-BE49-F238E27FC236}">
                  <a16:creationId xmlns:a16="http://schemas.microsoft.com/office/drawing/2014/main" id="{8EC4E51F-F4FA-45BE-802F-25C5D8423650}"/>
                </a:ext>
              </a:extLst>
            </p:cNvPr>
            <p:cNvPicPr>
              <a:picLocks noChangeAspect="1"/>
            </p:cNvPicPr>
            <p:nvPr/>
          </p:nvPicPr>
          <p:blipFill>
            <a:blip r:embed="rId15"/>
            <a:stretch>
              <a:fillRect/>
            </a:stretch>
          </p:blipFill>
          <p:spPr>
            <a:xfrm>
              <a:off x="4275306" y="3499349"/>
              <a:ext cx="719390" cy="810838"/>
            </a:xfrm>
            <a:prstGeom prst="rect">
              <a:avLst/>
            </a:prstGeom>
          </p:spPr>
        </p:pic>
        <p:pic>
          <p:nvPicPr>
            <p:cNvPr id="134" name="Picture 133">
              <a:extLst>
                <a:ext uri="{FF2B5EF4-FFF2-40B4-BE49-F238E27FC236}">
                  <a16:creationId xmlns:a16="http://schemas.microsoft.com/office/drawing/2014/main" id="{64C49073-B965-4B7B-90BC-CCF4443B897B}"/>
                </a:ext>
              </a:extLst>
            </p:cNvPr>
            <p:cNvPicPr>
              <a:picLocks noChangeAspect="1"/>
            </p:cNvPicPr>
            <p:nvPr/>
          </p:nvPicPr>
          <p:blipFill>
            <a:blip r:embed="rId10"/>
            <a:stretch>
              <a:fillRect/>
            </a:stretch>
          </p:blipFill>
          <p:spPr>
            <a:xfrm>
              <a:off x="8866292" y="3490845"/>
              <a:ext cx="585267" cy="810838"/>
            </a:xfrm>
            <a:prstGeom prst="rect">
              <a:avLst/>
            </a:prstGeom>
          </p:spPr>
        </p:pic>
        <p:grpSp>
          <p:nvGrpSpPr>
            <p:cNvPr id="135" name="Group 134">
              <a:extLst>
                <a:ext uri="{FF2B5EF4-FFF2-40B4-BE49-F238E27FC236}">
                  <a16:creationId xmlns:a16="http://schemas.microsoft.com/office/drawing/2014/main" id="{429F59B3-4496-48B8-A822-9DD8A88F6C68}"/>
                </a:ext>
              </a:extLst>
            </p:cNvPr>
            <p:cNvGrpSpPr/>
            <p:nvPr/>
          </p:nvGrpSpPr>
          <p:grpSpPr>
            <a:xfrm>
              <a:off x="8012048" y="3669487"/>
              <a:ext cx="955264" cy="421308"/>
              <a:chOff x="1506781" y="4238660"/>
              <a:chExt cx="955264" cy="421308"/>
            </a:xfrm>
          </p:grpSpPr>
          <p:grpSp>
            <p:nvGrpSpPr>
              <p:cNvPr id="137" name="Group 136">
                <a:extLst>
                  <a:ext uri="{FF2B5EF4-FFF2-40B4-BE49-F238E27FC236}">
                    <a16:creationId xmlns:a16="http://schemas.microsoft.com/office/drawing/2014/main" id="{9EF1847C-350E-4194-8E79-51F619C2F1D1}"/>
                  </a:ext>
                </a:extLst>
              </p:cNvPr>
              <p:cNvGrpSpPr/>
              <p:nvPr/>
            </p:nvGrpSpPr>
            <p:grpSpPr>
              <a:xfrm>
                <a:off x="1506781" y="4247419"/>
                <a:ext cx="412485" cy="412549"/>
                <a:chOff x="7718409" y="5136082"/>
                <a:chExt cx="615462" cy="588308"/>
              </a:xfrm>
            </p:grpSpPr>
            <p:sp>
              <p:nvSpPr>
                <p:cNvPr id="146" name="Rectangle: Rounded Corners 145">
                  <a:extLst>
                    <a:ext uri="{FF2B5EF4-FFF2-40B4-BE49-F238E27FC236}">
                      <a16:creationId xmlns:a16="http://schemas.microsoft.com/office/drawing/2014/main" id="{D628F521-C130-4A5C-9CA2-98459EF5E86B}"/>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EC283E40-6E4E-4CCA-9D8B-1DE53C7212D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891BAFFF-E0B3-4125-A0F1-E518909315FA}"/>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8C232561-4D7C-4163-B022-5F4B4C56FC29}"/>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763C7CB7-34F1-4AC2-A3A9-4242451985C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8" name="Group 137">
                <a:extLst>
                  <a:ext uri="{FF2B5EF4-FFF2-40B4-BE49-F238E27FC236}">
                    <a16:creationId xmlns:a16="http://schemas.microsoft.com/office/drawing/2014/main" id="{1003F9B0-F280-4BBD-91F7-07C80E5E660B}"/>
                  </a:ext>
                </a:extLst>
              </p:cNvPr>
              <p:cNvGrpSpPr/>
              <p:nvPr/>
            </p:nvGrpSpPr>
            <p:grpSpPr>
              <a:xfrm>
                <a:off x="2049560" y="4238660"/>
                <a:ext cx="412485" cy="412549"/>
                <a:chOff x="8721700" y="5136082"/>
                <a:chExt cx="615462" cy="588308"/>
              </a:xfrm>
            </p:grpSpPr>
            <p:sp>
              <p:nvSpPr>
                <p:cNvPr id="139" name="Rectangle: Rounded Corners 138">
                  <a:extLst>
                    <a:ext uri="{FF2B5EF4-FFF2-40B4-BE49-F238E27FC236}">
                      <a16:creationId xmlns:a16="http://schemas.microsoft.com/office/drawing/2014/main" id="{3024EDB1-6B39-4F14-A607-626ECAF764FD}"/>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DBBE74E-BCC8-4C13-AB5E-1E168CDCA4F4}"/>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F96D0138-9C0A-4087-8C87-A8D283D5E9D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2B338EB8-2E4E-4C40-8993-030220DA5BB5}"/>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9AAA9666-C5D4-43A1-A92A-3ED8183587CD}"/>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9F0D70F-97F6-493A-A442-477DC5EEB136}"/>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BC779810-0CA9-4DE9-A133-EDE7237C1F82}"/>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36" name="Picture 135">
              <a:extLst>
                <a:ext uri="{FF2B5EF4-FFF2-40B4-BE49-F238E27FC236}">
                  <a16:creationId xmlns:a16="http://schemas.microsoft.com/office/drawing/2014/main" id="{2A6EAA85-CAF2-4297-BB34-128CA38B9439}"/>
                </a:ext>
              </a:extLst>
            </p:cNvPr>
            <p:cNvPicPr>
              <a:picLocks noChangeAspect="1"/>
            </p:cNvPicPr>
            <p:nvPr/>
          </p:nvPicPr>
          <p:blipFill>
            <a:blip r:embed="rId9"/>
            <a:stretch>
              <a:fillRect/>
            </a:stretch>
          </p:blipFill>
          <p:spPr>
            <a:xfrm>
              <a:off x="6796538" y="3499349"/>
              <a:ext cx="823031" cy="810838"/>
            </a:xfrm>
            <a:prstGeom prst="rect">
              <a:avLst/>
            </a:prstGeom>
          </p:spPr>
        </p:pic>
        <p:grpSp>
          <p:nvGrpSpPr>
            <p:cNvPr id="151" name="Group 150">
              <a:extLst>
                <a:ext uri="{FF2B5EF4-FFF2-40B4-BE49-F238E27FC236}">
                  <a16:creationId xmlns:a16="http://schemas.microsoft.com/office/drawing/2014/main" id="{6D32DF53-34A6-453A-8D15-A8795F6640D0}"/>
                </a:ext>
              </a:extLst>
            </p:cNvPr>
            <p:cNvGrpSpPr/>
            <p:nvPr/>
          </p:nvGrpSpPr>
          <p:grpSpPr>
            <a:xfrm>
              <a:off x="4615727" y="3508105"/>
              <a:ext cx="1752252" cy="810838"/>
              <a:chOff x="904980" y="2707385"/>
              <a:chExt cx="1752252" cy="810838"/>
            </a:xfrm>
          </p:grpSpPr>
          <p:grpSp>
            <p:nvGrpSpPr>
              <p:cNvPr id="152" name="Group 151">
                <a:extLst>
                  <a:ext uri="{FF2B5EF4-FFF2-40B4-BE49-F238E27FC236}">
                    <a16:creationId xmlns:a16="http://schemas.microsoft.com/office/drawing/2014/main" id="{8B4FDF59-6465-4D28-AC84-9EBB0536CDC8}"/>
                  </a:ext>
                </a:extLst>
              </p:cNvPr>
              <p:cNvGrpSpPr/>
              <p:nvPr/>
            </p:nvGrpSpPr>
            <p:grpSpPr>
              <a:xfrm>
                <a:off x="1599706" y="2905896"/>
                <a:ext cx="1057526" cy="401806"/>
                <a:chOff x="10374726" y="3340052"/>
                <a:chExt cx="1057526" cy="401806"/>
              </a:xfrm>
            </p:grpSpPr>
            <p:grpSp>
              <p:nvGrpSpPr>
                <p:cNvPr id="154" name="Group 153">
                  <a:extLst>
                    <a:ext uri="{FF2B5EF4-FFF2-40B4-BE49-F238E27FC236}">
                      <a16:creationId xmlns:a16="http://schemas.microsoft.com/office/drawing/2014/main" id="{EA7DC493-765F-4C4D-AFFF-A0DB2EE52ED3}"/>
                    </a:ext>
                  </a:extLst>
                </p:cNvPr>
                <p:cNvGrpSpPr/>
                <p:nvPr/>
              </p:nvGrpSpPr>
              <p:grpSpPr>
                <a:xfrm>
                  <a:off x="10374726" y="3340052"/>
                  <a:ext cx="440698" cy="401806"/>
                  <a:chOff x="2198359" y="5128400"/>
                  <a:chExt cx="615462" cy="588308"/>
                </a:xfrm>
              </p:grpSpPr>
              <p:sp>
                <p:nvSpPr>
                  <p:cNvPr id="159" name="Rectangle: Rounded Corners 158">
                    <a:extLst>
                      <a:ext uri="{FF2B5EF4-FFF2-40B4-BE49-F238E27FC236}">
                        <a16:creationId xmlns:a16="http://schemas.microsoft.com/office/drawing/2014/main" id="{78463FAA-A384-4AA5-BA40-11E977333930}"/>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AEF7FE02-4002-4985-941C-130059CE105C}"/>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5ADB0E82-6AB6-471A-AE6D-39ADF50D60F3}"/>
                    </a:ext>
                  </a:extLst>
                </p:cNvPr>
                <p:cNvGrpSpPr/>
                <p:nvPr/>
              </p:nvGrpSpPr>
              <p:grpSpPr>
                <a:xfrm>
                  <a:off x="10991554" y="3340052"/>
                  <a:ext cx="440698" cy="401806"/>
                  <a:chOff x="3212317" y="5128400"/>
                  <a:chExt cx="615462" cy="588308"/>
                </a:xfrm>
              </p:grpSpPr>
              <p:sp>
                <p:nvSpPr>
                  <p:cNvPr id="156" name="Rectangle: Rounded Corners 155">
                    <a:extLst>
                      <a:ext uri="{FF2B5EF4-FFF2-40B4-BE49-F238E27FC236}">
                        <a16:creationId xmlns:a16="http://schemas.microsoft.com/office/drawing/2014/main" id="{1728C105-BCC7-4D79-B23C-6BF9D785BB68}"/>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83C822E-EBC2-4D16-8A33-B34EFD8D9586}"/>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D39719-FAE1-4AAC-B4C5-E48231BCA205}"/>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53" name="Picture 152">
                <a:extLst>
                  <a:ext uri="{FF2B5EF4-FFF2-40B4-BE49-F238E27FC236}">
                    <a16:creationId xmlns:a16="http://schemas.microsoft.com/office/drawing/2014/main" id="{2EF03F11-3AA8-4FC7-AF88-C17DBCED47B8}"/>
                  </a:ext>
                </a:extLst>
              </p:cNvPr>
              <p:cNvPicPr>
                <a:picLocks noChangeAspect="1"/>
              </p:cNvPicPr>
              <p:nvPr/>
            </p:nvPicPr>
            <p:blipFill>
              <a:blip r:embed="rId9"/>
              <a:stretch>
                <a:fillRect/>
              </a:stretch>
            </p:blipFill>
            <p:spPr>
              <a:xfrm>
                <a:off x="904980" y="2707385"/>
                <a:ext cx="823031" cy="810838"/>
              </a:xfrm>
              <a:prstGeom prst="rect">
                <a:avLst/>
              </a:prstGeom>
            </p:spPr>
          </p:pic>
        </p:grpSp>
        <p:pic>
          <p:nvPicPr>
            <p:cNvPr id="161" name="Picture 160">
              <a:extLst>
                <a:ext uri="{FF2B5EF4-FFF2-40B4-BE49-F238E27FC236}">
                  <a16:creationId xmlns:a16="http://schemas.microsoft.com/office/drawing/2014/main" id="{4ECDB833-F395-450F-ADEC-DB261506D164}"/>
                </a:ext>
              </a:extLst>
            </p:cNvPr>
            <p:cNvPicPr>
              <a:picLocks noChangeAspect="1"/>
            </p:cNvPicPr>
            <p:nvPr/>
          </p:nvPicPr>
          <p:blipFill>
            <a:blip r:embed="rId10"/>
            <a:stretch>
              <a:fillRect/>
            </a:stretch>
          </p:blipFill>
          <p:spPr>
            <a:xfrm>
              <a:off x="6205410" y="3514873"/>
              <a:ext cx="585267" cy="810838"/>
            </a:xfrm>
            <a:prstGeom prst="rect">
              <a:avLst/>
            </a:prstGeom>
          </p:spPr>
        </p:pic>
        <p:pic>
          <p:nvPicPr>
            <p:cNvPr id="162" name="Picture 161">
              <a:extLst>
                <a:ext uri="{FF2B5EF4-FFF2-40B4-BE49-F238E27FC236}">
                  <a16:creationId xmlns:a16="http://schemas.microsoft.com/office/drawing/2014/main" id="{5522DDB2-4586-470A-BDB2-77587CA85830}"/>
                </a:ext>
              </a:extLst>
            </p:cNvPr>
            <p:cNvPicPr>
              <a:picLocks noChangeAspect="1"/>
            </p:cNvPicPr>
            <p:nvPr/>
          </p:nvPicPr>
          <p:blipFill>
            <a:blip r:embed="rId13"/>
            <a:stretch>
              <a:fillRect/>
            </a:stretch>
          </p:blipFill>
          <p:spPr>
            <a:xfrm>
              <a:off x="6412510" y="3502102"/>
              <a:ext cx="719390" cy="810838"/>
            </a:xfrm>
            <a:prstGeom prst="rect">
              <a:avLst/>
            </a:prstGeom>
          </p:spPr>
        </p:pic>
        <p:pic>
          <p:nvPicPr>
            <p:cNvPr id="163" name="Picture 162">
              <a:extLst>
                <a:ext uri="{FF2B5EF4-FFF2-40B4-BE49-F238E27FC236}">
                  <a16:creationId xmlns:a16="http://schemas.microsoft.com/office/drawing/2014/main" id="{9844BBCA-253F-4981-8C91-9EE369EFC071}"/>
                </a:ext>
              </a:extLst>
            </p:cNvPr>
            <p:cNvPicPr>
              <a:picLocks noChangeAspect="1"/>
            </p:cNvPicPr>
            <p:nvPr/>
          </p:nvPicPr>
          <p:blipFill>
            <a:blip r:embed="rId12"/>
            <a:stretch>
              <a:fillRect/>
            </a:stretch>
          </p:blipFill>
          <p:spPr>
            <a:xfrm>
              <a:off x="9137241" y="3494837"/>
              <a:ext cx="573074" cy="810838"/>
            </a:xfrm>
            <a:prstGeom prst="rect">
              <a:avLst/>
            </a:prstGeom>
          </p:spPr>
        </p:pic>
        <p:grpSp>
          <p:nvGrpSpPr>
            <p:cNvPr id="165" name="Group 164">
              <a:extLst>
                <a:ext uri="{FF2B5EF4-FFF2-40B4-BE49-F238E27FC236}">
                  <a16:creationId xmlns:a16="http://schemas.microsoft.com/office/drawing/2014/main" id="{C34912D1-EE76-429F-8767-4F5D130D2039}"/>
                </a:ext>
              </a:extLst>
            </p:cNvPr>
            <p:cNvGrpSpPr/>
            <p:nvPr/>
          </p:nvGrpSpPr>
          <p:grpSpPr>
            <a:xfrm>
              <a:off x="2758964" y="3680401"/>
              <a:ext cx="1476048" cy="422864"/>
              <a:chOff x="3161497" y="4677867"/>
              <a:chExt cx="1476048" cy="422864"/>
            </a:xfrm>
          </p:grpSpPr>
          <p:grpSp>
            <p:nvGrpSpPr>
              <p:cNvPr id="177" name="Group 176">
                <a:extLst>
                  <a:ext uri="{FF2B5EF4-FFF2-40B4-BE49-F238E27FC236}">
                    <a16:creationId xmlns:a16="http://schemas.microsoft.com/office/drawing/2014/main" id="{8D7C54C1-C4D4-43BA-ABFB-93ECA67574FB}"/>
                  </a:ext>
                </a:extLst>
              </p:cNvPr>
              <p:cNvGrpSpPr/>
              <p:nvPr/>
            </p:nvGrpSpPr>
            <p:grpSpPr>
              <a:xfrm>
                <a:off x="3682281" y="4686626"/>
                <a:ext cx="412485" cy="412549"/>
                <a:chOff x="7718409" y="5136082"/>
                <a:chExt cx="615462" cy="588308"/>
              </a:xfrm>
            </p:grpSpPr>
            <p:sp>
              <p:nvSpPr>
                <p:cNvPr id="190" name="Rectangle: Rounded Corners 189">
                  <a:extLst>
                    <a:ext uri="{FF2B5EF4-FFF2-40B4-BE49-F238E27FC236}">
                      <a16:creationId xmlns:a16="http://schemas.microsoft.com/office/drawing/2014/main" id="{CFC91EE4-CB85-43E3-A91D-4853B2AE019C}"/>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C6F692FB-D72C-4213-9F25-36BB9195E0AD}"/>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494A23-3C25-432B-AD40-5B024466F171}"/>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163C3D21-36D8-4D87-A406-D0A176F67515}"/>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536B6172-6243-459B-AC01-129245CF07C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9B3A0DC8-B5F0-4091-A96F-F585829A0C03}"/>
                  </a:ext>
                </a:extLst>
              </p:cNvPr>
              <p:cNvGrpSpPr/>
              <p:nvPr/>
            </p:nvGrpSpPr>
            <p:grpSpPr>
              <a:xfrm>
                <a:off x="4225060" y="4677867"/>
                <a:ext cx="412485" cy="412549"/>
                <a:chOff x="8721700" y="5136082"/>
                <a:chExt cx="615462" cy="588308"/>
              </a:xfrm>
            </p:grpSpPr>
            <p:sp>
              <p:nvSpPr>
                <p:cNvPr id="183" name="Rectangle: Rounded Corners 182">
                  <a:extLst>
                    <a:ext uri="{FF2B5EF4-FFF2-40B4-BE49-F238E27FC236}">
                      <a16:creationId xmlns:a16="http://schemas.microsoft.com/office/drawing/2014/main" id="{78E189A4-B322-4762-9DD4-89F4BFFE1498}"/>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14869E03-35EB-4BFE-8931-44CB1AE6F9F6}"/>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322E630-456E-4C06-82EC-947B9368FB3C}"/>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7750F6E2-A586-4A84-AD4E-CEB5532BBB31}"/>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9F974DE2-80B5-4846-9C7E-9644AFAF22E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1C629248-4768-478B-A02A-F52FB9B09979}"/>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B72891CE-D0A8-48D3-AE15-BFAC841BB649}"/>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9" name="Group 178">
                <a:extLst>
                  <a:ext uri="{FF2B5EF4-FFF2-40B4-BE49-F238E27FC236}">
                    <a16:creationId xmlns:a16="http://schemas.microsoft.com/office/drawing/2014/main" id="{0EACFA06-4EC6-470A-A0D9-D570836F605A}"/>
                  </a:ext>
                </a:extLst>
              </p:cNvPr>
              <p:cNvGrpSpPr/>
              <p:nvPr/>
            </p:nvGrpSpPr>
            <p:grpSpPr>
              <a:xfrm>
                <a:off x="3161497" y="4688182"/>
                <a:ext cx="412485" cy="412549"/>
                <a:chOff x="6725733" y="5138301"/>
                <a:chExt cx="615462" cy="588308"/>
              </a:xfrm>
            </p:grpSpPr>
            <p:sp>
              <p:nvSpPr>
                <p:cNvPr id="180" name="Rectangle: Rounded Corners 179">
                  <a:extLst>
                    <a:ext uri="{FF2B5EF4-FFF2-40B4-BE49-F238E27FC236}">
                      <a16:creationId xmlns:a16="http://schemas.microsoft.com/office/drawing/2014/main" id="{8D0915AF-3DAF-4791-A293-8874AFB137D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622B14C-48A1-4DE9-8A67-25701BC28CB2}"/>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52D657B0-2ED8-45A3-8A6F-0D5F0BB3E28B}"/>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67" name="Picture 166">
              <a:extLst>
                <a:ext uri="{FF2B5EF4-FFF2-40B4-BE49-F238E27FC236}">
                  <a16:creationId xmlns:a16="http://schemas.microsoft.com/office/drawing/2014/main" id="{FA24FB73-DDFA-4BC5-B85E-FA15287FC725}"/>
                </a:ext>
              </a:extLst>
            </p:cNvPr>
            <p:cNvPicPr>
              <a:picLocks noChangeAspect="1"/>
            </p:cNvPicPr>
            <p:nvPr/>
          </p:nvPicPr>
          <p:blipFill>
            <a:blip r:embed="rId9"/>
            <a:stretch>
              <a:fillRect/>
            </a:stretch>
          </p:blipFill>
          <p:spPr>
            <a:xfrm>
              <a:off x="1585265" y="3472115"/>
              <a:ext cx="823031" cy="810838"/>
            </a:xfrm>
            <a:prstGeom prst="rect">
              <a:avLst/>
            </a:prstGeom>
          </p:spPr>
        </p:pic>
        <p:grpSp>
          <p:nvGrpSpPr>
            <p:cNvPr id="170" name="Group 169">
              <a:extLst>
                <a:ext uri="{FF2B5EF4-FFF2-40B4-BE49-F238E27FC236}">
                  <a16:creationId xmlns:a16="http://schemas.microsoft.com/office/drawing/2014/main" id="{B0096598-BB72-4EBF-A5E7-64E9186EA659}"/>
                </a:ext>
              </a:extLst>
            </p:cNvPr>
            <p:cNvGrpSpPr/>
            <p:nvPr/>
          </p:nvGrpSpPr>
          <p:grpSpPr>
            <a:xfrm>
              <a:off x="2246130" y="3670626"/>
              <a:ext cx="440698" cy="401806"/>
              <a:chOff x="2198359" y="5128400"/>
              <a:chExt cx="615462" cy="588308"/>
            </a:xfrm>
          </p:grpSpPr>
          <p:sp>
            <p:nvSpPr>
              <p:cNvPr id="175" name="Rectangle: Rounded Corners 174">
                <a:extLst>
                  <a:ext uri="{FF2B5EF4-FFF2-40B4-BE49-F238E27FC236}">
                    <a16:creationId xmlns:a16="http://schemas.microsoft.com/office/drawing/2014/main" id="{981727F5-675D-4788-B76B-647DEADB1828}"/>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679F1219-A351-4C6D-9208-2A2DB37549D2}"/>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169" name="Picture 168">
              <a:extLst>
                <a:ext uri="{FF2B5EF4-FFF2-40B4-BE49-F238E27FC236}">
                  <a16:creationId xmlns:a16="http://schemas.microsoft.com/office/drawing/2014/main" id="{4FB35879-716D-48A6-B383-DE84A4B3997E}"/>
                </a:ext>
              </a:extLst>
            </p:cNvPr>
            <p:cNvPicPr>
              <a:picLocks noChangeAspect="1"/>
            </p:cNvPicPr>
            <p:nvPr/>
          </p:nvPicPr>
          <p:blipFill>
            <a:blip r:embed="rId10"/>
            <a:stretch>
              <a:fillRect/>
            </a:stretch>
          </p:blipFill>
          <p:spPr>
            <a:xfrm>
              <a:off x="4086954" y="3503727"/>
              <a:ext cx="585267" cy="810838"/>
            </a:xfrm>
            <a:prstGeom prst="rect">
              <a:avLst/>
            </a:prstGeom>
          </p:spPr>
        </p:pic>
        <p:pic>
          <p:nvPicPr>
            <p:cNvPr id="204" name="Picture 203">
              <a:extLst>
                <a:ext uri="{FF2B5EF4-FFF2-40B4-BE49-F238E27FC236}">
                  <a16:creationId xmlns:a16="http://schemas.microsoft.com/office/drawing/2014/main" id="{0BBD6B63-4A59-49D0-8B02-D7D3D405A723}"/>
                </a:ext>
              </a:extLst>
            </p:cNvPr>
            <p:cNvPicPr>
              <a:picLocks noChangeAspect="1"/>
            </p:cNvPicPr>
            <p:nvPr/>
          </p:nvPicPr>
          <p:blipFill>
            <a:blip r:embed="rId16"/>
            <a:stretch>
              <a:fillRect/>
            </a:stretch>
          </p:blipFill>
          <p:spPr>
            <a:xfrm>
              <a:off x="692860" y="3568212"/>
              <a:ext cx="1090884" cy="727256"/>
            </a:xfrm>
            <a:prstGeom prst="rect">
              <a:avLst/>
            </a:prstGeom>
          </p:spPr>
        </p:pic>
        <p:grpSp>
          <p:nvGrpSpPr>
            <p:cNvPr id="206" name="Group 205">
              <a:extLst>
                <a:ext uri="{FF2B5EF4-FFF2-40B4-BE49-F238E27FC236}">
                  <a16:creationId xmlns:a16="http://schemas.microsoft.com/office/drawing/2014/main" id="{A36050C6-F704-49E0-B13B-E70DF921E2C9}"/>
                </a:ext>
              </a:extLst>
            </p:cNvPr>
            <p:cNvGrpSpPr/>
            <p:nvPr/>
          </p:nvGrpSpPr>
          <p:grpSpPr>
            <a:xfrm>
              <a:off x="7446633" y="3678444"/>
              <a:ext cx="440698" cy="401806"/>
              <a:chOff x="3212317" y="5128400"/>
              <a:chExt cx="615462" cy="588308"/>
            </a:xfrm>
          </p:grpSpPr>
          <p:sp>
            <p:nvSpPr>
              <p:cNvPr id="207" name="Rectangle: Rounded Corners 206">
                <a:extLst>
                  <a:ext uri="{FF2B5EF4-FFF2-40B4-BE49-F238E27FC236}">
                    <a16:creationId xmlns:a16="http://schemas.microsoft.com/office/drawing/2014/main" id="{40ADB89A-DD8D-40E8-93E1-7786A7EC7979}"/>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9842A651-F784-4661-87B2-C45A273453E2}"/>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C6155293-34D4-4CF0-9FF7-C60B41F1BEBF}"/>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45B58BFB-8C1E-49AD-A8ED-CAC6F1D0C1EA}"/>
              </a:ext>
            </a:extLst>
          </p:cNvPr>
          <p:cNvGrpSpPr/>
          <p:nvPr/>
        </p:nvGrpSpPr>
        <p:grpSpPr>
          <a:xfrm>
            <a:off x="1076955" y="4699147"/>
            <a:ext cx="10141350" cy="1015663"/>
            <a:chOff x="1076955" y="4699147"/>
            <a:chExt cx="10141350" cy="1015663"/>
          </a:xfrm>
        </p:grpSpPr>
        <p:sp>
          <p:nvSpPr>
            <p:cNvPr id="210" name="Rectangle 209">
              <a:extLst>
                <a:ext uri="{FF2B5EF4-FFF2-40B4-BE49-F238E27FC236}">
                  <a16:creationId xmlns:a16="http://schemas.microsoft.com/office/drawing/2014/main" id="{79FA4408-45B9-42AC-8E49-4510B19351C3}"/>
                </a:ext>
              </a:extLst>
            </p:cNvPr>
            <p:cNvSpPr/>
            <p:nvPr/>
          </p:nvSpPr>
          <p:spPr>
            <a:xfrm>
              <a:off x="1076955" y="4699147"/>
              <a:ext cx="10141350" cy="1015663"/>
            </a:xfrm>
            <a:prstGeom prst="rect">
              <a:avLst/>
            </a:prstGeom>
          </p:spPr>
          <p:txBody>
            <a:bodyPr wrap="square">
              <a:spAutoFit/>
            </a:bodyPr>
            <a:lstStyle/>
            <a:p>
              <a:pPr lvl="0" algn="ctr"/>
              <a:r>
                <a:rPr lang="en-US" sz="3000" dirty="0">
                  <a:solidFill>
                    <a:prstClr val="white"/>
                  </a:solidFill>
                </a:rPr>
                <a:t>Notice how this property accounts for the double-counting caused by the overlapping</a:t>
              </a:r>
            </a:p>
          </p:txBody>
        </p:sp>
        <p:grpSp>
          <p:nvGrpSpPr>
            <p:cNvPr id="211" name="Group 210">
              <a:extLst>
                <a:ext uri="{FF2B5EF4-FFF2-40B4-BE49-F238E27FC236}">
                  <a16:creationId xmlns:a16="http://schemas.microsoft.com/office/drawing/2014/main" id="{58CA9FDC-1943-4EDF-9E35-AFDC48709BCE}"/>
                </a:ext>
              </a:extLst>
            </p:cNvPr>
            <p:cNvGrpSpPr/>
            <p:nvPr/>
          </p:nvGrpSpPr>
          <p:grpSpPr>
            <a:xfrm>
              <a:off x="8416031" y="5231175"/>
              <a:ext cx="440698" cy="401806"/>
              <a:chOff x="3212317" y="5128400"/>
              <a:chExt cx="615462" cy="588308"/>
            </a:xfrm>
          </p:grpSpPr>
          <p:sp>
            <p:nvSpPr>
              <p:cNvPr id="212" name="Rectangle: Rounded Corners 211">
                <a:extLst>
                  <a:ext uri="{FF2B5EF4-FFF2-40B4-BE49-F238E27FC236}">
                    <a16:creationId xmlns:a16="http://schemas.microsoft.com/office/drawing/2014/main" id="{E632BA41-9BC7-4DF7-8BF3-B34A4435FFCB}"/>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14757BB8-41BA-4C17-980F-93FD87078097}"/>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88376374-843F-4149-9227-EE5CF44AEE3F}"/>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867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(more difficult)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4431983"/>
              </a:xfrm>
              <a:prstGeom prst="rect">
                <a:avLst/>
              </a:prstGeom>
            </p:spPr>
            <p:txBody>
              <a:bodyPr wrap="square">
                <a:spAutoFit/>
              </a:bodyPr>
              <a:lstStyle/>
              <a:p>
                <a:r>
                  <a:rPr lang="en-US" sz="3000" dirty="0"/>
                  <a:t>c. </a:t>
                </a:r>
                <a14:m>
                  <m:oMath xmlns:m="http://schemas.openxmlformats.org/officeDocument/2006/math">
                    <m:r>
                      <a:rPr lang="en-US" sz="3000" b="0" i="1" smtClean="0">
                        <a:latin typeface="Cambria Math" panose="02040503050406030204" pitchFamily="18" charset="0"/>
                      </a:rPr>
                      <m:t>𝐼𝑓</m:t>
                    </m:r>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𝑡h𝑒𝑛</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ea typeface="Cambria Math" panose="02040503050406030204" pitchFamily="18" charset="0"/>
                </a:endParaRPr>
              </a:p>
              <a:p>
                <a:r>
                  <a:rPr lang="en-US" sz="2400" dirty="0"/>
                  <a:t>Whoa, set notation?  Since when are we combining THAT with probability functions? Well, it doesn’t really matter, this is pretty simple:  If A is a subset of B, then every element of A is also an element of B so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r>
                  <a:rPr lang="en-US" sz="2400" dirty="0"/>
                  <a:t>!  </a:t>
                </a:r>
              </a:p>
              <a:p>
                <a:endParaRPr lang="en-US" sz="3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 </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ea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𝐴</m:t>
                              </m:r>
                            </m:e>
                            <m:sup>
                              <m:r>
                                <a:rPr lang="en-US" sz="3000" i="1">
                                  <a:latin typeface="Cambria Math" panose="02040503050406030204" pitchFamily="18" charset="0"/>
                                  <a:ea typeface="Cambria Math" panose="02040503050406030204" pitchFamily="18" charset="0"/>
                                </a:rPr>
                                <m:t>𝑐</m:t>
                              </m:r>
                            </m:sup>
                          </m:sSup>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𝐴</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oMath>
                  </m:oMathPara>
                </a14:m>
                <a:endParaRPr lang="en-US" sz="3000" dirty="0">
                  <a:ea typeface="Cambria Math" panose="02040503050406030204" pitchFamily="18" charset="0"/>
                </a:endParaRPr>
              </a:p>
              <a:p>
                <a:pPr algn="ctr"/>
                <a14:m>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0≤</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oMath>
                </a14:m>
                <a:r>
                  <a:rPr lang="en-US" sz="3000" dirty="0">
                    <a:ea typeface="Cambria Math" panose="02040503050406030204" pitchFamily="18" charset="0"/>
                  </a:rPr>
                  <a:t> </a:t>
                </a:r>
                <a14:m>
                  <m:oMath xmlns:m="http://schemas.openxmlformats.org/officeDocument/2006/math">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𝐴</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𝐵</m:t>
                        </m:r>
                      </m:e>
                    </m:d>
                  </m:oMath>
                </a14:m>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4431983"/>
              </a:xfrm>
              <a:prstGeom prst="rect">
                <a:avLst/>
              </a:prstGeom>
              <a:blipFill>
                <a:blip r:embed="rId3"/>
                <a:stretch>
                  <a:fillRect l="-1203" t="-178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18</a:t>
            </a:fld>
            <a:endParaRPr lang="en-US"/>
          </a:p>
        </p:txBody>
      </p:sp>
      <p:sp>
        <p:nvSpPr>
          <p:cNvPr id="5" name="Title 1">
            <a:extLst>
              <a:ext uri="{FF2B5EF4-FFF2-40B4-BE49-F238E27FC236}">
                <a16:creationId xmlns:a16="http://schemas.microsoft.com/office/drawing/2014/main" id="{5293EEBF-2086-44F2-9F47-48B20CCA2138}"/>
              </a:ext>
            </a:extLst>
          </p:cNvPr>
          <p:cNvSpPr txBox="1">
            <a:spLocks/>
          </p:cNvSpPr>
          <p:nvPr/>
        </p:nvSpPr>
        <p:spPr>
          <a:xfrm>
            <a:off x="1040411" y="1909823"/>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(is a subset of)</a:t>
            </a:r>
          </a:p>
        </p:txBody>
      </p:sp>
      <p:sp>
        <p:nvSpPr>
          <p:cNvPr id="7" name="Title 1">
            <a:extLst>
              <a:ext uri="{FF2B5EF4-FFF2-40B4-BE49-F238E27FC236}">
                <a16:creationId xmlns:a16="http://schemas.microsoft.com/office/drawing/2014/main" id="{89CA5793-BBF0-439D-9D62-641E7BBF726B}"/>
              </a:ext>
            </a:extLst>
          </p:cNvPr>
          <p:cNvSpPr txBox="1">
            <a:spLocks/>
          </p:cNvSpPr>
          <p:nvPr/>
        </p:nvSpPr>
        <p:spPr>
          <a:xfrm>
            <a:off x="5140340" y="3571109"/>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(property a)</a:t>
            </a:r>
          </a:p>
        </p:txBody>
      </p:sp>
      <p:sp>
        <p:nvSpPr>
          <p:cNvPr id="9" name="Title 1">
            <a:extLst>
              <a:ext uri="{FF2B5EF4-FFF2-40B4-BE49-F238E27FC236}">
                <a16:creationId xmlns:a16="http://schemas.microsoft.com/office/drawing/2014/main" id="{AAAB70C8-3C2B-4A08-9E4F-7A0B66349C07}"/>
              </a:ext>
            </a:extLst>
          </p:cNvPr>
          <p:cNvSpPr txBox="1">
            <a:spLocks/>
          </p:cNvSpPr>
          <p:nvPr/>
        </p:nvSpPr>
        <p:spPr>
          <a:xfrm>
            <a:off x="1115777" y="3549367"/>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1)</a:t>
            </a:r>
          </a:p>
        </p:txBody>
      </p:sp>
      <p:sp>
        <p:nvSpPr>
          <p:cNvPr id="10" name="Title 1">
            <a:extLst>
              <a:ext uri="{FF2B5EF4-FFF2-40B4-BE49-F238E27FC236}">
                <a16:creationId xmlns:a16="http://schemas.microsoft.com/office/drawing/2014/main" id="{C5969E3C-ED45-4DF5-B9D5-DDEAB42F1EAF}"/>
              </a:ext>
            </a:extLst>
          </p:cNvPr>
          <p:cNvSpPr txBox="1">
            <a:spLocks/>
          </p:cNvSpPr>
          <p:nvPr/>
        </p:nvSpPr>
        <p:spPr>
          <a:xfrm>
            <a:off x="8197986" y="3549367"/>
            <a:ext cx="1367123" cy="3539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(𝐴∩𝐵=𝐴)</a:t>
            </a:r>
          </a:p>
        </p:txBody>
      </p:sp>
    </p:spTree>
    <p:extLst>
      <p:ext uri="{BB962C8B-B14F-4D97-AF65-F5344CB8AC3E}">
        <p14:creationId xmlns:p14="http://schemas.microsoft.com/office/powerpoint/2010/main" val="220006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Subset property, with dice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308324"/>
              </a:xfrm>
              <a:prstGeom prst="rect">
                <a:avLst/>
              </a:prstGeom>
            </p:spPr>
            <p:txBody>
              <a:bodyPr wrap="square">
                <a:spAutoFit/>
              </a:bodyPr>
              <a:lstStyle/>
              <a:p>
                <a:r>
                  <a:rPr lang="en-US" sz="3000" dirty="0"/>
                  <a:t>c. </a:t>
                </a:r>
                <a14:m>
                  <m:oMath xmlns:m="http://schemas.openxmlformats.org/officeDocument/2006/math">
                    <m:r>
                      <a:rPr lang="en-US" sz="3000" b="0" i="1" smtClean="0">
                        <a:latin typeface="Cambria Math" panose="02040503050406030204" pitchFamily="18" charset="0"/>
                      </a:rPr>
                      <m:t>𝐼𝑓</m:t>
                    </m:r>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𝑡h𝑒𝑛</m:t>
                    </m:r>
                    <m:r>
                      <a:rPr lang="en-US" sz="3000" b="0" i="1" smtClean="0">
                        <a:latin typeface="Cambria Math" panose="02040503050406030204" pitchFamily="18" charset="0"/>
                        <a:ea typeface="Cambria Math" panose="02040503050406030204" pitchFamily="18" charset="0"/>
                      </a:rPr>
                      <m:t> </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𝑃</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𝐵</m:t>
                    </m:r>
                    <m:r>
                      <a:rPr lang="en-US" sz="3000" b="0" i="1" smtClean="0">
                        <a:latin typeface="Cambria Math" panose="02040503050406030204" pitchFamily="18" charset="0"/>
                        <a:ea typeface="Cambria Math" panose="02040503050406030204" pitchFamily="18" charset="0"/>
                      </a:rPr>
                      <m:t>)</m:t>
                    </m:r>
                  </m:oMath>
                </a14:m>
                <a:endParaRPr lang="en-US" sz="3000" dirty="0"/>
              </a:p>
              <a:p>
                <a:endParaRPr lang="en-US" sz="3000" dirty="0">
                  <a:ea typeface="Cambria Math" panose="02040503050406030204" pitchFamily="18" charset="0"/>
                </a:endParaRPr>
              </a:p>
              <a:p>
                <a:r>
                  <a:rPr lang="en-US" sz="2400" dirty="0"/>
                  <a:t>For this one we need to quickly define a set of which A is a subset, so lets define C:</a:t>
                </a:r>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308324"/>
              </a:xfrm>
              <a:prstGeom prst="rect">
                <a:avLst/>
              </a:prstGeom>
              <a:blipFill>
                <a:blip r:embed="rId3"/>
                <a:stretch>
                  <a:fillRect l="-1203" t="-34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19</a:t>
            </a:fld>
            <a:endParaRPr lang="en-US"/>
          </a:p>
        </p:txBody>
      </p:sp>
      <p:grpSp>
        <p:nvGrpSpPr>
          <p:cNvPr id="4" name="Group 3">
            <a:extLst>
              <a:ext uri="{FF2B5EF4-FFF2-40B4-BE49-F238E27FC236}">
                <a16:creationId xmlns:a16="http://schemas.microsoft.com/office/drawing/2014/main" id="{27349189-D2B2-4E36-BF4F-2CE1DCBD67A0}"/>
              </a:ext>
            </a:extLst>
          </p:cNvPr>
          <p:cNvGrpSpPr/>
          <p:nvPr/>
        </p:nvGrpSpPr>
        <p:grpSpPr>
          <a:xfrm>
            <a:off x="1962033" y="2903249"/>
            <a:ext cx="8399054" cy="830997"/>
            <a:chOff x="1962033" y="2903249"/>
            <a:chExt cx="8399054" cy="830997"/>
          </a:xfrm>
        </p:grpSpPr>
        <p:sp>
          <p:nvSpPr>
            <p:cNvPr id="11" name="Rectangle 10">
              <a:extLst>
                <a:ext uri="{FF2B5EF4-FFF2-40B4-BE49-F238E27FC236}">
                  <a16:creationId xmlns:a16="http://schemas.microsoft.com/office/drawing/2014/main" id="{B0B53D60-1B1D-459F-A400-39700DEEBB51}"/>
                </a:ext>
              </a:extLst>
            </p:cNvPr>
            <p:cNvSpPr/>
            <p:nvPr/>
          </p:nvSpPr>
          <p:spPr>
            <a:xfrm>
              <a:off x="6358068" y="2903249"/>
              <a:ext cx="4003019" cy="830997"/>
            </a:xfrm>
            <a:prstGeom prst="rect">
              <a:avLst/>
            </a:prstGeom>
          </p:spPr>
          <p:txBody>
            <a:bodyPr wrap="none">
              <a:spAutoFit/>
            </a:bodyPr>
            <a:lstStyle/>
            <a:p>
              <a:r>
                <a:rPr lang="en-US" sz="4200" dirty="0">
                  <a:solidFill>
                    <a:srgbClr val="DADADA"/>
                  </a:solidFill>
                </a:rPr>
                <a:t>C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5" name="Group 14">
              <a:extLst>
                <a:ext uri="{FF2B5EF4-FFF2-40B4-BE49-F238E27FC236}">
                  <a16:creationId xmlns:a16="http://schemas.microsoft.com/office/drawing/2014/main" id="{E82A48D3-E682-4155-B6B1-03E4528C2A42}"/>
                </a:ext>
              </a:extLst>
            </p:cNvPr>
            <p:cNvGrpSpPr/>
            <p:nvPr/>
          </p:nvGrpSpPr>
          <p:grpSpPr>
            <a:xfrm>
              <a:off x="8428022" y="3134846"/>
              <a:ext cx="615462" cy="588308"/>
              <a:chOff x="6725733" y="5138301"/>
              <a:chExt cx="615462" cy="588308"/>
            </a:xfrm>
          </p:grpSpPr>
          <p:sp>
            <p:nvSpPr>
              <p:cNvPr id="16" name="Rectangle: Rounded Corners 15">
                <a:extLst>
                  <a:ext uri="{FF2B5EF4-FFF2-40B4-BE49-F238E27FC236}">
                    <a16:creationId xmlns:a16="http://schemas.microsoft.com/office/drawing/2014/main" id="{3027B9FE-59DF-49F9-80A5-86B49D7EBE41}"/>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BAFC742-6F1B-4B08-97E0-B72B1308BA86}"/>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2FB6F5-14C7-4F8C-9DE9-36A1C80071F9}"/>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1A535F9-B2F2-4269-B012-3DF2939EC9BF}"/>
                </a:ext>
              </a:extLst>
            </p:cNvPr>
            <p:cNvGrpSpPr/>
            <p:nvPr/>
          </p:nvGrpSpPr>
          <p:grpSpPr>
            <a:xfrm>
              <a:off x="7741805" y="3131055"/>
              <a:ext cx="615462" cy="588308"/>
              <a:chOff x="2198359" y="5128400"/>
              <a:chExt cx="615462" cy="588308"/>
            </a:xfrm>
          </p:grpSpPr>
          <p:sp>
            <p:nvSpPr>
              <p:cNvPr id="37" name="Rectangle: Rounded Corners 36">
                <a:extLst>
                  <a:ext uri="{FF2B5EF4-FFF2-40B4-BE49-F238E27FC236}">
                    <a16:creationId xmlns:a16="http://schemas.microsoft.com/office/drawing/2014/main" id="{108080BA-4E03-4BAA-80B4-CEEDA922557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05EF73E-FFD2-4E15-B6E3-924AEB06435D}"/>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A048E0E-943A-40B4-B22B-7CD51CEA0271}"/>
                </a:ext>
              </a:extLst>
            </p:cNvPr>
            <p:cNvGrpSpPr/>
            <p:nvPr/>
          </p:nvGrpSpPr>
          <p:grpSpPr>
            <a:xfrm>
              <a:off x="9166160" y="3145938"/>
              <a:ext cx="615462" cy="588308"/>
              <a:chOff x="6306354" y="5376965"/>
              <a:chExt cx="615462" cy="588308"/>
            </a:xfrm>
          </p:grpSpPr>
          <p:sp>
            <p:nvSpPr>
              <p:cNvPr id="64" name="Rectangle: Rounded Corners 63">
                <a:extLst>
                  <a:ext uri="{FF2B5EF4-FFF2-40B4-BE49-F238E27FC236}">
                    <a16:creationId xmlns:a16="http://schemas.microsoft.com/office/drawing/2014/main" id="{A06011A0-B295-4BF8-BBBE-A0B688FA26CE}"/>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87C60185-927A-4926-9AF8-6F9AF23DAF6C}"/>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EDBAB8C-E37C-457C-8FFA-94F786F9650E}"/>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A857AC5-8632-41C8-84C6-D4B28503AE9D}"/>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EE02AB2B-0041-4651-AB24-8F2B62F60A45}"/>
                </a:ext>
              </a:extLst>
            </p:cNvPr>
            <p:cNvSpPr/>
            <p:nvPr/>
          </p:nvSpPr>
          <p:spPr>
            <a:xfrm>
              <a:off x="1962033" y="2969094"/>
              <a:ext cx="3267241" cy="738664"/>
            </a:xfrm>
            <a:prstGeom prst="rect">
              <a:avLst/>
            </a:prstGeom>
          </p:spPr>
          <p:txBody>
            <a:bodyPr wrap="none">
              <a:spAutoFit/>
            </a:bodyPr>
            <a:lstStyle/>
            <a:p>
              <a:r>
                <a:rPr lang="en-US" sz="4200" dirty="0">
                  <a:solidFill>
                    <a:srgbClr val="DADADA"/>
                  </a:solidFill>
                </a:rPr>
                <a:t>A ={            }</a:t>
              </a:r>
              <a:endParaRPr lang="en-US" sz="4200" dirty="0"/>
            </a:p>
          </p:txBody>
        </p:sp>
        <p:grpSp>
          <p:nvGrpSpPr>
            <p:cNvPr id="69" name="Group 68">
              <a:extLst>
                <a:ext uri="{FF2B5EF4-FFF2-40B4-BE49-F238E27FC236}">
                  <a16:creationId xmlns:a16="http://schemas.microsoft.com/office/drawing/2014/main" id="{3B30E013-4649-4814-97B9-7A8810945F2E}"/>
                </a:ext>
              </a:extLst>
            </p:cNvPr>
            <p:cNvGrpSpPr/>
            <p:nvPr/>
          </p:nvGrpSpPr>
          <p:grpSpPr>
            <a:xfrm>
              <a:off x="3303657" y="3055899"/>
              <a:ext cx="1476900" cy="588308"/>
              <a:chOff x="2212414" y="4725382"/>
              <a:chExt cx="1476900" cy="588308"/>
            </a:xfrm>
          </p:grpSpPr>
          <p:grpSp>
            <p:nvGrpSpPr>
              <p:cNvPr id="70" name="Group 69">
                <a:extLst>
                  <a:ext uri="{FF2B5EF4-FFF2-40B4-BE49-F238E27FC236}">
                    <a16:creationId xmlns:a16="http://schemas.microsoft.com/office/drawing/2014/main" id="{10185C98-F0E8-4B18-A661-0E0E9452028A}"/>
                  </a:ext>
                </a:extLst>
              </p:cNvPr>
              <p:cNvGrpSpPr/>
              <p:nvPr/>
            </p:nvGrpSpPr>
            <p:grpSpPr>
              <a:xfrm>
                <a:off x="2212414" y="4725382"/>
                <a:ext cx="615462" cy="588308"/>
                <a:chOff x="2198359" y="5128400"/>
                <a:chExt cx="615462" cy="588308"/>
              </a:xfrm>
            </p:grpSpPr>
            <p:sp>
              <p:nvSpPr>
                <p:cNvPr id="75" name="Rectangle: Rounded Corners 74">
                  <a:extLst>
                    <a:ext uri="{FF2B5EF4-FFF2-40B4-BE49-F238E27FC236}">
                      <a16:creationId xmlns:a16="http://schemas.microsoft.com/office/drawing/2014/main" id="{83B58567-DE1D-48DD-96CB-F472CBD890D0}"/>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AC99A49-59F3-42A3-9556-EA234D5C4EAB}"/>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04A0548-243B-4678-989D-83C99B1C1977}"/>
                  </a:ext>
                </a:extLst>
              </p:cNvPr>
              <p:cNvGrpSpPr/>
              <p:nvPr/>
            </p:nvGrpSpPr>
            <p:grpSpPr>
              <a:xfrm>
                <a:off x="3073852" y="4725382"/>
                <a:ext cx="615462" cy="588308"/>
                <a:chOff x="3212317" y="5128400"/>
                <a:chExt cx="615462" cy="588308"/>
              </a:xfrm>
            </p:grpSpPr>
            <p:sp>
              <p:nvSpPr>
                <p:cNvPr id="72" name="Rectangle: Rounded Corners 71">
                  <a:extLst>
                    <a:ext uri="{FF2B5EF4-FFF2-40B4-BE49-F238E27FC236}">
                      <a16:creationId xmlns:a16="http://schemas.microsoft.com/office/drawing/2014/main" id="{A45594E9-5CC9-46E9-A061-3C5A139EE7AE}"/>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1426DA-502C-4A99-BC67-80EEDD278248}"/>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DF43B9B-5A17-4F14-836C-DAD819FB905E}"/>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3" name="Picture 2">
              <a:extLst>
                <a:ext uri="{FF2B5EF4-FFF2-40B4-BE49-F238E27FC236}">
                  <a16:creationId xmlns:a16="http://schemas.microsoft.com/office/drawing/2014/main" id="{EBB08CFB-7018-49DB-AEA0-CD7D14A3519D}"/>
                </a:ext>
              </a:extLst>
            </p:cNvPr>
            <p:cNvPicPr>
              <a:picLocks noChangeAspect="1"/>
            </p:cNvPicPr>
            <p:nvPr/>
          </p:nvPicPr>
          <p:blipFill>
            <a:blip r:embed="rId4"/>
            <a:stretch>
              <a:fillRect/>
            </a:stretch>
          </p:blipFill>
          <p:spPr>
            <a:xfrm>
              <a:off x="5519322" y="3190541"/>
              <a:ext cx="535222" cy="411709"/>
            </a:xfrm>
            <a:prstGeom prst="rect">
              <a:avLst/>
            </a:prstGeom>
          </p:spPr>
        </p:pic>
      </p:gr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B2C9F63-502B-4F6F-A744-46DEFA17E6CF}"/>
                  </a:ext>
                </a:extLst>
              </p:cNvPr>
              <p:cNvSpPr/>
              <p:nvPr/>
            </p:nvSpPr>
            <p:spPr>
              <a:xfrm>
                <a:off x="402158" y="3825210"/>
                <a:ext cx="5463996" cy="55399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3000" b="0" i="1" smtClean="0">
                          <a:solidFill>
                            <a:prstClr val="white"/>
                          </a:solidFill>
                          <a:latin typeface="Cambria Math" panose="02040503050406030204" pitchFamily="18" charset="0"/>
                        </a:rPr>
                        <m:t>𝑆𝑖𝑛𝑐𝑒</m:t>
                      </m:r>
                      <m:r>
                        <a:rPr lang="en-US" sz="3000" i="1">
                          <a:solidFill>
                            <a:prstClr val="white"/>
                          </a:solidFill>
                          <a:latin typeface="Cambria Math" panose="02040503050406030204" pitchFamily="18" charset="0"/>
                        </a:rPr>
                        <m:t> </m:t>
                      </m:r>
                      <m:r>
                        <a:rPr lang="en-US" sz="3000" i="1">
                          <a:solidFill>
                            <a:prstClr val="white"/>
                          </a:solidFill>
                          <a:latin typeface="Cambria Math" panose="02040503050406030204" pitchFamily="18" charset="0"/>
                        </a:rPr>
                        <m:t>𝐴</m:t>
                      </m:r>
                      <m:r>
                        <a:rPr lang="en-US" sz="3000" i="1">
                          <a:solidFill>
                            <a:prstClr val="white"/>
                          </a:solidFill>
                          <a:latin typeface="Cambria Math" panose="02040503050406030204" pitchFamily="18" charset="0"/>
                          <a:ea typeface="Cambria Math" panose="02040503050406030204" pitchFamily="18" charset="0"/>
                        </a:rPr>
                        <m:t>⊂</m:t>
                      </m:r>
                      <m:r>
                        <a:rPr lang="en-US" sz="3000" b="0" i="1" smtClean="0">
                          <a:solidFill>
                            <a:prstClr val="white"/>
                          </a:solidFill>
                          <a:latin typeface="Cambria Math" panose="02040503050406030204" pitchFamily="18" charset="0"/>
                          <a:ea typeface="Cambria Math" panose="02040503050406030204" pitchFamily="18" charset="0"/>
                        </a:rPr>
                        <m:t>𝐶</m:t>
                      </m:r>
                      <m:r>
                        <a:rPr lang="en-US" sz="3000" i="1">
                          <a:solidFill>
                            <a:prstClr val="white"/>
                          </a:solidFill>
                          <a:latin typeface="Cambria Math" panose="02040503050406030204" pitchFamily="18" charset="0"/>
                          <a:ea typeface="Cambria Math" panose="02040503050406030204" pitchFamily="18" charset="0"/>
                        </a:rPr>
                        <m:t>, </m:t>
                      </m:r>
                      <m:r>
                        <a:rPr lang="en-US" sz="3000" i="1">
                          <a:solidFill>
                            <a:prstClr val="white"/>
                          </a:solidFill>
                          <a:latin typeface="Cambria Math" panose="02040503050406030204" pitchFamily="18" charset="0"/>
                          <a:ea typeface="Cambria Math" panose="02040503050406030204" pitchFamily="18" charset="0"/>
                        </a:rPr>
                        <m:t>𝑡h𝑒𝑛</m:t>
                      </m:r>
                      <m:r>
                        <a:rPr lang="en-US" sz="3000" i="1">
                          <a:solidFill>
                            <a:prstClr val="white"/>
                          </a:solidFill>
                          <a:latin typeface="Cambria Math" panose="02040503050406030204" pitchFamily="18" charset="0"/>
                          <a:ea typeface="Cambria Math" panose="02040503050406030204" pitchFamily="18" charset="0"/>
                        </a:rPr>
                        <m:t> </m:t>
                      </m:r>
                      <m:r>
                        <a:rPr lang="en-US" sz="3000" i="1">
                          <a:solidFill>
                            <a:prstClr val="white"/>
                          </a:solidFill>
                          <a:latin typeface="Cambria Math" panose="02040503050406030204" pitchFamily="18" charset="0"/>
                          <a:ea typeface="Cambria Math" panose="02040503050406030204" pitchFamily="18" charset="0"/>
                        </a:rPr>
                        <m:t>𝑃</m:t>
                      </m:r>
                      <m:r>
                        <a:rPr lang="en-US" sz="3000" i="1">
                          <a:solidFill>
                            <a:prstClr val="white"/>
                          </a:solidFill>
                          <a:latin typeface="Cambria Math" panose="02040503050406030204" pitchFamily="18" charset="0"/>
                          <a:ea typeface="Cambria Math" panose="02040503050406030204" pitchFamily="18" charset="0"/>
                        </a:rPr>
                        <m:t>(</m:t>
                      </m:r>
                      <m:r>
                        <a:rPr lang="en-US" sz="3000" i="1">
                          <a:solidFill>
                            <a:prstClr val="white"/>
                          </a:solidFill>
                          <a:latin typeface="Cambria Math" panose="02040503050406030204" pitchFamily="18" charset="0"/>
                          <a:ea typeface="Cambria Math" panose="02040503050406030204" pitchFamily="18" charset="0"/>
                        </a:rPr>
                        <m:t>𝐴</m:t>
                      </m:r>
                      <m:r>
                        <a:rPr lang="en-US" sz="3000" i="1">
                          <a:solidFill>
                            <a:prstClr val="white"/>
                          </a:solidFill>
                          <a:latin typeface="Cambria Math" panose="02040503050406030204" pitchFamily="18" charset="0"/>
                          <a:ea typeface="Cambria Math" panose="02040503050406030204" pitchFamily="18" charset="0"/>
                        </a:rPr>
                        <m:t>)≤</m:t>
                      </m:r>
                      <m:r>
                        <a:rPr lang="en-US" sz="3000" i="1">
                          <a:solidFill>
                            <a:prstClr val="white"/>
                          </a:solidFill>
                          <a:latin typeface="Cambria Math" panose="02040503050406030204" pitchFamily="18" charset="0"/>
                          <a:ea typeface="Cambria Math" panose="02040503050406030204" pitchFamily="18" charset="0"/>
                        </a:rPr>
                        <m:t>𝑃</m:t>
                      </m:r>
                      <m:r>
                        <a:rPr lang="en-US" sz="3000" i="1">
                          <a:solidFill>
                            <a:prstClr val="white"/>
                          </a:solidFill>
                          <a:latin typeface="Cambria Math" panose="02040503050406030204" pitchFamily="18" charset="0"/>
                          <a:ea typeface="Cambria Math" panose="02040503050406030204" pitchFamily="18" charset="0"/>
                        </a:rPr>
                        <m:t>(</m:t>
                      </m:r>
                      <m:r>
                        <a:rPr lang="en-US" sz="3000" b="0" i="1" smtClean="0">
                          <a:solidFill>
                            <a:prstClr val="white"/>
                          </a:solidFill>
                          <a:latin typeface="Cambria Math" panose="02040503050406030204" pitchFamily="18" charset="0"/>
                          <a:ea typeface="Cambria Math" panose="02040503050406030204" pitchFamily="18" charset="0"/>
                        </a:rPr>
                        <m:t>𝐶</m:t>
                      </m:r>
                      <m:r>
                        <a:rPr lang="en-US" sz="3000" i="1">
                          <a:solidFill>
                            <a:prstClr val="white"/>
                          </a:solidFill>
                          <a:latin typeface="Cambria Math" panose="02040503050406030204" pitchFamily="18" charset="0"/>
                          <a:ea typeface="Cambria Math" panose="02040503050406030204" pitchFamily="18" charset="0"/>
                        </a:rPr>
                        <m:t>)</m:t>
                      </m:r>
                    </m:oMath>
                  </m:oMathPara>
                </a14:m>
                <a:endParaRPr lang="en-US" sz="3000" dirty="0">
                  <a:solidFill>
                    <a:prstClr val="white"/>
                  </a:solidFill>
                </a:endParaRPr>
              </a:p>
            </p:txBody>
          </p:sp>
        </mc:Choice>
        <mc:Fallback xmlns="">
          <p:sp>
            <p:nvSpPr>
              <p:cNvPr id="8" name="Rectangle 7">
                <a:extLst>
                  <a:ext uri="{FF2B5EF4-FFF2-40B4-BE49-F238E27FC236}">
                    <a16:creationId xmlns:a16="http://schemas.microsoft.com/office/drawing/2014/main" id="{EB2C9F63-502B-4F6F-A744-46DEFA17E6CF}"/>
                  </a:ext>
                </a:extLst>
              </p:cNvPr>
              <p:cNvSpPr>
                <a:spLocks noRot="1" noChangeAspect="1" noMove="1" noResize="1" noEditPoints="1" noAdjustHandles="1" noChangeArrowheads="1" noChangeShapeType="1" noTextEdit="1"/>
              </p:cNvSpPr>
              <p:nvPr/>
            </p:nvSpPr>
            <p:spPr>
              <a:xfrm>
                <a:off x="402158" y="3825210"/>
                <a:ext cx="5463996" cy="553998"/>
              </a:xfrm>
              <a:prstGeom prst="rect">
                <a:avLst/>
              </a:prstGeom>
              <a:blipFill>
                <a:blip r:embed="rId5"/>
                <a:stretch>
                  <a:fillRect/>
                </a:stretch>
              </a:blipFill>
            </p:spPr>
            <p:txBody>
              <a:bodyPr/>
              <a:lstStyle/>
              <a:p>
                <a:r>
                  <a:rPr lang="en-US">
                    <a:noFill/>
                  </a:rPr>
                  <a:t> </a:t>
                </a:r>
              </a:p>
            </p:txBody>
          </p:sp>
        </mc:Fallback>
      </mc:AlternateContent>
      <p:grpSp>
        <p:nvGrpSpPr>
          <p:cNvPr id="103" name="Group 102">
            <a:extLst>
              <a:ext uri="{FF2B5EF4-FFF2-40B4-BE49-F238E27FC236}">
                <a16:creationId xmlns:a16="http://schemas.microsoft.com/office/drawing/2014/main" id="{3ECAF36A-B21F-4A43-977E-3D5474564DD0}"/>
              </a:ext>
            </a:extLst>
          </p:cNvPr>
          <p:cNvGrpSpPr/>
          <p:nvPr/>
        </p:nvGrpSpPr>
        <p:grpSpPr>
          <a:xfrm>
            <a:off x="3108524" y="4700393"/>
            <a:ext cx="4832916" cy="819213"/>
            <a:chOff x="1618505" y="4680600"/>
            <a:chExt cx="4832916" cy="819213"/>
          </a:xfrm>
        </p:grpSpPr>
        <p:grpSp>
          <p:nvGrpSpPr>
            <p:cNvPr id="77" name="Group 76">
              <a:extLst>
                <a:ext uri="{FF2B5EF4-FFF2-40B4-BE49-F238E27FC236}">
                  <a16:creationId xmlns:a16="http://schemas.microsoft.com/office/drawing/2014/main" id="{F306E928-D781-4D20-845E-90E157B3D1E1}"/>
                </a:ext>
              </a:extLst>
            </p:cNvPr>
            <p:cNvGrpSpPr/>
            <p:nvPr/>
          </p:nvGrpSpPr>
          <p:grpSpPr>
            <a:xfrm>
              <a:off x="2353471" y="4843081"/>
              <a:ext cx="1057526" cy="401806"/>
              <a:chOff x="10374726" y="3340052"/>
              <a:chExt cx="1057526" cy="401806"/>
            </a:xfrm>
          </p:grpSpPr>
          <p:grpSp>
            <p:nvGrpSpPr>
              <p:cNvPr id="78" name="Group 77">
                <a:extLst>
                  <a:ext uri="{FF2B5EF4-FFF2-40B4-BE49-F238E27FC236}">
                    <a16:creationId xmlns:a16="http://schemas.microsoft.com/office/drawing/2014/main" id="{1D5FE9F0-10F4-44AF-8D94-ED067476E50A}"/>
                  </a:ext>
                </a:extLst>
              </p:cNvPr>
              <p:cNvGrpSpPr/>
              <p:nvPr/>
            </p:nvGrpSpPr>
            <p:grpSpPr>
              <a:xfrm>
                <a:off x="10374726" y="3340052"/>
                <a:ext cx="440698" cy="401806"/>
                <a:chOff x="2198359" y="5128400"/>
                <a:chExt cx="615462" cy="588308"/>
              </a:xfrm>
            </p:grpSpPr>
            <p:sp>
              <p:nvSpPr>
                <p:cNvPr id="83" name="Rectangle: Rounded Corners 82">
                  <a:extLst>
                    <a:ext uri="{FF2B5EF4-FFF2-40B4-BE49-F238E27FC236}">
                      <a16:creationId xmlns:a16="http://schemas.microsoft.com/office/drawing/2014/main" id="{BF7FEB63-3737-408A-B3E6-318F8ED78221}"/>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9A6C79B3-BAD0-43F2-BCF9-9ADB19AD9D96}"/>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13481C1C-6A48-4501-A244-57536CCC697E}"/>
                  </a:ext>
                </a:extLst>
              </p:cNvPr>
              <p:cNvGrpSpPr/>
              <p:nvPr/>
            </p:nvGrpSpPr>
            <p:grpSpPr>
              <a:xfrm>
                <a:off x="10991554" y="3340052"/>
                <a:ext cx="440698" cy="401806"/>
                <a:chOff x="3212317" y="5128400"/>
                <a:chExt cx="615462" cy="588308"/>
              </a:xfrm>
            </p:grpSpPr>
            <p:sp>
              <p:nvSpPr>
                <p:cNvPr id="80" name="Rectangle: Rounded Corners 79">
                  <a:extLst>
                    <a:ext uri="{FF2B5EF4-FFF2-40B4-BE49-F238E27FC236}">
                      <a16:creationId xmlns:a16="http://schemas.microsoft.com/office/drawing/2014/main" id="{3048FFAC-9D1A-4D83-AEC8-85D6CECCDEF7}"/>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2DD6972-44A7-44E8-8057-439FA3BDD0C8}"/>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09815D2-87ED-411E-BD3E-27912EA88BA7}"/>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85" name="Picture 84">
              <a:extLst>
                <a:ext uri="{FF2B5EF4-FFF2-40B4-BE49-F238E27FC236}">
                  <a16:creationId xmlns:a16="http://schemas.microsoft.com/office/drawing/2014/main" id="{1AB359BA-4F00-44DE-8FC7-9DE068814514}"/>
                </a:ext>
              </a:extLst>
            </p:cNvPr>
            <p:cNvPicPr>
              <a:picLocks noChangeAspect="1"/>
            </p:cNvPicPr>
            <p:nvPr/>
          </p:nvPicPr>
          <p:blipFill>
            <a:blip r:embed="rId6"/>
            <a:stretch>
              <a:fillRect/>
            </a:stretch>
          </p:blipFill>
          <p:spPr>
            <a:xfrm>
              <a:off x="1618505" y="4680600"/>
              <a:ext cx="823031" cy="810838"/>
            </a:xfrm>
            <a:prstGeom prst="rect">
              <a:avLst/>
            </a:prstGeom>
          </p:spPr>
        </p:pic>
        <p:pic>
          <p:nvPicPr>
            <p:cNvPr id="86" name="Picture 85">
              <a:extLst>
                <a:ext uri="{FF2B5EF4-FFF2-40B4-BE49-F238E27FC236}">
                  <a16:creationId xmlns:a16="http://schemas.microsoft.com/office/drawing/2014/main" id="{2997024C-4C7C-4BCA-A636-F5417F3778DD}"/>
                </a:ext>
              </a:extLst>
            </p:cNvPr>
            <p:cNvPicPr>
              <a:picLocks noChangeAspect="1"/>
            </p:cNvPicPr>
            <p:nvPr/>
          </p:nvPicPr>
          <p:blipFill>
            <a:blip r:embed="rId7"/>
            <a:stretch>
              <a:fillRect/>
            </a:stretch>
          </p:blipFill>
          <p:spPr>
            <a:xfrm>
              <a:off x="3322531" y="4680600"/>
              <a:ext cx="585267" cy="810838"/>
            </a:xfrm>
            <a:prstGeom prst="rect">
              <a:avLst/>
            </a:prstGeom>
          </p:spPr>
        </p:pic>
        <p:pic>
          <p:nvPicPr>
            <p:cNvPr id="87" name="Picture 86">
              <a:extLst>
                <a:ext uri="{FF2B5EF4-FFF2-40B4-BE49-F238E27FC236}">
                  <a16:creationId xmlns:a16="http://schemas.microsoft.com/office/drawing/2014/main" id="{6CF1E5F8-9D8A-4985-B3C5-DD79C82CF5FC}"/>
                </a:ext>
              </a:extLst>
            </p:cNvPr>
            <p:cNvPicPr>
              <a:picLocks noChangeAspect="1"/>
            </p:cNvPicPr>
            <p:nvPr/>
          </p:nvPicPr>
          <p:blipFill>
            <a:blip r:embed="rId8"/>
            <a:stretch>
              <a:fillRect/>
            </a:stretch>
          </p:blipFill>
          <p:spPr>
            <a:xfrm>
              <a:off x="3820476" y="4943003"/>
              <a:ext cx="237765" cy="268247"/>
            </a:xfrm>
            <a:prstGeom prst="rect">
              <a:avLst/>
            </a:prstGeom>
          </p:spPr>
        </p:pic>
        <p:pic>
          <p:nvPicPr>
            <p:cNvPr id="88" name="Picture 87">
              <a:extLst>
                <a:ext uri="{FF2B5EF4-FFF2-40B4-BE49-F238E27FC236}">
                  <a16:creationId xmlns:a16="http://schemas.microsoft.com/office/drawing/2014/main" id="{E2F85112-117E-41AA-93A3-18F7CE32419C}"/>
                </a:ext>
              </a:extLst>
            </p:cNvPr>
            <p:cNvPicPr>
              <a:picLocks noChangeAspect="1"/>
            </p:cNvPicPr>
            <p:nvPr/>
          </p:nvPicPr>
          <p:blipFill>
            <a:blip r:embed="rId6"/>
            <a:stretch>
              <a:fillRect/>
            </a:stretch>
          </p:blipFill>
          <p:spPr>
            <a:xfrm>
              <a:off x="4024644" y="4688975"/>
              <a:ext cx="823031" cy="810838"/>
            </a:xfrm>
            <a:prstGeom prst="rect">
              <a:avLst/>
            </a:prstGeom>
          </p:spPr>
        </p:pic>
        <p:grpSp>
          <p:nvGrpSpPr>
            <p:cNvPr id="101" name="Group 100">
              <a:extLst>
                <a:ext uri="{FF2B5EF4-FFF2-40B4-BE49-F238E27FC236}">
                  <a16:creationId xmlns:a16="http://schemas.microsoft.com/office/drawing/2014/main" id="{6AB6900C-AFED-4DDC-8E96-B3DAC7AF469E}"/>
                </a:ext>
              </a:extLst>
            </p:cNvPr>
            <p:cNvGrpSpPr/>
            <p:nvPr/>
          </p:nvGrpSpPr>
          <p:grpSpPr>
            <a:xfrm>
              <a:off x="4652455" y="4865029"/>
              <a:ext cx="1301679" cy="377306"/>
              <a:chOff x="6686102" y="4788074"/>
              <a:chExt cx="2039817" cy="603191"/>
            </a:xfrm>
          </p:grpSpPr>
          <p:grpSp>
            <p:nvGrpSpPr>
              <p:cNvPr id="89" name="Group 88">
                <a:extLst>
                  <a:ext uri="{FF2B5EF4-FFF2-40B4-BE49-F238E27FC236}">
                    <a16:creationId xmlns:a16="http://schemas.microsoft.com/office/drawing/2014/main" id="{B0926D9F-F157-45B0-902D-CC655EAE8CC4}"/>
                  </a:ext>
                </a:extLst>
              </p:cNvPr>
              <p:cNvGrpSpPr/>
              <p:nvPr/>
            </p:nvGrpSpPr>
            <p:grpSpPr>
              <a:xfrm>
                <a:off x="7372319" y="4791865"/>
                <a:ext cx="615462" cy="588308"/>
                <a:chOff x="6725733" y="5138301"/>
                <a:chExt cx="615462" cy="588308"/>
              </a:xfrm>
            </p:grpSpPr>
            <p:sp>
              <p:nvSpPr>
                <p:cNvPr id="90" name="Rectangle: Rounded Corners 89">
                  <a:extLst>
                    <a:ext uri="{FF2B5EF4-FFF2-40B4-BE49-F238E27FC236}">
                      <a16:creationId xmlns:a16="http://schemas.microsoft.com/office/drawing/2014/main" id="{361F1117-E20A-460E-953C-A09086A80A13}"/>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A8D3C3C-8141-4809-A6F7-6FDB6DCFF72A}"/>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AB8818C-A728-4B73-9DA7-3952A1B7177C}"/>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3E7A3211-DECA-4E71-AB03-FFB74354BFB0}"/>
                  </a:ext>
                </a:extLst>
              </p:cNvPr>
              <p:cNvGrpSpPr/>
              <p:nvPr/>
            </p:nvGrpSpPr>
            <p:grpSpPr>
              <a:xfrm>
                <a:off x="6686102" y="4788074"/>
                <a:ext cx="615462" cy="588308"/>
                <a:chOff x="2198359" y="5128400"/>
                <a:chExt cx="615462" cy="588308"/>
              </a:xfrm>
            </p:grpSpPr>
            <p:sp>
              <p:nvSpPr>
                <p:cNvPr id="94" name="Rectangle: Rounded Corners 93">
                  <a:extLst>
                    <a:ext uri="{FF2B5EF4-FFF2-40B4-BE49-F238E27FC236}">
                      <a16:creationId xmlns:a16="http://schemas.microsoft.com/office/drawing/2014/main" id="{87A894E0-BA57-4491-936A-5898EB23C48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7C9B61E-C699-4112-B888-96E1F1EC95A1}"/>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0614D544-0597-4105-9BFF-1296E44577CF}"/>
                  </a:ext>
                </a:extLst>
              </p:cNvPr>
              <p:cNvGrpSpPr/>
              <p:nvPr/>
            </p:nvGrpSpPr>
            <p:grpSpPr>
              <a:xfrm>
                <a:off x="8110457" y="4802957"/>
                <a:ext cx="615462" cy="588308"/>
                <a:chOff x="6306354" y="5376965"/>
                <a:chExt cx="615462" cy="588308"/>
              </a:xfrm>
            </p:grpSpPr>
            <p:sp>
              <p:nvSpPr>
                <p:cNvPr id="97" name="Rectangle: Rounded Corners 96">
                  <a:extLst>
                    <a:ext uri="{FF2B5EF4-FFF2-40B4-BE49-F238E27FC236}">
                      <a16:creationId xmlns:a16="http://schemas.microsoft.com/office/drawing/2014/main" id="{65614C01-C728-4230-A2E1-6C294CE02406}"/>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B5157E5-4308-4174-838D-3C7AD165981A}"/>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489112F-B5F1-4DFC-BDC3-DEC1F141115A}"/>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80687041-E3C3-4AD1-8A69-FD776B6F3A43}"/>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102" name="Picture 101">
              <a:extLst>
                <a:ext uri="{FF2B5EF4-FFF2-40B4-BE49-F238E27FC236}">
                  <a16:creationId xmlns:a16="http://schemas.microsoft.com/office/drawing/2014/main" id="{29956803-B982-4F14-B2DC-3B801F9CD6EA}"/>
                </a:ext>
              </a:extLst>
            </p:cNvPr>
            <p:cNvPicPr>
              <a:picLocks noChangeAspect="1"/>
            </p:cNvPicPr>
            <p:nvPr/>
          </p:nvPicPr>
          <p:blipFill>
            <a:blip r:embed="rId7"/>
            <a:stretch>
              <a:fillRect/>
            </a:stretch>
          </p:blipFill>
          <p:spPr>
            <a:xfrm>
              <a:off x="5866154" y="4680600"/>
              <a:ext cx="585267" cy="810838"/>
            </a:xfrm>
            <a:prstGeom prst="rect">
              <a:avLst/>
            </a:prstGeom>
          </p:spPr>
        </p:pic>
      </p:grpSp>
    </p:spTree>
    <p:extLst>
      <p:ext uri="{BB962C8B-B14F-4D97-AF65-F5344CB8AC3E}">
        <p14:creationId xmlns:p14="http://schemas.microsoft.com/office/powerpoint/2010/main" val="346156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Once more: Axioms of Probability</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4647"/>
              </a:xfrm>
              <a:prstGeom prst="rect">
                <a:avLst/>
              </a:prstGeom>
            </p:spPr>
            <p:txBody>
              <a:bodyPr wrap="square">
                <a:spAutoFit/>
              </a:bodyPr>
              <a:lstStyle/>
              <a:p>
                <a:r>
                  <a:rPr lang="en-US" sz="3000" dirty="0"/>
                  <a:t>1. P(</a:t>
                </a:r>
                <a14:m>
                  <m:oMath xmlns:m="http://schemas.openxmlformats.org/officeDocument/2006/math">
                    <m:r>
                      <a:rPr lang="en-US" sz="3000" i="1">
                        <a:latin typeface="Cambria Math" panose="02040503050406030204" pitchFamily="18" charset="0"/>
                      </a:rPr>
                      <m:t>𝐴</m:t>
                    </m:r>
                  </m:oMath>
                </a14:m>
                <a:r>
                  <a:rPr lang="en-US" sz="3000" dirty="0"/>
                  <a:t>) ≥ 0 for all </a:t>
                </a:r>
                <a14:m>
                  <m:oMath xmlns:m="http://schemas.openxmlformats.org/officeDocument/2006/math">
                    <m:r>
                      <a:rPr lang="en-US" sz="3000" b="0" i="1" smtClean="0">
                        <a:latin typeface="Cambria Math" panose="02040503050406030204" pitchFamily="18" charset="0"/>
                      </a:rPr>
                      <m:t>𝐴</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ℬ</m:t>
                    </m:r>
                  </m:oMath>
                </a14:m>
                <a:endParaRPr lang="en-US" sz="3000" dirty="0"/>
              </a:p>
              <a:p>
                <a:pPr marL="514350" indent="-514350">
                  <a:buFont typeface="+mj-lt"/>
                  <a:buAutoNum type="arabicPeriod"/>
                </a:pPr>
                <a:endParaRPr lang="en-US" sz="3000" dirty="0"/>
              </a:p>
              <a:p>
                <a:r>
                  <a:rPr lang="en-US" sz="3000" dirty="0"/>
                  <a:t>2. P(</a:t>
                </a:r>
                <a:r>
                  <a:rPr lang="el-GR" sz="3200" dirty="0"/>
                  <a:t>Ω</a:t>
                </a:r>
                <a:r>
                  <a:rPr lang="en-US" sz="3200" dirty="0"/>
                  <a:t>) = 1</a:t>
                </a:r>
              </a:p>
              <a:p>
                <a:pPr marL="514350" indent="-514350">
                  <a:buFont typeface="+mj-lt"/>
                  <a:buAutoNum type="arabicPeriod"/>
                </a:pPr>
                <a:endParaRPr lang="en-US" sz="3200" dirty="0"/>
              </a:p>
              <a:p>
                <a:r>
                  <a:rPr lang="en-US" sz="3000" dirty="0"/>
                  <a:t>3. If sets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2</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3</m:t>
                        </m:r>
                      </m:sub>
                    </m:sSub>
                    <m:r>
                      <a:rPr lang="en-US" sz="3000" i="1">
                        <a:latin typeface="Cambria Math" panose="02040503050406030204" pitchFamily="18" charset="0"/>
                      </a:rPr>
                      <m:t>, …</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ℬ</m:t>
                    </m:r>
                  </m:oMath>
                </a14:m>
                <a:r>
                  <a:rPr lang="en-US" sz="3000" dirty="0"/>
                  <a:t> are pairwise disjoint, then P(</a:t>
                </a:r>
                <a14:m>
                  <m:oMath xmlns:m="http://schemas.openxmlformats.org/officeDocument/2006/math">
                    <m:nary>
                      <m:naryPr>
                        <m:chr m:val="⋃"/>
                        <m:ctrlPr>
                          <a:rPr lang="en-US" sz="3000" i="1">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oMath>
                </a14:m>
                <a:r>
                  <a:rPr lang="en-US" sz="3000" dirty="0"/>
                  <a:t>) = </a:t>
                </a:r>
                <a14:m>
                  <m:oMath xmlns:m="http://schemas.openxmlformats.org/officeDocument/2006/math">
                    <m:nary>
                      <m:naryPr>
                        <m:chr m:val="∑"/>
                        <m:limLoc m:val="subSup"/>
                        <m:ctrlPr>
                          <a:rPr lang="en-US" sz="3000" i="1" smtClean="0">
                            <a:latin typeface="Cambria Math" panose="02040503050406030204" pitchFamily="18" charset="0"/>
                          </a:rPr>
                        </m:ctrlPr>
                      </m:naryPr>
                      <m:sub>
                        <m:r>
                          <m:rPr>
                            <m:brk m:alnAt="23"/>
                          </m:rPr>
                          <a:rPr lang="en-US" sz="3000" i="1">
                            <a:latin typeface="Cambria Math" panose="02040503050406030204" pitchFamily="18" charset="0"/>
                          </a:rPr>
                          <m:t>𝑖</m:t>
                        </m:r>
                        <m:r>
                          <a:rPr lang="en-US" sz="3000" i="1">
                            <a:latin typeface="Cambria Math" panose="02040503050406030204" pitchFamily="18" charset="0"/>
                          </a:rPr>
                          <m:t>=1</m:t>
                        </m:r>
                      </m:sub>
                      <m:sup>
                        <m:r>
                          <a:rPr lang="en-US" sz="3000" i="1">
                            <a:latin typeface="Cambria Math" panose="02040503050406030204" pitchFamily="18" charset="0"/>
                            <a:ea typeface="Cambria Math" panose="02040503050406030204" pitchFamily="18" charset="0"/>
                          </a:rPr>
                          <m:t>∞</m:t>
                        </m:r>
                      </m:sup>
                      <m:e>
                        <m:r>
                          <a:rPr lang="en-US" sz="3000" b="0" i="1" smtClean="0">
                            <a:latin typeface="Cambria Math" panose="02040503050406030204" pitchFamily="18" charset="0"/>
                          </a:rPr>
                          <m:t>𝑃</m:t>
                        </m:r>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1">
                                <a:latin typeface="Cambria Math" panose="02040503050406030204" pitchFamily="18" charset="0"/>
                              </a:rPr>
                              <m:t>𝑖</m:t>
                            </m:r>
                          </m:sub>
                        </m:sSub>
                      </m:e>
                    </m:nary>
                    <m:r>
                      <a:rPr lang="en-US" sz="3000" b="0" i="1" smtClean="0">
                        <a:latin typeface="Cambria Math" panose="02040503050406030204" pitchFamily="18" charset="0"/>
                      </a:rPr>
                      <m:t>)</m:t>
                    </m:r>
                  </m:oMath>
                </a14:m>
                <a:r>
                  <a:rPr lang="en-US" sz="3000" dirty="0"/>
                  <a:t> </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4647"/>
              </a:xfrm>
              <a:prstGeom prst="rect">
                <a:avLst/>
              </a:prstGeom>
              <a:blipFill>
                <a:blip r:embed="rId3"/>
                <a:stretch>
                  <a:fillRect l="-1203" t="-270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2</a:t>
            </a:fld>
            <a:endParaRPr lang="en-US"/>
          </a:p>
        </p:txBody>
      </p:sp>
      <p:sp>
        <p:nvSpPr>
          <p:cNvPr id="5" name="Rectangle 4">
            <a:extLst>
              <a:ext uri="{FF2B5EF4-FFF2-40B4-BE49-F238E27FC236}">
                <a16:creationId xmlns:a16="http://schemas.microsoft.com/office/drawing/2014/main" id="{A206AB4B-B3D5-4529-B83A-4F3494C83ED9}"/>
              </a:ext>
            </a:extLst>
          </p:cNvPr>
          <p:cNvSpPr/>
          <p:nvPr/>
        </p:nvSpPr>
        <p:spPr>
          <a:xfrm>
            <a:off x="158846" y="4693414"/>
            <a:ext cx="11656381" cy="1477328"/>
          </a:xfrm>
          <a:prstGeom prst="rect">
            <a:avLst/>
          </a:prstGeom>
        </p:spPr>
        <p:txBody>
          <a:bodyPr wrap="square">
            <a:spAutoFit/>
          </a:bodyPr>
          <a:lstStyle/>
          <a:p>
            <a:r>
              <a:rPr lang="en-US" sz="3000" dirty="0"/>
              <a:t>Why am I showing you this again? Because, dear reader, there is yet more these beauties can do! Let’s use them to prove some other basic properties.</a:t>
            </a:r>
            <a:endParaRPr lang="en-US" sz="2400" dirty="0"/>
          </a:p>
        </p:txBody>
      </p:sp>
    </p:spTree>
    <p:extLst>
      <p:ext uri="{BB962C8B-B14F-4D97-AF65-F5344CB8AC3E}">
        <p14:creationId xmlns:p14="http://schemas.microsoft.com/office/powerpoint/2010/main" val="3929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sz="3000" dirty="0"/>
              <a:t>…but you’re still </a:t>
            </a:r>
            <a:r>
              <a:rPr lang="en-US" sz="3000" dirty="0" err="1"/>
              <a:t>gonna</a:t>
            </a:r>
            <a:r>
              <a:rPr lang="en-US" sz="3000" dirty="0"/>
              <a:t> help visualize this stuff, right?</a:t>
            </a: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1201547"/>
              </a:xfrm>
              <a:prstGeom prst="rect">
                <a:avLst/>
              </a:prstGeom>
            </p:spPr>
            <p:txBody>
              <a:bodyPr wrap="square">
                <a:spAutoFit/>
              </a:bodyPr>
              <a:lstStyle/>
              <a:p>
                <a:r>
                  <a:rPr lang="en-US" sz="2400" dirty="0"/>
                  <a:t>Of course!  Throughout this lesson, we’ll look at properties dealing with the complements A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𝐶</m:t>
                        </m:r>
                      </m:sup>
                    </m:sSup>
                  </m:oMath>
                </a14:m>
                <a:r>
                  <a:rPr lang="en-US" sz="2400" dirty="0"/>
                  <a:t>, and with the more general events A and B.  So for A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𝐶</m:t>
                        </m:r>
                      </m:sup>
                    </m:sSup>
                  </m:oMath>
                </a14:m>
                <a:r>
                  <a:rPr lang="en-US" sz="2400" dirty="0"/>
                  <a:t>, let’s use the coins:</a:t>
                </a:r>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1201547"/>
              </a:xfrm>
              <a:prstGeom prst="rect">
                <a:avLst/>
              </a:prstGeom>
              <a:blipFill>
                <a:blip r:embed="rId3"/>
                <a:stretch>
                  <a:fillRect l="-785" t="-4061" b="-1066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3</a:t>
            </a:fld>
            <a:endParaRPr lang="en-US"/>
          </a:p>
        </p:txBody>
      </p:sp>
      <p:sp>
        <p:nvSpPr>
          <p:cNvPr id="5" name="Rectangle 4">
            <a:extLst>
              <a:ext uri="{FF2B5EF4-FFF2-40B4-BE49-F238E27FC236}">
                <a16:creationId xmlns:a16="http://schemas.microsoft.com/office/drawing/2014/main" id="{A206AB4B-B3D5-4529-B83A-4F3494C83ED9}"/>
              </a:ext>
            </a:extLst>
          </p:cNvPr>
          <p:cNvSpPr/>
          <p:nvPr/>
        </p:nvSpPr>
        <p:spPr>
          <a:xfrm>
            <a:off x="267809" y="3063129"/>
            <a:ext cx="11656381" cy="1200329"/>
          </a:xfrm>
          <a:prstGeom prst="rect">
            <a:avLst/>
          </a:prstGeom>
        </p:spPr>
        <p:txBody>
          <a:bodyPr wrap="square">
            <a:spAutoFit/>
          </a:bodyPr>
          <a:lstStyle/>
          <a:p>
            <a:r>
              <a:rPr lang="en-US" sz="2400" dirty="0"/>
              <a:t>For more general events A and B, let’s use faces of a die as shown below.  Note, however, that these events are not disjoint and their union doesn’t include every element in the sample space.  Neither of these properties is necessary.  We’re just trying to generalize:</a:t>
            </a:r>
          </a:p>
        </p:txBody>
      </p:sp>
      <p:grpSp>
        <p:nvGrpSpPr>
          <p:cNvPr id="8" name="Group 7">
            <a:extLst>
              <a:ext uri="{FF2B5EF4-FFF2-40B4-BE49-F238E27FC236}">
                <a16:creationId xmlns:a16="http://schemas.microsoft.com/office/drawing/2014/main" id="{9463DD11-56B8-4F41-9EA9-9EE9A3D51DD0}"/>
              </a:ext>
            </a:extLst>
          </p:cNvPr>
          <p:cNvGrpSpPr/>
          <p:nvPr/>
        </p:nvGrpSpPr>
        <p:grpSpPr>
          <a:xfrm>
            <a:off x="3364090" y="2416443"/>
            <a:ext cx="4574299" cy="1103390"/>
            <a:chOff x="3330224" y="3069907"/>
            <a:chExt cx="4574299" cy="1103390"/>
          </a:xfrm>
        </p:grpSpPr>
        <p:grpSp>
          <p:nvGrpSpPr>
            <p:cNvPr id="4" name="Group 3">
              <a:extLst>
                <a:ext uri="{FF2B5EF4-FFF2-40B4-BE49-F238E27FC236}">
                  <a16:creationId xmlns:a16="http://schemas.microsoft.com/office/drawing/2014/main" id="{42EAEDAC-E64C-460B-B6DF-4C74D88DEAF5}"/>
                </a:ext>
              </a:extLst>
            </p:cNvPr>
            <p:cNvGrpSpPr/>
            <p:nvPr/>
          </p:nvGrpSpPr>
          <p:grpSpPr>
            <a:xfrm>
              <a:off x="3330224" y="3069907"/>
              <a:ext cx="1794932" cy="584775"/>
              <a:chOff x="1241779" y="3378776"/>
              <a:chExt cx="1794932" cy="584775"/>
            </a:xfrm>
          </p:grpSpPr>
          <p:sp>
            <p:nvSpPr>
              <p:cNvPr id="3" name="Rectangle 2">
                <a:extLst>
                  <a:ext uri="{FF2B5EF4-FFF2-40B4-BE49-F238E27FC236}">
                    <a16:creationId xmlns:a16="http://schemas.microsoft.com/office/drawing/2014/main" id="{6C20FA91-9B96-4A05-B471-EAC450D21127}"/>
                  </a:ext>
                </a:extLst>
              </p:cNvPr>
              <p:cNvSpPr/>
              <p:nvPr/>
            </p:nvSpPr>
            <p:spPr>
              <a:xfrm>
                <a:off x="1241779" y="3378776"/>
                <a:ext cx="1794932" cy="584775"/>
              </a:xfrm>
              <a:prstGeom prst="rect">
                <a:avLst/>
              </a:prstGeom>
            </p:spPr>
            <p:txBody>
              <a:bodyPr wrap="square">
                <a:spAutoFit/>
              </a:bodyPr>
              <a:lstStyle/>
              <a:p>
                <a:r>
                  <a:rPr lang="en-US" sz="3200" dirty="0">
                    <a:solidFill>
                      <a:schemeClr val="tx2"/>
                    </a:solidFill>
                  </a:rPr>
                  <a:t>A = {    }</a:t>
                </a:r>
                <a:endParaRPr lang="en-US" sz="3200" dirty="0"/>
              </a:p>
            </p:txBody>
          </p:sp>
          <p:sp>
            <p:nvSpPr>
              <p:cNvPr id="7" name="Oval 6">
                <a:extLst>
                  <a:ext uri="{FF2B5EF4-FFF2-40B4-BE49-F238E27FC236}">
                    <a16:creationId xmlns:a16="http://schemas.microsoft.com/office/drawing/2014/main" id="{B76706A7-144E-4A48-8196-ACAF64E3FB4C}"/>
                  </a:ext>
                </a:extLst>
              </p:cNvPr>
              <p:cNvSpPr/>
              <p:nvPr/>
            </p:nvSpPr>
            <p:spPr>
              <a:xfrm>
                <a:off x="2324403" y="3482937"/>
                <a:ext cx="432387" cy="43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H</a:t>
                </a:r>
              </a:p>
            </p:txBody>
          </p:sp>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1A25588-DD07-43B7-97B1-35F1F562C131}"/>
                    </a:ext>
                  </a:extLst>
                </p:cNvPr>
                <p:cNvSpPr/>
                <p:nvPr/>
              </p:nvSpPr>
              <p:spPr>
                <a:xfrm>
                  <a:off x="5927859" y="3094412"/>
                  <a:ext cx="1976664" cy="1078885"/>
                </a:xfrm>
                <a:prstGeom prst="rect">
                  <a:avLst/>
                </a:prstGeom>
              </p:spPr>
              <p:txBody>
                <a:bodyPr wrap="square">
                  <a:spAutoFit/>
                </a:bodyPr>
                <a:lstStyle/>
                <a:p>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𝐴</m:t>
                          </m:r>
                        </m:e>
                        <m:sup>
                          <m:r>
                            <a:rPr lang="en-US" sz="3200" i="1">
                              <a:latin typeface="Cambria Math" panose="02040503050406030204" pitchFamily="18" charset="0"/>
                            </a:rPr>
                            <m:t>𝐶</m:t>
                          </m:r>
                        </m:sup>
                      </m:sSup>
                    </m:oMath>
                  </a14:m>
                  <a:r>
                    <a:rPr lang="en-US" sz="3200" dirty="0">
                      <a:solidFill>
                        <a:schemeClr val="tx2"/>
                      </a:solidFill>
                    </a:rPr>
                    <a:t> = {    }</a:t>
                  </a:r>
                  <a:endParaRPr lang="en-US" sz="3200" dirty="0"/>
                </a:p>
              </p:txBody>
            </p:sp>
          </mc:Choice>
          <mc:Fallback xmlns="">
            <p:sp>
              <p:nvSpPr>
                <p:cNvPr id="10" name="Rectangle 9">
                  <a:extLst>
                    <a:ext uri="{FF2B5EF4-FFF2-40B4-BE49-F238E27FC236}">
                      <a16:creationId xmlns:a16="http://schemas.microsoft.com/office/drawing/2014/main" id="{31A25588-DD07-43B7-97B1-35F1F562C131}"/>
                    </a:ext>
                  </a:extLst>
                </p:cNvPr>
                <p:cNvSpPr>
                  <a:spLocks noRot="1" noChangeAspect="1" noMove="1" noResize="1" noEditPoints="1" noAdjustHandles="1" noChangeArrowheads="1" noChangeShapeType="1" noTextEdit="1"/>
                </p:cNvSpPr>
                <p:nvPr/>
              </p:nvSpPr>
              <p:spPr>
                <a:xfrm>
                  <a:off x="5927859" y="3094412"/>
                  <a:ext cx="1976664" cy="1078885"/>
                </a:xfrm>
                <a:prstGeom prst="rect">
                  <a:avLst/>
                </a:prstGeom>
                <a:blipFill>
                  <a:blip r:embed="rId4"/>
                  <a:stretch>
                    <a:fillRect t="-6780" r="-5247"/>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8E3AF526-5486-4FC1-B680-6D702ABCB97D}"/>
                </a:ext>
              </a:extLst>
            </p:cNvPr>
            <p:cNvSpPr/>
            <p:nvPr/>
          </p:nvSpPr>
          <p:spPr>
            <a:xfrm>
              <a:off x="7120096" y="3198573"/>
              <a:ext cx="476165" cy="413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T</a:t>
              </a:r>
            </a:p>
          </p:txBody>
        </p:sp>
      </p:grpSp>
      <p:grpSp>
        <p:nvGrpSpPr>
          <p:cNvPr id="9" name="Group 8">
            <a:extLst>
              <a:ext uri="{FF2B5EF4-FFF2-40B4-BE49-F238E27FC236}">
                <a16:creationId xmlns:a16="http://schemas.microsoft.com/office/drawing/2014/main" id="{2424A670-8796-4684-9C5D-B52E296959B2}"/>
              </a:ext>
            </a:extLst>
          </p:cNvPr>
          <p:cNvGrpSpPr/>
          <p:nvPr/>
        </p:nvGrpSpPr>
        <p:grpSpPr>
          <a:xfrm>
            <a:off x="806279" y="4508939"/>
            <a:ext cx="10329439" cy="1823976"/>
            <a:chOff x="806279" y="4508939"/>
            <a:chExt cx="10329439" cy="1823976"/>
          </a:xfrm>
        </p:grpSpPr>
        <p:sp>
          <p:nvSpPr>
            <p:cNvPr id="23" name="Rectangle 22">
              <a:extLst>
                <a:ext uri="{FF2B5EF4-FFF2-40B4-BE49-F238E27FC236}">
                  <a16:creationId xmlns:a16="http://schemas.microsoft.com/office/drawing/2014/main" id="{7EDEB7A7-038D-4F84-9F3F-A3846A2E5C01}"/>
                </a:ext>
              </a:extLst>
            </p:cNvPr>
            <p:cNvSpPr/>
            <p:nvPr/>
          </p:nvSpPr>
          <p:spPr>
            <a:xfrm>
              <a:off x="874013" y="4606242"/>
              <a:ext cx="3267241" cy="738664"/>
            </a:xfrm>
            <a:prstGeom prst="rect">
              <a:avLst/>
            </a:prstGeom>
          </p:spPr>
          <p:txBody>
            <a:bodyPr wrap="none">
              <a:spAutoFit/>
            </a:bodyPr>
            <a:lstStyle/>
            <a:p>
              <a:r>
                <a:rPr lang="en-US" sz="4200" dirty="0">
                  <a:solidFill>
                    <a:srgbClr val="DADADA"/>
                  </a:solidFill>
                </a:rPr>
                <a:t>A ={            }</a:t>
              </a:r>
              <a:endParaRPr lang="en-US" sz="4200" dirty="0"/>
            </a:p>
          </p:txBody>
        </p:sp>
        <p:grpSp>
          <p:nvGrpSpPr>
            <p:cNvPr id="133" name="Group 132">
              <a:extLst>
                <a:ext uri="{FF2B5EF4-FFF2-40B4-BE49-F238E27FC236}">
                  <a16:creationId xmlns:a16="http://schemas.microsoft.com/office/drawing/2014/main" id="{423E396C-A233-4705-922F-593DED63BFD7}"/>
                </a:ext>
              </a:extLst>
            </p:cNvPr>
            <p:cNvGrpSpPr/>
            <p:nvPr/>
          </p:nvGrpSpPr>
          <p:grpSpPr>
            <a:xfrm>
              <a:off x="2212414" y="4725382"/>
              <a:ext cx="1476900" cy="588308"/>
              <a:chOff x="2212414" y="4725382"/>
              <a:chExt cx="1476900" cy="588308"/>
            </a:xfrm>
          </p:grpSpPr>
          <p:grpSp>
            <p:nvGrpSpPr>
              <p:cNvPr id="13" name="Group 12">
                <a:extLst>
                  <a:ext uri="{FF2B5EF4-FFF2-40B4-BE49-F238E27FC236}">
                    <a16:creationId xmlns:a16="http://schemas.microsoft.com/office/drawing/2014/main" id="{A22733A2-52CE-48C9-B2C6-B180FCAC6AD9}"/>
                  </a:ext>
                </a:extLst>
              </p:cNvPr>
              <p:cNvGrpSpPr/>
              <p:nvPr/>
            </p:nvGrpSpPr>
            <p:grpSpPr>
              <a:xfrm>
                <a:off x="2212414" y="4725382"/>
                <a:ext cx="615462" cy="588308"/>
                <a:chOff x="2198359" y="5128400"/>
                <a:chExt cx="615462" cy="588308"/>
              </a:xfrm>
            </p:grpSpPr>
            <p:sp>
              <p:nvSpPr>
                <p:cNvPr id="15" name="Rectangle: Rounded Corners 14">
                  <a:extLst>
                    <a:ext uri="{FF2B5EF4-FFF2-40B4-BE49-F238E27FC236}">
                      <a16:creationId xmlns:a16="http://schemas.microsoft.com/office/drawing/2014/main" id="{68D061C8-3F9F-4204-87E0-61A7A6A7FFD2}"/>
                    </a:ext>
                  </a:extLst>
                </p:cNvPr>
                <p:cNvSpPr/>
                <p:nvPr/>
              </p:nvSpPr>
              <p:spPr>
                <a:xfrm>
                  <a:off x="2198359"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5CFF62E-476E-4CFE-9AA5-80CD19BBFF05}"/>
                    </a:ext>
                  </a:extLst>
                </p:cNvPr>
                <p:cNvSpPr/>
                <p:nvPr/>
              </p:nvSpPr>
              <p:spPr>
                <a:xfrm>
                  <a:off x="2444335" y="5378592"/>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D5CEF9E-CEC3-4055-8EB4-3FF0DA6790DE}"/>
                  </a:ext>
                </a:extLst>
              </p:cNvPr>
              <p:cNvGrpSpPr/>
              <p:nvPr/>
            </p:nvGrpSpPr>
            <p:grpSpPr>
              <a:xfrm>
                <a:off x="3073852" y="4725382"/>
                <a:ext cx="615462" cy="588308"/>
                <a:chOff x="3212317" y="5128400"/>
                <a:chExt cx="615462" cy="588308"/>
              </a:xfrm>
            </p:grpSpPr>
            <p:sp>
              <p:nvSpPr>
                <p:cNvPr id="16" name="Rectangle: Rounded Corners 15">
                  <a:extLst>
                    <a:ext uri="{FF2B5EF4-FFF2-40B4-BE49-F238E27FC236}">
                      <a16:creationId xmlns:a16="http://schemas.microsoft.com/office/drawing/2014/main" id="{F9BEDE35-ECB7-42E3-965F-29FE77F53A13}"/>
                    </a:ext>
                  </a:extLst>
                </p:cNvPr>
                <p:cNvSpPr/>
                <p:nvPr/>
              </p:nvSpPr>
              <p:spPr>
                <a:xfrm>
                  <a:off x="3212317" y="5128400"/>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30D94A-2837-4AAA-9A6D-A54BBFF6049A}"/>
                    </a:ext>
                  </a:extLst>
                </p:cNvPr>
                <p:cNvSpPr/>
                <p:nvPr/>
              </p:nvSpPr>
              <p:spPr>
                <a:xfrm>
                  <a:off x="3317958" y="522194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D058FB-04D2-4E40-9458-4BD46F51DCD8}"/>
                    </a:ext>
                  </a:extLst>
                </p:cNvPr>
                <p:cNvSpPr/>
                <p:nvPr/>
              </p:nvSpPr>
              <p:spPr>
                <a:xfrm>
                  <a:off x="3642724" y="549636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B00F9917-69AD-461C-ADB6-C31897DC4E5A}"/>
                </a:ext>
              </a:extLst>
            </p:cNvPr>
            <p:cNvSpPr/>
            <p:nvPr/>
          </p:nvSpPr>
          <p:spPr>
            <a:xfrm>
              <a:off x="7052549" y="4508939"/>
              <a:ext cx="3962944" cy="830997"/>
            </a:xfrm>
            <a:prstGeom prst="rect">
              <a:avLst/>
            </a:prstGeom>
          </p:spPr>
          <p:txBody>
            <a:bodyPr wrap="none">
              <a:spAutoFit/>
            </a:bodyPr>
            <a:lstStyle/>
            <a:p>
              <a:r>
                <a:rPr lang="en-US" sz="4200" dirty="0">
                  <a:solidFill>
                    <a:srgbClr val="DADADA"/>
                  </a:solidFill>
                </a:rPr>
                <a:t>B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30" name="Group 129">
              <a:extLst>
                <a:ext uri="{FF2B5EF4-FFF2-40B4-BE49-F238E27FC236}">
                  <a16:creationId xmlns:a16="http://schemas.microsoft.com/office/drawing/2014/main" id="{67CE360A-7CAB-409B-AF1E-8478FF90218D}"/>
                </a:ext>
              </a:extLst>
            </p:cNvPr>
            <p:cNvGrpSpPr/>
            <p:nvPr/>
          </p:nvGrpSpPr>
          <p:grpSpPr>
            <a:xfrm>
              <a:off x="8277552" y="4674065"/>
              <a:ext cx="2202386" cy="603017"/>
              <a:chOff x="8312682" y="4647504"/>
              <a:chExt cx="2202386" cy="603017"/>
            </a:xfrm>
          </p:grpSpPr>
          <p:grpSp>
            <p:nvGrpSpPr>
              <p:cNvPr id="43" name="Group 42">
                <a:extLst>
                  <a:ext uri="{FF2B5EF4-FFF2-40B4-BE49-F238E27FC236}">
                    <a16:creationId xmlns:a16="http://schemas.microsoft.com/office/drawing/2014/main" id="{264D33F1-DC2B-4418-842A-7189998D0FE6}"/>
                  </a:ext>
                </a:extLst>
              </p:cNvPr>
              <p:cNvGrpSpPr/>
              <p:nvPr/>
            </p:nvGrpSpPr>
            <p:grpSpPr>
              <a:xfrm>
                <a:off x="9089735" y="4659994"/>
                <a:ext cx="615462" cy="588308"/>
                <a:chOff x="7718409" y="5136082"/>
                <a:chExt cx="615462" cy="588308"/>
              </a:xfrm>
            </p:grpSpPr>
            <p:sp>
              <p:nvSpPr>
                <p:cNvPr id="28" name="Rectangle: Rounded Corners 27">
                  <a:extLst>
                    <a:ext uri="{FF2B5EF4-FFF2-40B4-BE49-F238E27FC236}">
                      <a16:creationId xmlns:a16="http://schemas.microsoft.com/office/drawing/2014/main" id="{317F2E55-37BB-4391-9FBA-4101957D33A3}"/>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3CEA2-BBD5-4F20-92E1-1D2FA49B1EF2}"/>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2F19A45-EB9C-46BF-9431-C8AE5EB1E893}"/>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9F8FD10-DBE1-4706-9C9B-7A830631D58D}"/>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BA71DA2-F485-4B90-B3C8-BC59031C925F}"/>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F466594D-F3FD-45EC-B39E-CC56D49E9B0F}"/>
                  </a:ext>
                </a:extLst>
              </p:cNvPr>
              <p:cNvGrpSpPr/>
              <p:nvPr/>
            </p:nvGrpSpPr>
            <p:grpSpPr>
              <a:xfrm>
                <a:off x="9899606" y="4647504"/>
                <a:ext cx="615462" cy="588308"/>
                <a:chOff x="8721700" y="5136082"/>
                <a:chExt cx="615462" cy="588308"/>
              </a:xfrm>
            </p:grpSpPr>
            <p:sp>
              <p:nvSpPr>
                <p:cNvPr id="27" name="Rectangle: Rounded Corners 26">
                  <a:extLst>
                    <a:ext uri="{FF2B5EF4-FFF2-40B4-BE49-F238E27FC236}">
                      <a16:creationId xmlns:a16="http://schemas.microsoft.com/office/drawing/2014/main" id="{B9E7352C-2E84-4FB2-BDF1-FB3915A838F7}"/>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626F55B-1095-4EC7-BF0E-0B311A1E8F49}"/>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58579E9-B400-4FBB-B327-77B5D9D54A63}"/>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7EE00D5-FD8A-4CDC-80EF-9DB16A2405CA}"/>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870E82E-217B-4165-9DB6-C0F32BA5FF75}"/>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8DE0258-0EB3-49FD-B509-EB7868D1B978}"/>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E9E85B4-388A-4194-92D5-79F614D84F48}"/>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93373B6-AC1B-4DD3-9805-E356BB4367EE}"/>
                  </a:ext>
                </a:extLst>
              </p:cNvPr>
              <p:cNvGrpSpPr/>
              <p:nvPr/>
            </p:nvGrpSpPr>
            <p:grpSpPr>
              <a:xfrm>
                <a:off x="8312682" y="4662213"/>
                <a:ext cx="615462" cy="588308"/>
                <a:chOff x="6725733" y="5138301"/>
                <a:chExt cx="615462" cy="588308"/>
              </a:xfrm>
            </p:grpSpPr>
            <p:sp>
              <p:nvSpPr>
                <p:cNvPr id="39" name="Rectangle: Rounded Corners 38">
                  <a:extLst>
                    <a:ext uri="{FF2B5EF4-FFF2-40B4-BE49-F238E27FC236}">
                      <a16:creationId xmlns:a16="http://schemas.microsoft.com/office/drawing/2014/main" id="{B6C25F75-CB09-4567-B2B2-FA8C991ADF2B}"/>
                    </a:ext>
                  </a:extLst>
                </p:cNvPr>
                <p:cNvSpPr/>
                <p:nvPr/>
              </p:nvSpPr>
              <p:spPr>
                <a:xfrm>
                  <a:off x="6725733" y="513830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CBE5BBD-03AA-4BB9-B6AB-E56F958F5667}"/>
                    </a:ext>
                  </a:extLst>
                </p:cNvPr>
                <p:cNvSpPr/>
                <p:nvPr/>
              </p:nvSpPr>
              <p:spPr>
                <a:xfrm>
                  <a:off x="6831374" y="5231849"/>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D9D660F-75FB-4D0E-B278-962084D9A233}"/>
                    </a:ext>
                  </a:extLst>
                </p:cNvPr>
                <p:cNvSpPr/>
                <p:nvPr/>
              </p:nvSpPr>
              <p:spPr>
                <a:xfrm>
                  <a:off x="7156140" y="550626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47" name="Rectangle 46">
              <a:extLst>
                <a:ext uri="{FF2B5EF4-FFF2-40B4-BE49-F238E27FC236}">
                  <a16:creationId xmlns:a16="http://schemas.microsoft.com/office/drawing/2014/main" id="{F1B1A485-0BA0-4843-8527-627E4EE7A450}"/>
                </a:ext>
              </a:extLst>
            </p:cNvPr>
            <p:cNvSpPr/>
            <p:nvPr/>
          </p:nvSpPr>
          <p:spPr>
            <a:xfrm>
              <a:off x="806279" y="5594251"/>
              <a:ext cx="4616905" cy="738664"/>
            </a:xfrm>
            <a:prstGeom prst="rect">
              <a:avLst/>
            </a:prstGeom>
          </p:spPr>
          <p:txBody>
            <a:bodyPr wrap="none">
              <a:spAutoFit/>
            </a:bodyPr>
            <a:lstStyle/>
            <a:p>
              <a:r>
                <a:rPr lang="en-US" sz="4200" dirty="0">
                  <a:solidFill>
                    <a:srgbClr val="DADADA"/>
                  </a:solidFill>
                </a:rPr>
                <a:t>A</a:t>
              </a:r>
              <a:r>
                <a:rPr lang="en-US" sz="4200" baseline="30000" dirty="0">
                  <a:solidFill>
                    <a:srgbClr val="DADADA"/>
                  </a:solidFill>
                </a:rPr>
                <a:t>C</a:t>
              </a:r>
              <a:r>
                <a:rPr lang="en-US" sz="4200" dirty="0">
                  <a:solidFill>
                    <a:srgbClr val="DADADA"/>
                  </a:solidFill>
                </a:rPr>
                <a:t> ={                    }</a:t>
              </a:r>
              <a:endParaRPr lang="en-US" sz="4200" dirty="0"/>
            </a:p>
          </p:txBody>
        </p:sp>
        <p:sp>
          <p:nvSpPr>
            <p:cNvPr id="57" name="Rectangle 56">
              <a:extLst>
                <a:ext uri="{FF2B5EF4-FFF2-40B4-BE49-F238E27FC236}">
                  <a16:creationId xmlns:a16="http://schemas.microsoft.com/office/drawing/2014/main" id="{6F86ECEC-8A52-4EE8-9537-9A27138BBD0B}"/>
                </a:ext>
              </a:extLst>
            </p:cNvPr>
            <p:cNvSpPr/>
            <p:nvPr/>
          </p:nvSpPr>
          <p:spPr>
            <a:xfrm>
              <a:off x="7052549" y="5475224"/>
              <a:ext cx="4083169" cy="830997"/>
            </a:xfrm>
            <a:prstGeom prst="rect">
              <a:avLst/>
            </a:prstGeom>
          </p:spPr>
          <p:txBody>
            <a:bodyPr wrap="none">
              <a:spAutoFit/>
            </a:bodyPr>
            <a:lstStyle/>
            <a:p>
              <a:r>
                <a:rPr lang="en-US" sz="4200" dirty="0">
                  <a:solidFill>
                    <a:srgbClr val="DADADA"/>
                  </a:solidFill>
                </a:rPr>
                <a:t>B</a:t>
              </a:r>
              <a:r>
                <a:rPr lang="en-US" sz="4200" baseline="30000" dirty="0">
                  <a:solidFill>
                    <a:srgbClr val="DADADA"/>
                  </a:solidFill>
                </a:rPr>
                <a:t>C</a:t>
              </a:r>
              <a:r>
                <a:rPr lang="en-US" sz="4200" dirty="0">
                  <a:solidFill>
                    <a:srgbClr val="DADADA"/>
                  </a:solidFill>
                </a:rPr>
                <a:t> =</a:t>
              </a:r>
              <a:r>
                <a:rPr lang="en-US" sz="4800" dirty="0">
                  <a:solidFill>
                    <a:srgbClr val="DADADA"/>
                  </a:solidFill>
                </a:rPr>
                <a:t>{</a:t>
              </a:r>
              <a:r>
                <a:rPr lang="en-US" sz="4200" dirty="0">
                  <a:solidFill>
                    <a:srgbClr val="DADADA"/>
                  </a:solidFill>
                </a:rPr>
                <a:t>                </a:t>
              </a:r>
              <a:r>
                <a:rPr lang="en-US" sz="4800" dirty="0">
                  <a:solidFill>
                    <a:srgbClr val="DADADA"/>
                  </a:solidFill>
                </a:rPr>
                <a:t>}</a:t>
              </a:r>
              <a:endParaRPr lang="en-US" sz="4800" dirty="0"/>
            </a:p>
          </p:txBody>
        </p:sp>
        <p:grpSp>
          <p:nvGrpSpPr>
            <p:cNvPr id="131" name="Group 130">
              <a:extLst>
                <a:ext uri="{FF2B5EF4-FFF2-40B4-BE49-F238E27FC236}">
                  <a16:creationId xmlns:a16="http://schemas.microsoft.com/office/drawing/2014/main" id="{22DDBD1A-1014-497A-B312-6FA6BCEE007C}"/>
                </a:ext>
              </a:extLst>
            </p:cNvPr>
            <p:cNvGrpSpPr/>
            <p:nvPr/>
          </p:nvGrpSpPr>
          <p:grpSpPr>
            <a:xfrm>
              <a:off x="8488961" y="5629414"/>
              <a:ext cx="2081140" cy="626237"/>
              <a:chOff x="8488961" y="5629414"/>
              <a:chExt cx="2081140" cy="626237"/>
            </a:xfrm>
          </p:grpSpPr>
          <p:grpSp>
            <p:nvGrpSpPr>
              <p:cNvPr id="76" name="Group 75">
                <a:extLst>
                  <a:ext uri="{FF2B5EF4-FFF2-40B4-BE49-F238E27FC236}">
                    <a16:creationId xmlns:a16="http://schemas.microsoft.com/office/drawing/2014/main" id="{AF1C5CC4-1458-4330-AD0F-1CAF259195A4}"/>
                  </a:ext>
                </a:extLst>
              </p:cNvPr>
              <p:cNvGrpSpPr/>
              <p:nvPr/>
            </p:nvGrpSpPr>
            <p:grpSpPr>
              <a:xfrm>
                <a:off x="8488961" y="5667343"/>
                <a:ext cx="615462" cy="588308"/>
                <a:chOff x="5292442" y="5376965"/>
                <a:chExt cx="615462" cy="588308"/>
              </a:xfrm>
            </p:grpSpPr>
            <p:sp>
              <p:nvSpPr>
                <p:cNvPr id="77" name="Rectangle: Rounded Corners 76">
                  <a:extLst>
                    <a:ext uri="{FF2B5EF4-FFF2-40B4-BE49-F238E27FC236}">
                      <a16:creationId xmlns:a16="http://schemas.microsoft.com/office/drawing/2014/main" id="{AFA866CB-DFFA-4C04-8398-947708DDB173}"/>
                    </a:ext>
                  </a:extLst>
                </p:cNvPr>
                <p:cNvSpPr/>
                <p:nvPr/>
              </p:nvSpPr>
              <p:spPr>
                <a:xfrm>
                  <a:off x="5292442"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DF4C6C6-CC70-4B07-AEB1-6322EF2C8639}"/>
                    </a:ext>
                  </a:extLst>
                </p:cNvPr>
                <p:cNvSpPr/>
                <p:nvPr/>
              </p:nvSpPr>
              <p:spPr>
                <a:xfrm>
                  <a:off x="5538418" y="562715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10B18AD-5782-4A09-AB6C-B0C21D05F905}"/>
                  </a:ext>
                </a:extLst>
              </p:cNvPr>
              <p:cNvGrpSpPr/>
              <p:nvPr/>
            </p:nvGrpSpPr>
            <p:grpSpPr>
              <a:xfrm>
                <a:off x="9230413" y="5655902"/>
                <a:ext cx="615462" cy="588308"/>
                <a:chOff x="6306354" y="5376965"/>
                <a:chExt cx="615462" cy="588308"/>
              </a:xfrm>
            </p:grpSpPr>
            <p:sp>
              <p:nvSpPr>
                <p:cNvPr id="80" name="Rectangle: Rounded Corners 79">
                  <a:extLst>
                    <a:ext uri="{FF2B5EF4-FFF2-40B4-BE49-F238E27FC236}">
                      <a16:creationId xmlns:a16="http://schemas.microsoft.com/office/drawing/2014/main" id="{F72464F2-A188-4BEA-BAB2-0C2B01D5CD18}"/>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3563066-910A-4138-AD00-98C9A6BD9981}"/>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85EBBC8-FD6C-4C85-B435-86671FBF9AC1}"/>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BA4A1AE7-8DB2-4FEE-B622-FE52555AA678}"/>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292F41DF-D906-4085-9707-8897611ABF8C}"/>
                  </a:ext>
                </a:extLst>
              </p:cNvPr>
              <p:cNvGrpSpPr/>
              <p:nvPr/>
            </p:nvGrpSpPr>
            <p:grpSpPr>
              <a:xfrm>
                <a:off x="9954639" y="5629414"/>
                <a:ext cx="615462" cy="588308"/>
                <a:chOff x="7278884" y="5379991"/>
                <a:chExt cx="615462" cy="588308"/>
              </a:xfrm>
            </p:grpSpPr>
            <p:sp>
              <p:nvSpPr>
                <p:cNvPr id="85" name="Rectangle: Rounded Corners 84">
                  <a:extLst>
                    <a:ext uri="{FF2B5EF4-FFF2-40B4-BE49-F238E27FC236}">
                      <a16:creationId xmlns:a16="http://schemas.microsoft.com/office/drawing/2014/main" id="{4DB19CD9-D0CE-4968-9A4F-1925D8BCD81C}"/>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9C216C5-9F42-4248-A24C-D74DA3DDFA37}"/>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11103D2-A26D-4290-B985-2F777FDC95EA}"/>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DAD45A9-B71F-4A82-BE2F-1E33C84027DC}"/>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0B49174C-2B07-4AEF-A2AE-EC44C8D1A529}"/>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E2E79C9-A540-47A5-8981-DB71C6E980B0}"/>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132" name="Group 131">
              <a:extLst>
                <a:ext uri="{FF2B5EF4-FFF2-40B4-BE49-F238E27FC236}">
                  <a16:creationId xmlns:a16="http://schemas.microsoft.com/office/drawing/2014/main" id="{8BDD0F06-A2F9-4BFB-82F8-2BE76A56225E}"/>
                </a:ext>
              </a:extLst>
            </p:cNvPr>
            <p:cNvGrpSpPr/>
            <p:nvPr/>
          </p:nvGrpSpPr>
          <p:grpSpPr>
            <a:xfrm>
              <a:off x="2373003" y="5686844"/>
              <a:ext cx="2641939" cy="604037"/>
              <a:chOff x="2373003" y="5686844"/>
              <a:chExt cx="2641939" cy="604037"/>
            </a:xfrm>
          </p:grpSpPr>
          <p:grpSp>
            <p:nvGrpSpPr>
              <p:cNvPr id="91" name="Group 90">
                <a:extLst>
                  <a:ext uri="{FF2B5EF4-FFF2-40B4-BE49-F238E27FC236}">
                    <a16:creationId xmlns:a16="http://schemas.microsoft.com/office/drawing/2014/main" id="{515E1681-C5A2-4761-B73F-7075885D4870}"/>
                  </a:ext>
                </a:extLst>
              </p:cNvPr>
              <p:cNvGrpSpPr/>
              <p:nvPr/>
            </p:nvGrpSpPr>
            <p:grpSpPr>
              <a:xfrm>
                <a:off x="2373003" y="5686844"/>
                <a:ext cx="615462" cy="588308"/>
                <a:chOff x="6306354" y="5376965"/>
                <a:chExt cx="615462" cy="588308"/>
              </a:xfrm>
            </p:grpSpPr>
            <p:sp>
              <p:nvSpPr>
                <p:cNvPr id="92" name="Rectangle: Rounded Corners 91">
                  <a:extLst>
                    <a:ext uri="{FF2B5EF4-FFF2-40B4-BE49-F238E27FC236}">
                      <a16:creationId xmlns:a16="http://schemas.microsoft.com/office/drawing/2014/main" id="{5972E509-50BF-4FD4-99D8-C56CD19B8B71}"/>
                    </a:ext>
                  </a:extLst>
                </p:cNvPr>
                <p:cNvSpPr/>
                <p:nvPr/>
              </p:nvSpPr>
              <p:spPr>
                <a:xfrm>
                  <a:off x="6306354" y="5376965"/>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7D835DB-43FD-4E27-A825-49587027E5CD}"/>
                    </a:ext>
                  </a:extLst>
                </p:cNvPr>
                <p:cNvSpPr/>
                <p:nvPr/>
              </p:nvSpPr>
              <p:spPr>
                <a:xfrm>
                  <a:off x="6340386" y="5448573"/>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B8F5AE5C-38B7-434C-881A-FA1E960CDB4F}"/>
                    </a:ext>
                  </a:extLst>
                </p:cNvPr>
                <p:cNvSpPr/>
                <p:nvPr/>
              </p:nvSpPr>
              <p:spPr>
                <a:xfrm>
                  <a:off x="6553961" y="563877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CA3F215F-C28C-45C4-B9EC-13480094A7BE}"/>
                    </a:ext>
                  </a:extLst>
                </p:cNvPr>
                <p:cNvSpPr/>
                <p:nvPr/>
              </p:nvSpPr>
              <p:spPr>
                <a:xfrm>
                  <a:off x="6756740" y="583327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80F01899-43FE-44CC-808B-9AF61005B146}"/>
                  </a:ext>
                </a:extLst>
              </p:cNvPr>
              <p:cNvGrpSpPr/>
              <p:nvPr/>
            </p:nvGrpSpPr>
            <p:grpSpPr>
              <a:xfrm>
                <a:off x="3056196" y="5702573"/>
                <a:ext cx="615462" cy="588308"/>
                <a:chOff x="7718409" y="5136082"/>
                <a:chExt cx="615462" cy="588308"/>
              </a:xfrm>
            </p:grpSpPr>
            <p:sp>
              <p:nvSpPr>
                <p:cNvPr id="110" name="Rectangle: Rounded Corners 109">
                  <a:extLst>
                    <a:ext uri="{FF2B5EF4-FFF2-40B4-BE49-F238E27FC236}">
                      <a16:creationId xmlns:a16="http://schemas.microsoft.com/office/drawing/2014/main" id="{6A43FB06-8ABA-4D7F-833B-3880BB7E2E1C}"/>
                    </a:ext>
                  </a:extLst>
                </p:cNvPr>
                <p:cNvSpPr/>
                <p:nvPr/>
              </p:nvSpPr>
              <p:spPr>
                <a:xfrm>
                  <a:off x="7718409"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79BB468-0596-4514-9FE6-8D73677A96E3}"/>
                    </a:ext>
                  </a:extLst>
                </p:cNvPr>
                <p:cNvSpPr/>
                <p:nvPr/>
              </p:nvSpPr>
              <p:spPr>
                <a:xfrm>
                  <a:off x="7797547" y="5541497"/>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1E83A97-444D-42ED-A1E7-54FF06C684A6}"/>
                    </a:ext>
                  </a:extLst>
                </p:cNvPr>
                <p:cNvSpPr/>
                <p:nvPr/>
              </p:nvSpPr>
              <p:spPr>
                <a:xfrm>
                  <a:off x="8106238" y="554435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445BDA0-A53C-48C9-9CA1-BA0FF77C2AE2}"/>
                    </a:ext>
                  </a:extLst>
                </p:cNvPr>
                <p:cNvSpPr/>
                <p:nvPr/>
              </p:nvSpPr>
              <p:spPr>
                <a:xfrm>
                  <a:off x="8106238"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F6E09463-2924-42BC-856B-01D22FCF0BD2}"/>
                    </a:ext>
                  </a:extLst>
                </p:cNvPr>
                <p:cNvSpPr/>
                <p:nvPr/>
              </p:nvSpPr>
              <p:spPr>
                <a:xfrm>
                  <a:off x="7797547" y="5253201"/>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AE6BA21B-FD96-41A7-AA87-8B31C7ACB9CF}"/>
                  </a:ext>
                </a:extLst>
              </p:cNvPr>
              <p:cNvGrpSpPr/>
              <p:nvPr/>
            </p:nvGrpSpPr>
            <p:grpSpPr>
              <a:xfrm>
                <a:off x="4399480" y="5702573"/>
                <a:ext cx="615462" cy="588308"/>
                <a:chOff x="8721700" y="5136082"/>
                <a:chExt cx="615462" cy="588308"/>
              </a:xfrm>
            </p:grpSpPr>
            <p:sp>
              <p:nvSpPr>
                <p:cNvPr id="116" name="Rectangle: Rounded Corners 115">
                  <a:extLst>
                    <a:ext uri="{FF2B5EF4-FFF2-40B4-BE49-F238E27FC236}">
                      <a16:creationId xmlns:a16="http://schemas.microsoft.com/office/drawing/2014/main" id="{B2808A6E-8CF8-4690-8FF8-A196481ED968}"/>
                    </a:ext>
                  </a:extLst>
                </p:cNvPr>
                <p:cNvSpPr/>
                <p:nvPr/>
              </p:nvSpPr>
              <p:spPr>
                <a:xfrm>
                  <a:off x="8721700" y="5136082"/>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59EC22D-9D80-486E-8F63-4C5124D90B00}"/>
                    </a:ext>
                  </a:extLst>
                </p:cNvPr>
                <p:cNvSpPr/>
                <p:nvPr/>
              </p:nvSpPr>
              <p:spPr>
                <a:xfrm>
                  <a:off x="8870637" y="525188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7876F85-DA4D-4339-BDFB-B0E417AD6C8F}"/>
                    </a:ext>
                  </a:extLst>
                </p:cNvPr>
                <p:cNvSpPr/>
                <p:nvPr/>
              </p:nvSpPr>
              <p:spPr>
                <a:xfrm>
                  <a:off x="8883291" y="5413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0D81D72-25F7-4AA7-8F24-152266CB512F}"/>
                    </a:ext>
                  </a:extLst>
                </p:cNvPr>
                <p:cNvSpPr/>
                <p:nvPr/>
              </p:nvSpPr>
              <p:spPr>
                <a:xfrm>
                  <a:off x="8883291" y="5566128"/>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7B1AC690-91AD-4E5B-8BC9-4CDB474A1062}"/>
                    </a:ext>
                  </a:extLst>
                </p:cNvPr>
                <p:cNvSpPr/>
                <p:nvPr/>
              </p:nvSpPr>
              <p:spPr>
                <a:xfrm>
                  <a:off x="9098703" y="526044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01DE72E3-ECF9-4D7A-B642-6E9516D41B43}"/>
                    </a:ext>
                  </a:extLst>
                </p:cNvPr>
                <p:cNvSpPr/>
                <p:nvPr/>
              </p:nvSpPr>
              <p:spPr>
                <a:xfrm>
                  <a:off x="9107921" y="5417024"/>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E4C090E4-02B4-4DD4-88FA-8204CAE46D0A}"/>
                    </a:ext>
                  </a:extLst>
                </p:cNvPr>
                <p:cNvSpPr/>
                <p:nvPr/>
              </p:nvSpPr>
              <p:spPr>
                <a:xfrm>
                  <a:off x="9107921" y="557401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3F870233-3681-4131-991F-9691AC300F81}"/>
                  </a:ext>
                </a:extLst>
              </p:cNvPr>
              <p:cNvGrpSpPr/>
              <p:nvPr/>
            </p:nvGrpSpPr>
            <p:grpSpPr>
              <a:xfrm>
                <a:off x="3707381" y="5687110"/>
                <a:ext cx="615462" cy="588308"/>
                <a:chOff x="7278884" y="5379991"/>
                <a:chExt cx="615462" cy="588308"/>
              </a:xfrm>
            </p:grpSpPr>
            <p:sp>
              <p:nvSpPr>
                <p:cNvPr id="124" name="Rectangle: Rounded Corners 123">
                  <a:extLst>
                    <a:ext uri="{FF2B5EF4-FFF2-40B4-BE49-F238E27FC236}">
                      <a16:creationId xmlns:a16="http://schemas.microsoft.com/office/drawing/2014/main" id="{2791E1B3-4802-4059-8AD4-8031CA79D9BF}"/>
                    </a:ext>
                  </a:extLst>
                </p:cNvPr>
                <p:cNvSpPr/>
                <p:nvPr/>
              </p:nvSpPr>
              <p:spPr>
                <a:xfrm>
                  <a:off x="7278884" y="5379991"/>
                  <a:ext cx="615462" cy="58830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572E117-64A2-4A39-B53A-176A38C69C3F}"/>
                    </a:ext>
                  </a:extLst>
                </p:cNvPr>
                <p:cNvSpPr/>
                <p:nvPr/>
              </p:nvSpPr>
              <p:spPr>
                <a:xfrm>
                  <a:off x="7358022" y="578540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5D628500-FDF2-4CDF-8876-8E9708DFC44B}"/>
                    </a:ext>
                  </a:extLst>
                </p:cNvPr>
                <p:cNvSpPr/>
                <p:nvPr/>
              </p:nvSpPr>
              <p:spPr>
                <a:xfrm>
                  <a:off x="7666713" y="5788265"/>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8B2EB37-113F-4600-9EA7-CBDCF0138DB3}"/>
                    </a:ext>
                  </a:extLst>
                </p:cNvPr>
                <p:cNvSpPr/>
                <p:nvPr/>
              </p:nvSpPr>
              <p:spPr>
                <a:xfrm>
                  <a:off x="7666713"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7C04752-F13E-48FD-816E-613F778C3E77}"/>
                    </a:ext>
                  </a:extLst>
                </p:cNvPr>
                <p:cNvSpPr/>
                <p:nvPr/>
              </p:nvSpPr>
              <p:spPr>
                <a:xfrm>
                  <a:off x="7358022" y="5497110"/>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98F5C66-B22F-47C4-AFD6-A5E3CB4E40F2}"/>
                    </a:ext>
                  </a:extLst>
                </p:cNvPr>
                <p:cNvSpPr/>
                <p:nvPr/>
              </p:nvSpPr>
              <p:spPr>
                <a:xfrm>
                  <a:off x="7529465" y="5641796"/>
                  <a:ext cx="114300" cy="1055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411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315127"/>
              </a:xfrm>
              <a:prstGeom prst="rect">
                <a:avLst/>
              </a:prstGeom>
            </p:spPr>
            <p:txBody>
              <a:bodyPr wrap="square">
                <a:spAutoFit/>
              </a:bodyPr>
              <a:lstStyle/>
              <a:p>
                <a:pPr marL="571500" indent="-571500">
                  <a:buFont typeface="+mj-lt"/>
                  <a:buAutoNum type="romanUcPeriod"/>
                </a:pPr>
                <a14:m>
                  <m:oMath xmlns:m="http://schemas.openxmlformats.org/officeDocument/2006/math">
                    <m:r>
                      <a:rPr lang="en-US" sz="3000" b="0" i="1" smtClean="0">
                        <a:latin typeface="Cambria Math" panose="02040503050406030204" pitchFamily="18" charset="0"/>
                      </a:rPr>
                      <m:t>𝑃</m:t>
                    </m:r>
                    <m:d>
                      <m:dPr>
                        <m:ctrlPr>
                          <a:rPr lang="en-US" sz="3000" b="0" i="1" smtClean="0">
                            <a:latin typeface="Cambria Math" panose="02040503050406030204" pitchFamily="18" charset="0"/>
                          </a:rPr>
                        </m:ctrlPr>
                      </m:dPr>
                      <m:e>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𝐴</m:t>
                            </m:r>
                          </m:e>
                          <m:sup>
                            <m:r>
                              <a:rPr lang="en-US" sz="3000" b="0" i="1" smtClean="0">
                                <a:latin typeface="Cambria Math" panose="02040503050406030204" pitchFamily="18" charset="0"/>
                              </a:rPr>
                              <m:t>𝐶</m:t>
                            </m:r>
                          </m:sup>
                        </m:sSup>
                      </m:e>
                    </m:d>
                    <m:r>
                      <a:rPr lang="en-US" sz="3000" b="0" i="1" smtClean="0">
                        <a:latin typeface="Cambria Math" panose="02040503050406030204" pitchFamily="18" charset="0"/>
                      </a:rPr>
                      <m:t>=1−</m:t>
                    </m:r>
                    <m:r>
                      <a:rPr lang="en-US" sz="3000" b="0" i="1" smtClean="0">
                        <a:latin typeface="Cambria Math" panose="02040503050406030204" pitchFamily="18" charset="0"/>
                      </a:rPr>
                      <m:t>𝑃</m:t>
                    </m:r>
                    <m:r>
                      <a:rPr lang="en-US" sz="3000" b="0" i="1" smtClean="0">
                        <a:latin typeface="Cambria Math" panose="02040503050406030204" pitchFamily="18" charset="0"/>
                      </a:rPr>
                      <m:t>(</m:t>
                    </m:r>
                    <m:r>
                      <a:rPr lang="en-US" sz="3000" b="0" i="1" smtClean="0">
                        <a:latin typeface="Cambria Math" panose="02040503050406030204" pitchFamily="18" charset="0"/>
                      </a:rPr>
                      <m:t>𝐴</m:t>
                    </m:r>
                    <m:r>
                      <a:rPr lang="en-US" sz="3000" b="0" i="1" smtClean="0">
                        <a:latin typeface="Cambria Math" panose="02040503050406030204" pitchFamily="18" charset="0"/>
                      </a:rPr>
                      <m:t>)</m:t>
                    </m:r>
                  </m:oMath>
                </a14:m>
                <a:r>
                  <a:rPr lang="en-US" sz="3000" dirty="0"/>
                  <a:t>:  the probability of the complement of A is just 1 minus the probability of A</a:t>
                </a:r>
              </a:p>
              <a:p>
                <a:endParaRPr lang="en-US" sz="3000" dirty="0"/>
              </a:p>
              <a:p>
                <a:r>
                  <a:rPr lang="en-US" sz="3000" dirty="0"/>
                  <a:t>Remember Axiom 2: </a:t>
                </a:r>
                <a:r>
                  <a:rPr lang="en-US" sz="2800" dirty="0"/>
                  <a:t>P(</a:t>
                </a:r>
                <a:r>
                  <a:rPr lang="el-GR" sz="2800" dirty="0"/>
                  <a:t>Ω</a:t>
                </a:r>
                <a:r>
                  <a:rPr lang="en-US" sz="2800" dirty="0"/>
                  <a:t>) = 1, and the axiom of finite additivity: If sets 𝐴∈ℬ and 𝐵∈ℬ are disjoint, then 𝑃(𝐴∪𝐵)=𝑃(𝐴)+𝑃(𝐵)</a:t>
                </a:r>
              </a:p>
              <a:p>
                <a:endParaRPr lang="en-US" sz="2800" dirty="0"/>
              </a:p>
              <a:p>
                <a:r>
                  <a:rPr lang="en-US" sz="2800" dirty="0"/>
                  <a:t>Well, 𝐴∈ℬ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∈ℬ are disjoint, so 𝑃(𝐴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and also remember that 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t>
                </a:r>
                <a:r>
                  <a:rPr lang="el-GR" sz="2800" dirty="0"/>
                  <a:t>Ω</a:t>
                </a:r>
                <a:r>
                  <a:rPr lang="en-US" sz="2800" dirty="0"/>
                  <a:t>. Put it all together and:</a:t>
                </a:r>
              </a:p>
              <a:p>
                <a:endParaRPr lang="en-US" sz="2800" dirty="0"/>
              </a:p>
              <a:p>
                <a:r>
                  <a:rPr lang="en-US" sz="2800" dirty="0"/>
                  <a:t>1 = P(</a:t>
                </a:r>
                <a:r>
                  <a:rPr lang="el-GR" sz="2800" dirty="0"/>
                  <a:t>Ω</a:t>
                </a:r>
                <a:r>
                  <a:rPr lang="en-US" sz="2800" dirty="0"/>
                  <a:t>) = 𝑃(𝐴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𝑃(𝐴)+𝑃(</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r>
                          <a:rPr lang="en-US" sz="2800" i="1">
                            <a:latin typeface="Cambria Math" panose="02040503050406030204" pitchFamily="18" charset="0"/>
                          </a:rPr>
                          <m:t>𝐶</m:t>
                        </m:r>
                      </m:sup>
                    </m:sSup>
                  </m:oMath>
                </a14:m>
                <a:r>
                  <a:rPr lang="en-US" sz="2800" dirty="0"/>
                  <a:t>) =1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r>
                  <a:rPr lang="en-US" sz="2800" dirty="0">
                    <a:solidFill>
                      <a:srgbClr val="FF0000"/>
                    </a:solidFill>
                  </a:rPr>
                  <a:t>𝑃(</a:t>
                </a:r>
                <a14:m>
                  <m:oMath xmlns:m="http://schemas.openxmlformats.org/officeDocument/2006/math">
                    <m:sSup>
                      <m:sSupPr>
                        <m:ctrlPr>
                          <a:rPr lang="en-US" sz="2800" i="1">
                            <a:solidFill>
                              <a:srgbClr val="FF0000"/>
                            </a:solidFill>
                            <a:latin typeface="Cambria Math" panose="02040503050406030204" pitchFamily="18" charset="0"/>
                          </a:rPr>
                        </m:ctrlPr>
                      </m:sSupPr>
                      <m:e>
                        <m:r>
                          <a:rPr lang="en-US" sz="2800" b="0" i="1">
                            <a:solidFill>
                              <a:srgbClr val="FF0000"/>
                            </a:solidFill>
                            <a:latin typeface="Cambria Math" panose="02040503050406030204" pitchFamily="18" charset="0"/>
                          </a:rPr>
                          <m:t>𝐴</m:t>
                        </m:r>
                      </m:e>
                      <m:sup>
                        <m:r>
                          <a:rPr lang="en-US" sz="2800" b="0" i="1">
                            <a:solidFill>
                              <a:srgbClr val="FF0000"/>
                            </a:solidFill>
                            <a:latin typeface="Cambria Math" panose="02040503050406030204" pitchFamily="18" charset="0"/>
                          </a:rPr>
                          <m:t>𝐶</m:t>
                        </m:r>
                      </m:sup>
                    </m:sSup>
                  </m:oMath>
                </a14:m>
                <a:r>
                  <a:rPr lang="en-US" sz="2800" dirty="0">
                    <a:solidFill>
                      <a:srgbClr val="FF0000"/>
                    </a:solidFill>
                  </a:rPr>
                  <a:t>) =1</a:t>
                </a:r>
                <a:r>
                  <a:rPr lang="en-US" sz="2800" dirty="0">
                    <a:solidFill>
                      <a:srgbClr val="FF0000"/>
                    </a:solidFill>
                    <a:ea typeface="Cambria Math" panose="02040503050406030204" pitchFamily="18" charset="0"/>
                  </a:rPr>
                  <a:t> - </a:t>
                </a:r>
                <a:r>
                  <a:rPr lang="en-US" sz="2800" dirty="0">
                    <a:solidFill>
                      <a:srgbClr val="FF0000"/>
                    </a:solidFill>
                  </a:rPr>
                  <a:t>𝑃(𝐴)</a:t>
                </a:r>
              </a:p>
              <a:p>
                <a:endParaRPr lang="en-US" sz="2800" dirty="0"/>
              </a:p>
              <a:p>
                <a:endParaRPr lang="en-US" sz="2800" dirty="0"/>
              </a:p>
              <a:p>
                <a:endParaRPr lang="en-US" sz="3000" dirty="0"/>
              </a:p>
              <a:p>
                <a:pPr marL="514350" indent="-514350">
                  <a:buFont typeface="+mj-lt"/>
                  <a:buAutoNum type="arabicPeriod"/>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315127"/>
              </a:xfrm>
              <a:prstGeom prst="rect">
                <a:avLst/>
              </a:prstGeom>
              <a:blipFill>
                <a:blip r:embed="rId3"/>
                <a:stretch>
                  <a:fillRect l="-1203" t="-115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4</a:t>
            </a:fld>
            <a:endParaRPr lang="en-US"/>
          </a:p>
        </p:txBody>
      </p:sp>
      <p:sp>
        <p:nvSpPr>
          <p:cNvPr id="7" name="Title 1">
            <a:extLst>
              <a:ext uri="{FF2B5EF4-FFF2-40B4-BE49-F238E27FC236}">
                <a16:creationId xmlns:a16="http://schemas.microsoft.com/office/drawing/2014/main" id="{5AC6F320-262B-4ADB-8910-056B5DB2694A}"/>
              </a:ext>
            </a:extLst>
          </p:cNvPr>
          <p:cNvSpPr txBox="1">
            <a:spLocks/>
          </p:cNvSpPr>
          <p:nvPr/>
        </p:nvSpPr>
        <p:spPr>
          <a:xfrm>
            <a:off x="257452"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8" name="Title 1">
            <a:extLst>
              <a:ext uri="{FF2B5EF4-FFF2-40B4-BE49-F238E27FC236}">
                <a16:creationId xmlns:a16="http://schemas.microsoft.com/office/drawing/2014/main" id="{4DEB74C8-EA30-4DC4-8E3B-19AA7126FA8C}"/>
              </a:ext>
            </a:extLst>
          </p:cNvPr>
          <p:cNvSpPr txBox="1">
            <a:spLocks/>
          </p:cNvSpPr>
          <p:nvPr/>
        </p:nvSpPr>
        <p:spPr>
          <a:xfrm>
            <a:off x="1660150"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complement)</a:t>
            </a:r>
          </a:p>
        </p:txBody>
      </p:sp>
      <p:sp>
        <p:nvSpPr>
          <p:cNvPr id="9" name="Title 1">
            <a:extLst>
              <a:ext uri="{FF2B5EF4-FFF2-40B4-BE49-F238E27FC236}">
                <a16:creationId xmlns:a16="http://schemas.microsoft.com/office/drawing/2014/main" id="{F95767DF-474E-4B49-9331-5BCB0DCDC241}"/>
              </a:ext>
            </a:extLst>
          </p:cNvPr>
          <p:cNvSpPr txBox="1">
            <a:spLocks/>
          </p:cNvSpPr>
          <p:nvPr/>
        </p:nvSpPr>
        <p:spPr>
          <a:xfrm>
            <a:off x="3114659"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10" name="Title 1">
            <a:extLst>
              <a:ext uri="{FF2B5EF4-FFF2-40B4-BE49-F238E27FC236}">
                <a16:creationId xmlns:a16="http://schemas.microsoft.com/office/drawing/2014/main" id="{2F2FABF4-4560-46C7-8C74-450A88074F84}"/>
              </a:ext>
            </a:extLst>
          </p:cNvPr>
          <p:cNvSpPr txBox="1">
            <a:spLocks/>
          </p:cNvSpPr>
          <p:nvPr/>
        </p:nvSpPr>
        <p:spPr>
          <a:xfrm>
            <a:off x="7557908" y="6086685"/>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(rearrange)</a:t>
            </a:r>
          </a:p>
        </p:txBody>
      </p:sp>
    </p:spTree>
    <p:extLst>
      <p:ext uri="{BB962C8B-B14F-4D97-AF65-F5344CB8AC3E}">
        <p14:creationId xmlns:p14="http://schemas.microsoft.com/office/powerpoint/2010/main" val="28313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 (with pictures)</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6313651"/>
              </a:xfrm>
              <a:prstGeom prst="rect">
                <a:avLst/>
              </a:prstGeom>
            </p:spPr>
            <p:txBody>
              <a:bodyPr wrap="square">
                <a:spAutoFit/>
              </a:bodyPr>
              <a:lstStyle/>
              <a:p>
                <a:pPr marL="571500" indent="-571500">
                  <a:buFont typeface="+mj-lt"/>
                  <a:buAutoNum type="romanUcPeriod"/>
                </a:pPr>
                <a14:m>
                  <m:oMath xmlns:m="http://schemas.openxmlformats.org/officeDocument/2006/math">
                    <m:r>
                      <a:rPr lang="en-US" sz="3000" b="0" i="1" smtClean="0">
                        <a:latin typeface="Cambria Math" panose="02040503050406030204" pitchFamily="18" charset="0"/>
                      </a:rPr>
                      <m:t>𝑃</m:t>
                    </m:r>
                    <m:r>
                      <a:rPr lang="en-US" sz="3000" b="0" i="1" smtClean="0">
                        <a:latin typeface="Cambria Math" panose="02040503050406030204" pitchFamily="18" charset="0"/>
                      </a:rPr>
                      <m:t>(    )=1−</m:t>
                    </m:r>
                    <m:r>
                      <a:rPr lang="en-US" sz="3000" b="0" i="1" smtClean="0">
                        <a:latin typeface="Cambria Math" panose="02040503050406030204" pitchFamily="18" charset="0"/>
                      </a:rPr>
                      <m:t>𝑃</m:t>
                    </m:r>
                    <m:r>
                      <a:rPr lang="en-US" sz="3000" b="0" i="1" smtClean="0">
                        <a:latin typeface="Cambria Math" panose="02040503050406030204" pitchFamily="18" charset="0"/>
                      </a:rPr>
                      <m:t>(     )</m:t>
                    </m:r>
                  </m:oMath>
                </a14:m>
                <a:r>
                  <a:rPr lang="en-US" sz="3000" dirty="0"/>
                  <a:t>:  the probability of the complement of A is just 1 minus the probability of A</a:t>
                </a:r>
              </a:p>
              <a:p>
                <a:endParaRPr lang="en-US" sz="3000" dirty="0"/>
              </a:p>
              <a:p>
                <a:r>
                  <a:rPr lang="en-US" sz="3000" dirty="0"/>
                  <a:t>Remember Axiom 2: </a:t>
                </a:r>
                <a:r>
                  <a:rPr lang="en-US" sz="2800" dirty="0"/>
                  <a:t>P(</a:t>
                </a:r>
                <a:r>
                  <a:rPr lang="el-GR" sz="2800" dirty="0"/>
                  <a:t>Ω</a:t>
                </a:r>
                <a:r>
                  <a:rPr lang="en-US" sz="2800" dirty="0"/>
                  <a:t>) = 1, and the axiom of finite additivity: If sets 𝐴∈ℬ and 𝐵∈ℬ are disjoint, then 𝑃(𝐴∪𝐵)=𝑃(𝐴)+𝑃(𝐵)</a:t>
                </a:r>
              </a:p>
              <a:p>
                <a:endParaRPr lang="en-US" sz="2800" dirty="0"/>
              </a:p>
              <a:p>
                <a:r>
                  <a:rPr lang="en-US" sz="2800" dirty="0"/>
                  <a:t>Well     ∈ℬ and     ∈ℬ are disjoint, so 𝑃(     ∪     )=𝑃(    )+𝑃(     ), and also remember that      ∪      = </a:t>
                </a:r>
                <a:r>
                  <a:rPr lang="el-GR" sz="2800" dirty="0"/>
                  <a:t>Ω</a:t>
                </a:r>
                <a:r>
                  <a:rPr lang="en-US" sz="2800" dirty="0"/>
                  <a:t>. Put it all together and:</a:t>
                </a:r>
              </a:p>
              <a:p>
                <a:endParaRPr lang="en-US" sz="2800" dirty="0"/>
              </a:p>
              <a:p>
                <a:r>
                  <a:rPr lang="en-US" sz="2800" dirty="0"/>
                  <a:t>1 = P(</a:t>
                </a:r>
                <a:r>
                  <a:rPr lang="el-GR" sz="2800" dirty="0"/>
                  <a:t>Ω</a:t>
                </a:r>
                <a:r>
                  <a:rPr lang="en-US" sz="2800" dirty="0"/>
                  <a:t>) = 𝑃(     ∪     )=𝑃(     )+𝑃(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𝑃(    )+𝑃(     ) =1</a:t>
                </a:r>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t>
                </a:r>
                <a:r>
                  <a:rPr lang="en-US" sz="2800" dirty="0">
                    <a:solidFill>
                      <a:srgbClr val="FF0000"/>
                    </a:solidFill>
                  </a:rPr>
                  <a:t>𝑃(    ) =1</a:t>
                </a:r>
                <a:r>
                  <a:rPr lang="en-US" sz="2800" dirty="0">
                    <a:solidFill>
                      <a:srgbClr val="FF0000"/>
                    </a:solidFill>
                    <a:ea typeface="Cambria Math" panose="02040503050406030204" pitchFamily="18" charset="0"/>
                  </a:rPr>
                  <a:t> - </a:t>
                </a:r>
                <a:r>
                  <a:rPr lang="en-US" sz="2800" dirty="0">
                    <a:solidFill>
                      <a:srgbClr val="FF0000"/>
                    </a:solidFill>
                  </a:rPr>
                  <a:t>𝑃(    )</a:t>
                </a:r>
              </a:p>
              <a:p>
                <a:endParaRPr lang="en-US" sz="2800" dirty="0"/>
              </a:p>
              <a:p>
                <a:endParaRPr lang="en-US" sz="2800" dirty="0"/>
              </a:p>
              <a:p>
                <a:endParaRPr lang="en-US" sz="3000" dirty="0"/>
              </a:p>
              <a:p>
                <a:pPr marL="514350" indent="-514350">
                  <a:buFont typeface="+mj-lt"/>
                  <a:buAutoNum type="arabicPeriod"/>
                </a:pPr>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6313651"/>
              </a:xfrm>
              <a:prstGeom prst="rect">
                <a:avLst/>
              </a:prstGeom>
              <a:blipFill>
                <a:blip r:embed="rId3"/>
                <a:stretch>
                  <a:fillRect l="-1203" t="-1255" r="-99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5</a:t>
            </a:fld>
            <a:endParaRPr lang="en-US"/>
          </a:p>
        </p:txBody>
      </p:sp>
      <p:grpSp>
        <p:nvGrpSpPr>
          <p:cNvPr id="4" name="Group 3">
            <a:extLst>
              <a:ext uri="{FF2B5EF4-FFF2-40B4-BE49-F238E27FC236}">
                <a16:creationId xmlns:a16="http://schemas.microsoft.com/office/drawing/2014/main" id="{9A405FBF-2B0A-4AAA-9943-8746567F66D1}"/>
              </a:ext>
            </a:extLst>
          </p:cNvPr>
          <p:cNvGrpSpPr/>
          <p:nvPr/>
        </p:nvGrpSpPr>
        <p:grpSpPr>
          <a:xfrm>
            <a:off x="1257539" y="1532736"/>
            <a:ext cx="2558759" cy="369817"/>
            <a:chOff x="1257539" y="1532736"/>
            <a:chExt cx="2558759" cy="369817"/>
          </a:xfrm>
        </p:grpSpPr>
        <p:sp>
          <p:nvSpPr>
            <p:cNvPr id="11" name="Oval 10">
              <a:extLst>
                <a:ext uri="{FF2B5EF4-FFF2-40B4-BE49-F238E27FC236}">
                  <a16:creationId xmlns:a16="http://schemas.microsoft.com/office/drawing/2014/main" id="{F284A42D-3609-4480-AEC3-D8B7EDC29656}"/>
                </a:ext>
              </a:extLst>
            </p:cNvPr>
            <p:cNvSpPr/>
            <p:nvPr/>
          </p:nvSpPr>
          <p:spPr>
            <a:xfrm>
              <a:off x="1257539" y="1532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2" name="Oval 11">
              <a:extLst>
                <a:ext uri="{FF2B5EF4-FFF2-40B4-BE49-F238E27FC236}">
                  <a16:creationId xmlns:a16="http://schemas.microsoft.com/office/drawing/2014/main" id="{FF102771-D355-46E9-9D81-A8AD5833E4FD}"/>
                </a:ext>
              </a:extLst>
            </p:cNvPr>
            <p:cNvSpPr/>
            <p:nvPr/>
          </p:nvSpPr>
          <p:spPr>
            <a:xfrm>
              <a:off x="3362916" y="1537839"/>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sp>
        <p:nvSpPr>
          <p:cNvPr id="13" name="Oval 12">
            <a:extLst>
              <a:ext uri="{FF2B5EF4-FFF2-40B4-BE49-F238E27FC236}">
                <a16:creationId xmlns:a16="http://schemas.microsoft.com/office/drawing/2014/main" id="{92E2E35A-F130-46E3-AE73-DF5E403B6FA5}"/>
              </a:ext>
            </a:extLst>
          </p:cNvPr>
          <p:cNvSpPr/>
          <p:nvPr/>
        </p:nvSpPr>
        <p:spPr>
          <a:xfrm>
            <a:off x="2637889" y="415313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4" name="Oval 13">
            <a:extLst>
              <a:ext uri="{FF2B5EF4-FFF2-40B4-BE49-F238E27FC236}">
                <a16:creationId xmlns:a16="http://schemas.microsoft.com/office/drawing/2014/main" id="{6A194CA0-B0F8-4804-BF59-B7489A841880}"/>
              </a:ext>
            </a:extLst>
          </p:cNvPr>
          <p:cNvSpPr/>
          <p:nvPr/>
        </p:nvSpPr>
        <p:spPr>
          <a:xfrm>
            <a:off x="1030848"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5" name="Oval 14">
            <a:extLst>
              <a:ext uri="{FF2B5EF4-FFF2-40B4-BE49-F238E27FC236}">
                <a16:creationId xmlns:a16="http://schemas.microsoft.com/office/drawing/2014/main" id="{4EAB96FC-19B6-45D4-B3A7-9CBF17C7E41B}"/>
              </a:ext>
            </a:extLst>
          </p:cNvPr>
          <p:cNvSpPr/>
          <p:nvPr/>
        </p:nvSpPr>
        <p:spPr>
          <a:xfrm>
            <a:off x="6245649" y="421877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6" name="Oval 15">
            <a:extLst>
              <a:ext uri="{FF2B5EF4-FFF2-40B4-BE49-F238E27FC236}">
                <a16:creationId xmlns:a16="http://schemas.microsoft.com/office/drawing/2014/main" id="{B15815F4-FBD7-44B2-A53D-4A19F5A0C29F}"/>
              </a:ext>
            </a:extLst>
          </p:cNvPr>
          <p:cNvSpPr/>
          <p:nvPr/>
        </p:nvSpPr>
        <p:spPr>
          <a:xfrm>
            <a:off x="6946925" y="421877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7" name="Oval 16">
            <a:extLst>
              <a:ext uri="{FF2B5EF4-FFF2-40B4-BE49-F238E27FC236}">
                <a16:creationId xmlns:a16="http://schemas.microsoft.com/office/drawing/2014/main" id="{BA430345-4119-403B-ACD6-C01C320C6D3B}"/>
              </a:ext>
            </a:extLst>
          </p:cNvPr>
          <p:cNvSpPr/>
          <p:nvPr/>
        </p:nvSpPr>
        <p:spPr>
          <a:xfrm>
            <a:off x="8035906"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8" name="Oval 17">
            <a:extLst>
              <a:ext uri="{FF2B5EF4-FFF2-40B4-BE49-F238E27FC236}">
                <a16:creationId xmlns:a16="http://schemas.microsoft.com/office/drawing/2014/main" id="{2D163E17-AB08-4AFA-98B4-F3CAF9576C93}"/>
              </a:ext>
            </a:extLst>
          </p:cNvPr>
          <p:cNvSpPr/>
          <p:nvPr/>
        </p:nvSpPr>
        <p:spPr>
          <a:xfrm>
            <a:off x="9124887" y="42012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grpSp>
        <p:nvGrpSpPr>
          <p:cNvPr id="3" name="Group 2">
            <a:extLst>
              <a:ext uri="{FF2B5EF4-FFF2-40B4-BE49-F238E27FC236}">
                <a16:creationId xmlns:a16="http://schemas.microsoft.com/office/drawing/2014/main" id="{0F4F8595-57B2-40DC-BD03-A966D7ECAFB3}"/>
              </a:ext>
            </a:extLst>
          </p:cNvPr>
          <p:cNvGrpSpPr/>
          <p:nvPr/>
        </p:nvGrpSpPr>
        <p:grpSpPr>
          <a:xfrm>
            <a:off x="2588173" y="4620522"/>
            <a:ext cx="1228125" cy="371963"/>
            <a:chOff x="2636815" y="4583485"/>
            <a:chExt cx="1228125" cy="371963"/>
          </a:xfrm>
        </p:grpSpPr>
        <p:sp>
          <p:nvSpPr>
            <p:cNvPr id="19" name="Oval 18">
              <a:extLst>
                <a:ext uri="{FF2B5EF4-FFF2-40B4-BE49-F238E27FC236}">
                  <a16:creationId xmlns:a16="http://schemas.microsoft.com/office/drawing/2014/main" id="{B4A93248-E11E-4247-87C7-CC1E8C47C4BF}"/>
                </a:ext>
              </a:extLst>
            </p:cNvPr>
            <p:cNvSpPr/>
            <p:nvPr/>
          </p:nvSpPr>
          <p:spPr>
            <a:xfrm>
              <a:off x="3411558" y="459073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0" name="Oval 19">
              <a:extLst>
                <a:ext uri="{FF2B5EF4-FFF2-40B4-BE49-F238E27FC236}">
                  <a16:creationId xmlns:a16="http://schemas.microsoft.com/office/drawing/2014/main" id="{6BDA7718-1017-41B7-8F76-7C296C6CD11E}"/>
                </a:ext>
              </a:extLst>
            </p:cNvPr>
            <p:cNvSpPr/>
            <p:nvPr/>
          </p:nvSpPr>
          <p:spPr>
            <a:xfrm>
              <a:off x="2636815" y="4583485"/>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grpSp>
        <p:nvGrpSpPr>
          <p:cNvPr id="21" name="Group 20">
            <a:extLst>
              <a:ext uri="{FF2B5EF4-FFF2-40B4-BE49-F238E27FC236}">
                <a16:creationId xmlns:a16="http://schemas.microsoft.com/office/drawing/2014/main" id="{9607C45A-CC2E-4E73-999E-33F99334C9F4}"/>
              </a:ext>
            </a:extLst>
          </p:cNvPr>
          <p:cNvGrpSpPr/>
          <p:nvPr/>
        </p:nvGrpSpPr>
        <p:grpSpPr>
          <a:xfrm>
            <a:off x="2361482" y="5494897"/>
            <a:ext cx="1228125" cy="371963"/>
            <a:chOff x="2636815" y="4583485"/>
            <a:chExt cx="1228125" cy="371963"/>
          </a:xfrm>
        </p:grpSpPr>
        <p:sp>
          <p:nvSpPr>
            <p:cNvPr id="22" name="Oval 21">
              <a:extLst>
                <a:ext uri="{FF2B5EF4-FFF2-40B4-BE49-F238E27FC236}">
                  <a16:creationId xmlns:a16="http://schemas.microsoft.com/office/drawing/2014/main" id="{3A324C72-F352-4305-90D0-420A4B589870}"/>
                </a:ext>
              </a:extLst>
            </p:cNvPr>
            <p:cNvSpPr/>
            <p:nvPr/>
          </p:nvSpPr>
          <p:spPr>
            <a:xfrm>
              <a:off x="3411558" y="459073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3" name="Oval 22">
              <a:extLst>
                <a:ext uri="{FF2B5EF4-FFF2-40B4-BE49-F238E27FC236}">
                  <a16:creationId xmlns:a16="http://schemas.microsoft.com/office/drawing/2014/main" id="{60434789-0C4D-4FB6-AEC5-7BC8EB190416}"/>
                </a:ext>
              </a:extLst>
            </p:cNvPr>
            <p:cNvSpPr/>
            <p:nvPr/>
          </p:nvSpPr>
          <p:spPr>
            <a:xfrm>
              <a:off x="2636815" y="4583485"/>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sp>
        <p:nvSpPr>
          <p:cNvPr id="25" name="Oval 24">
            <a:extLst>
              <a:ext uri="{FF2B5EF4-FFF2-40B4-BE49-F238E27FC236}">
                <a16:creationId xmlns:a16="http://schemas.microsoft.com/office/drawing/2014/main" id="{825050DB-83C5-4227-B4AE-3D01FF0F5D39}"/>
              </a:ext>
            </a:extLst>
          </p:cNvPr>
          <p:cNvSpPr/>
          <p:nvPr/>
        </p:nvSpPr>
        <p:spPr>
          <a:xfrm>
            <a:off x="5415271"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6" name="Oval 25">
            <a:extLst>
              <a:ext uri="{FF2B5EF4-FFF2-40B4-BE49-F238E27FC236}">
                <a16:creationId xmlns:a16="http://schemas.microsoft.com/office/drawing/2014/main" id="{F14830FF-A9A9-4F42-A0E2-25CF90133880}"/>
              </a:ext>
            </a:extLst>
          </p:cNvPr>
          <p:cNvSpPr/>
          <p:nvPr/>
        </p:nvSpPr>
        <p:spPr>
          <a:xfrm>
            <a:off x="4252813" y="54802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27" name="Oval 26">
            <a:extLst>
              <a:ext uri="{FF2B5EF4-FFF2-40B4-BE49-F238E27FC236}">
                <a16:creationId xmlns:a16="http://schemas.microsoft.com/office/drawing/2014/main" id="{1CC9FE8D-0E9C-43EF-9CB8-BA8C5CF5F6AA}"/>
              </a:ext>
            </a:extLst>
          </p:cNvPr>
          <p:cNvSpPr/>
          <p:nvPr/>
        </p:nvSpPr>
        <p:spPr>
          <a:xfrm>
            <a:off x="6720234" y="5494897"/>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28" name="Oval 27">
            <a:extLst>
              <a:ext uri="{FF2B5EF4-FFF2-40B4-BE49-F238E27FC236}">
                <a16:creationId xmlns:a16="http://schemas.microsoft.com/office/drawing/2014/main" id="{25C5F677-E05F-41AF-90F0-DAAC52B7899C}"/>
              </a:ext>
            </a:extLst>
          </p:cNvPr>
          <p:cNvSpPr/>
          <p:nvPr/>
        </p:nvSpPr>
        <p:spPr>
          <a:xfrm>
            <a:off x="7829736" y="54802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29" name="Oval 28">
            <a:extLst>
              <a:ext uri="{FF2B5EF4-FFF2-40B4-BE49-F238E27FC236}">
                <a16:creationId xmlns:a16="http://schemas.microsoft.com/office/drawing/2014/main" id="{895B8394-ECEA-4721-846C-3789A3F7852B}"/>
              </a:ext>
            </a:extLst>
          </p:cNvPr>
          <p:cNvSpPr/>
          <p:nvPr/>
        </p:nvSpPr>
        <p:spPr>
          <a:xfrm>
            <a:off x="9645093"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30" name="Oval 29">
            <a:extLst>
              <a:ext uri="{FF2B5EF4-FFF2-40B4-BE49-F238E27FC236}">
                <a16:creationId xmlns:a16="http://schemas.microsoft.com/office/drawing/2014/main" id="{1790D810-6BFE-4E8E-AD6C-6694A164572F}"/>
              </a:ext>
            </a:extLst>
          </p:cNvPr>
          <p:cNvSpPr/>
          <p:nvPr/>
        </p:nvSpPr>
        <p:spPr>
          <a:xfrm>
            <a:off x="11233759" y="550214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31" name="Title 1">
            <a:extLst>
              <a:ext uri="{FF2B5EF4-FFF2-40B4-BE49-F238E27FC236}">
                <a16:creationId xmlns:a16="http://schemas.microsoft.com/office/drawing/2014/main" id="{E24E200A-EBC0-4D9E-8FE0-555BEDC320D0}"/>
              </a:ext>
            </a:extLst>
          </p:cNvPr>
          <p:cNvSpPr txBox="1">
            <a:spLocks/>
          </p:cNvSpPr>
          <p:nvPr/>
        </p:nvSpPr>
        <p:spPr>
          <a:xfrm>
            <a:off x="356569"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32" name="Title 1">
            <a:extLst>
              <a:ext uri="{FF2B5EF4-FFF2-40B4-BE49-F238E27FC236}">
                <a16:creationId xmlns:a16="http://schemas.microsoft.com/office/drawing/2014/main" id="{C2DBB087-2EDA-44D0-8659-24800F61FD5E}"/>
              </a:ext>
            </a:extLst>
          </p:cNvPr>
          <p:cNvSpPr txBox="1">
            <a:spLocks/>
          </p:cNvSpPr>
          <p:nvPr/>
        </p:nvSpPr>
        <p:spPr>
          <a:xfrm>
            <a:off x="1759267"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775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(definition of complement)</a:t>
            </a:r>
          </a:p>
        </p:txBody>
      </p:sp>
      <p:sp>
        <p:nvSpPr>
          <p:cNvPr id="33" name="Title 1">
            <a:extLst>
              <a:ext uri="{FF2B5EF4-FFF2-40B4-BE49-F238E27FC236}">
                <a16:creationId xmlns:a16="http://schemas.microsoft.com/office/drawing/2014/main" id="{2C8F6C4F-A15C-4D57-AE64-E18BB3BC9CA5}"/>
              </a:ext>
            </a:extLst>
          </p:cNvPr>
          <p:cNvSpPr txBox="1">
            <a:spLocks/>
          </p:cNvSpPr>
          <p:nvPr/>
        </p:nvSpPr>
        <p:spPr>
          <a:xfrm>
            <a:off x="3213776" y="5946352"/>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34" name="Title 1">
            <a:extLst>
              <a:ext uri="{FF2B5EF4-FFF2-40B4-BE49-F238E27FC236}">
                <a16:creationId xmlns:a16="http://schemas.microsoft.com/office/drawing/2014/main" id="{32890BEE-670E-4C13-897C-7E89C9A69D71}"/>
              </a:ext>
            </a:extLst>
          </p:cNvPr>
          <p:cNvSpPr txBox="1">
            <a:spLocks/>
          </p:cNvSpPr>
          <p:nvPr/>
        </p:nvSpPr>
        <p:spPr>
          <a:xfrm>
            <a:off x="8384487" y="5866860"/>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(rearrange)</a:t>
            </a:r>
          </a:p>
        </p:txBody>
      </p:sp>
      <p:sp>
        <p:nvSpPr>
          <p:cNvPr id="45" name="Oval 44">
            <a:extLst>
              <a:ext uri="{FF2B5EF4-FFF2-40B4-BE49-F238E27FC236}">
                <a16:creationId xmlns:a16="http://schemas.microsoft.com/office/drawing/2014/main" id="{A7247B1D-05C4-43F6-95C9-1631DC6ED2A4}"/>
              </a:ext>
            </a:extLst>
          </p:cNvPr>
          <p:cNvSpPr/>
          <p:nvPr/>
        </p:nvSpPr>
        <p:spPr>
          <a:xfrm>
            <a:off x="10220916" y="1532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46" name="Oval 45">
            <a:extLst>
              <a:ext uri="{FF2B5EF4-FFF2-40B4-BE49-F238E27FC236}">
                <a16:creationId xmlns:a16="http://schemas.microsoft.com/office/drawing/2014/main" id="{23BA4FE0-DE7A-4810-9C30-D965AC53802E}"/>
              </a:ext>
            </a:extLst>
          </p:cNvPr>
          <p:cNvSpPr/>
          <p:nvPr/>
        </p:nvSpPr>
        <p:spPr>
          <a:xfrm>
            <a:off x="5134566" y="2027524"/>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Tree>
    <p:extLst>
      <p:ext uri="{BB962C8B-B14F-4D97-AF65-F5344CB8AC3E}">
        <p14:creationId xmlns:p14="http://schemas.microsoft.com/office/powerpoint/2010/main" val="8703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0"/>
                            </p:stCondLst>
                            <p:childTnLst>
                              <p:par>
                                <p:cTn id="54" presetID="10" presetClass="entr" presetSubtype="0"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5544"/>
              </a:xfrm>
              <a:prstGeom prst="rect">
                <a:avLst/>
              </a:prstGeom>
            </p:spPr>
            <p:txBody>
              <a:bodyPr wrap="square">
                <a:spAutoFit/>
              </a:bodyPr>
              <a:lstStyle/>
              <a:p>
                <a:r>
                  <a:rPr lang="en-US" sz="3000" dirty="0"/>
                  <a:t>II. </a:t>
                </a:r>
                <a14:m>
                  <m:oMath xmlns:m="http://schemas.openxmlformats.org/officeDocument/2006/math">
                    <m:r>
                      <a:rPr lang="en-US" sz="3000" i="1">
                        <a:latin typeface="Cambria Math" panose="02040503050406030204" pitchFamily="18" charset="0"/>
                      </a:rPr>
                      <m:t>𝑃</m:t>
                    </m:r>
                    <m:r>
                      <a:rPr lang="en-US" sz="3000" i="1">
                        <a:latin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rPr>
                      <m:t>)≤1</m:t>
                    </m:r>
                  </m:oMath>
                </a14:m>
                <a:endParaRPr lang="en-US" sz="3000" dirty="0"/>
              </a:p>
              <a:p>
                <a:endParaRPr lang="en-US" sz="3000" dirty="0"/>
              </a:p>
              <a:p>
                <a:r>
                  <a:rPr lang="en-US" sz="3000" dirty="0"/>
                  <a:t>Well, we just proved that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e>
                    </m:d>
                    <m:r>
                      <a:rPr lang="en-US" sz="3000" i="1">
                        <a:latin typeface="Cambria Math" panose="02040503050406030204" pitchFamily="18" charset="0"/>
                      </a:rPr>
                      <m:t>=1−</m:t>
                    </m:r>
                    <m:r>
                      <a:rPr lang="en-US" sz="3000" i="1">
                        <a:latin typeface="Cambria Math" panose="02040503050406030204" pitchFamily="18" charset="0"/>
                      </a:rPr>
                      <m:t>𝑃</m:t>
                    </m:r>
                    <m:r>
                      <a:rPr lang="en-US" sz="3000" i="1">
                        <a:latin typeface="Cambria Math" panose="02040503050406030204" pitchFamily="18" charset="0"/>
                      </a:rPr>
                      <m:t>(</m:t>
                    </m:r>
                    <m:r>
                      <a:rPr lang="en-US" sz="3000" i="1">
                        <a:latin typeface="Cambria Math" panose="02040503050406030204" pitchFamily="18" charset="0"/>
                      </a:rPr>
                      <m:t>𝐴</m:t>
                    </m:r>
                    <m:r>
                      <a:rPr lang="en-US" sz="3000" i="1">
                        <a:latin typeface="Cambria Math" panose="02040503050406030204" pitchFamily="18" charset="0"/>
                      </a:rPr>
                      <m:t>)</m:t>
                    </m:r>
                  </m:oMath>
                </a14:m>
                <a:r>
                  <a:rPr lang="en-US" sz="3000" dirty="0"/>
                  <a:t>, and since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𝐴</m:t>
                        </m:r>
                      </m:e>
                      <m:sup>
                        <m:r>
                          <a:rPr lang="en-US" sz="3200" i="1">
                            <a:latin typeface="Cambria Math" panose="02040503050406030204" pitchFamily="18" charset="0"/>
                          </a:rPr>
                          <m:t>𝐶</m:t>
                        </m:r>
                      </m:sup>
                    </m:sSup>
                  </m:oMath>
                </a14:m>
                <a:r>
                  <a:rPr lang="en-US" sz="3200" dirty="0"/>
                  <a:t>∈ℬ then by axiom 1,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e>
                    </m:d>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0</m:t>
                    </m:r>
                  </m:oMath>
                </a14:m>
                <a:r>
                  <a:rPr lang="en-US" sz="3000" dirty="0"/>
                  <a:t>, and so P(A) cannot be greater than 1, since if P(A) was greater than 1, P(</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𝐴</m:t>
                        </m:r>
                      </m:e>
                      <m:sup>
                        <m:r>
                          <a:rPr lang="en-US" sz="3000" i="1">
                            <a:latin typeface="Cambria Math" panose="02040503050406030204" pitchFamily="18" charset="0"/>
                          </a:rPr>
                          <m:t>𝐶</m:t>
                        </m:r>
                      </m:sup>
                    </m:sSup>
                  </m:oMath>
                </a14:m>
                <a:r>
                  <a:rPr lang="en-US" sz="3000" dirty="0"/>
                  <a:t>) would have to be negative.</a:t>
                </a: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5544"/>
              </a:xfrm>
              <a:prstGeom prst="rect">
                <a:avLst/>
              </a:prstGeom>
              <a:blipFill>
                <a:blip r:embed="rId3"/>
                <a:stretch>
                  <a:fillRect l="-1308" t="-2708" r="-5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6</a:t>
            </a:fld>
            <a:endParaRPr lang="en-US"/>
          </a:p>
        </p:txBody>
      </p:sp>
    </p:spTree>
    <p:extLst>
      <p:ext uri="{BB962C8B-B14F-4D97-AF65-F5344CB8AC3E}">
        <p14:creationId xmlns:p14="http://schemas.microsoft.com/office/powerpoint/2010/main" val="204822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 (with pictures)</a:t>
            </a:r>
            <a:endParaRPr lang="en-US" sz="3600"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2925544"/>
              </a:xfrm>
              <a:prstGeom prst="rect">
                <a:avLst/>
              </a:prstGeom>
            </p:spPr>
            <p:txBody>
              <a:bodyPr wrap="square">
                <a:spAutoFit/>
              </a:bodyPr>
              <a:lstStyle/>
              <a:p>
                <a:r>
                  <a:rPr lang="en-US" sz="3000" dirty="0"/>
                  <a:t>II. </a:t>
                </a:r>
                <a14:m>
                  <m:oMath xmlns:m="http://schemas.openxmlformats.org/officeDocument/2006/math">
                    <m:r>
                      <a:rPr lang="en-US" sz="3000" i="1">
                        <a:latin typeface="Cambria Math" panose="02040503050406030204" pitchFamily="18" charset="0"/>
                      </a:rPr>
                      <m:t>𝑃</m:t>
                    </m:r>
                    <m:r>
                      <a:rPr lang="en-US" sz="3000" i="1">
                        <a:latin typeface="Cambria Math" panose="02040503050406030204" pitchFamily="18" charset="0"/>
                      </a:rPr>
                      <m:t>(    )≤1</m:t>
                    </m:r>
                  </m:oMath>
                </a14:m>
                <a:endParaRPr lang="en-US" sz="3000" dirty="0"/>
              </a:p>
              <a:p>
                <a:endParaRPr lang="en-US" sz="3000" dirty="0"/>
              </a:p>
              <a:p>
                <a:r>
                  <a:rPr lang="en-US" sz="3000" dirty="0"/>
                  <a:t>Well, we just proved that </a:t>
                </a:r>
                <a14:m>
                  <m:oMath xmlns:m="http://schemas.openxmlformats.org/officeDocument/2006/math">
                    <m:r>
                      <a:rPr lang="en-US" sz="3000" i="1">
                        <a:latin typeface="Cambria Math" panose="02040503050406030204" pitchFamily="18" charset="0"/>
                      </a:rPr>
                      <m:t>𝑃</m:t>
                    </m:r>
                    <m:r>
                      <a:rPr lang="en-US" sz="3000" b="0" i="1" smtClean="0">
                        <a:latin typeface="Cambria Math" panose="02040503050406030204" pitchFamily="18" charset="0"/>
                      </a:rPr>
                      <m:t>(    )</m:t>
                    </m:r>
                    <m:r>
                      <a:rPr lang="en-US" sz="3000" i="1">
                        <a:latin typeface="Cambria Math" panose="02040503050406030204" pitchFamily="18" charset="0"/>
                      </a:rPr>
                      <m:t>=1−</m:t>
                    </m:r>
                    <m:r>
                      <a:rPr lang="en-US" sz="3000" i="1">
                        <a:latin typeface="Cambria Math" panose="02040503050406030204" pitchFamily="18" charset="0"/>
                      </a:rPr>
                      <m:t>𝑃</m:t>
                    </m:r>
                    <m:r>
                      <a:rPr lang="en-US" sz="3000" i="1">
                        <a:latin typeface="Cambria Math" panose="02040503050406030204" pitchFamily="18" charset="0"/>
                      </a:rPr>
                      <m:t>(    )</m:t>
                    </m:r>
                  </m:oMath>
                </a14:m>
                <a:r>
                  <a:rPr lang="en-US" sz="3000" dirty="0"/>
                  <a:t>, and since     </a:t>
                </a:r>
                <a:r>
                  <a:rPr lang="en-US" sz="3200" dirty="0"/>
                  <a:t>∈ℬ then by axiom 1, </a:t>
                </a:r>
                <a14:m>
                  <m:oMath xmlns:m="http://schemas.openxmlformats.org/officeDocument/2006/math">
                    <m:r>
                      <a:rPr lang="en-US" sz="3000" i="1">
                        <a:latin typeface="Cambria Math" panose="02040503050406030204" pitchFamily="18" charset="0"/>
                      </a:rPr>
                      <m:t>𝑃</m:t>
                    </m:r>
                    <m:r>
                      <a:rPr lang="en-US" sz="3000" b="0" i="1" smtClean="0">
                        <a:latin typeface="Cambria Math" panose="02040503050406030204" pitchFamily="18" charset="0"/>
                      </a:rPr>
                      <m:t>(     )</m:t>
                    </m:r>
                    <m:r>
                      <a:rPr lang="en-US" sz="300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0</m:t>
                    </m:r>
                  </m:oMath>
                </a14:m>
                <a:r>
                  <a:rPr lang="en-US" sz="3000" dirty="0"/>
                  <a:t>, and so P(    ) cannot be greater than 1, since if P(A ) was greater than 1, P(     ) would have to be negative.</a:t>
                </a:r>
              </a:p>
              <a:p>
                <a:endParaRPr lang="en-US" sz="3000" dirty="0"/>
              </a:p>
            </p:txBody>
          </p:sp>
        </mc:Choice>
        <mc:Fallback xmlns="">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2925544"/>
              </a:xfrm>
              <a:prstGeom prst="rect">
                <a:avLst/>
              </a:prstGeom>
              <a:blipFill>
                <a:blip r:embed="rId3"/>
                <a:stretch>
                  <a:fillRect l="-1308" t="-2708" r="-26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7</a:t>
            </a:fld>
            <a:endParaRPr lang="en-US"/>
          </a:p>
        </p:txBody>
      </p:sp>
      <p:sp>
        <p:nvSpPr>
          <p:cNvPr id="5" name="Oval 4">
            <a:extLst>
              <a:ext uri="{FF2B5EF4-FFF2-40B4-BE49-F238E27FC236}">
                <a16:creationId xmlns:a16="http://schemas.microsoft.com/office/drawing/2014/main" id="{EA5B7191-C38B-4E03-B504-D0ECFAE7BD1C}"/>
              </a:ext>
            </a:extLst>
          </p:cNvPr>
          <p:cNvSpPr/>
          <p:nvPr/>
        </p:nvSpPr>
        <p:spPr>
          <a:xfrm>
            <a:off x="1161582" y="155775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grpSp>
        <p:nvGrpSpPr>
          <p:cNvPr id="3" name="Group 2">
            <a:extLst>
              <a:ext uri="{FF2B5EF4-FFF2-40B4-BE49-F238E27FC236}">
                <a16:creationId xmlns:a16="http://schemas.microsoft.com/office/drawing/2014/main" id="{9FE6E7DB-18C5-4EA7-8CFD-CCCF89184FCC}"/>
              </a:ext>
            </a:extLst>
          </p:cNvPr>
          <p:cNvGrpSpPr/>
          <p:nvPr/>
        </p:nvGrpSpPr>
        <p:grpSpPr>
          <a:xfrm>
            <a:off x="674333" y="2458340"/>
            <a:ext cx="8926398" cy="1335374"/>
            <a:chOff x="674333" y="2458340"/>
            <a:chExt cx="8926398" cy="1335374"/>
          </a:xfrm>
        </p:grpSpPr>
        <p:sp>
          <p:nvSpPr>
            <p:cNvPr id="7" name="Oval 6">
              <a:extLst>
                <a:ext uri="{FF2B5EF4-FFF2-40B4-BE49-F238E27FC236}">
                  <a16:creationId xmlns:a16="http://schemas.microsoft.com/office/drawing/2014/main" id="{0E285683-87C8-430D-AD09-25E23002508E}"/>
                </a:ext>
              </a:extLst>
            </p:cNvPr>
            <p:cNvSpPr/>
            <p:nvPr/>
          </p:nvSpPr>
          <p:spPr>
            <a:xfrm>
              <a:off x="6834248" y="249632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8" name="Oval 7">
              <a:extLst>
                <a:ext uri="{FF2B5EF4-FFF2-40B4-BE49-F238E27FC236}">
                  <a16:creationId xmlns:a16="http://schemas.microsoft.com/office/drawing/2014/main" id="{32A4D805-D28B-48A1-8DC0-FECA8349E875}"/>
                </a:ext>
              </a:extLst>
            </p:cNvPr>
            <p:cNvSpPr/>
            <p:nvPr/>
          </p:nvSpPr>
          <p:spPr>
            <a:xfrm>
              <a:off x="674333" y="342900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9" name="Oval 8">
              <a:extLst>
                <a:ext uri="{FF2B5EF4-FFF2-40B4-BE49-F238E27FC236}">
                  <a16:creationId xmlns:a16="http://schemas.microsoft.com/office/drawing/2014/main" id="{20480A07-8DA8-47D1-B48D-1641D4DC493D}"/>
                </a:ext>
              </a:extLst>
            </p:cNvPr>
            <p:cNvSpPr/>
            <p:nvPr/>
          </p:nvSpPr>
          <p:spPr>
            <a:xfrm>
              <a:off x="5332826" y="3003736"/>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a:t>
              </a:r>
            </a:p>
          </p:txBody>
        </p:sp>
        <p:sp>
          <p:nvSpPr>
            <p:cNvPr id="10" name="Oval 9">
              <a:extLst>
                <a:ext uri="{FF2B5EF4-FFF2-40B4-BE49-F238E27FC236}">
                  <a16:creationId xmlns:a16="http://schemas.microsoft.com/office/drawing/2014/main" id="{D942E213-EDA4-4709-8864-0BDD853D6AF6}"/>
                </a:ext>
              </a:extLst>
            </p:cNvPr>
            <p:cNvSpPr/>
            <p:nvPr/>
          </p:nvSpPr>
          <p:spPr>
            <a:xfrm>
              <a:off x="4734515" y="249632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1" name="Oval 10">
              <a:extLst>
                <a:ext uri="{FF2B5EF4-FFF2-40B4-BE49-F238E27FC236}">
                  <a16:creationId xmlns:a16="http://schemas.microsoft.com/office/drawing/2014/main" id="{5BEBAFA7-8528-4380-8819-C952F436D711}"/>
                </a:ext>
              </a:extLst>
            </p:cNvPr>
            <p:cNvSpPr/>
            <p:nvPr/>
          </p:nvSpPr>
          <p:spPr>
            <a:xfrm>
              <a:off x="2353046" y="2972441"/>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2" name="Oval 11">
              <a:extLst>
                <a:ext uri="{FF2B5EF4-FFF2-40B4-BE49-F238E27FC236}">
                  <a16:creationId xmlns:a16="http://schemas.microsoft.com/office/drawing/2014/main" id="{D5002DF8-290E-4BB6-B6C1-870EFC26A454}"/>
                </a:ext>
              </a:extLst>
            </p:cNvPr>
            <p:cNvSpPr/>
            <p:nvPr/>
          </p:nvSpPr>
          <p:spPr>
            <a:xfrm>
              <a:off x="9147349" y="2458340"/>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sp>
          <p:nvSpPr>
            <p:cNvPr id="13" name="Oval 12">
              <a:extLst>
                <a:ext uri="{FF2B5EF4-FFF2-40B4-BE49-F238E27FC236}">
                  <a16:creationId xmlns:a16="http://schemas.microsoft.com/office/drawing/2014/main" id="{C9501F77-7F45-43D4-A5A0-229E11CB70CA}"/>
                </a:ext>
              </a:extLst>
            </p:cNvPr>
            <p:cNvSpPr/>
            <p:nvPr/>
          </p:nvSpPr>
          <p:spPr>
            <a:xfrm>
              <a:off x="4813538" y="3419697"/>
              <a:ext cx="453382" cy="36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a:t>
              </a:r>
            </a:p>
          </p:txBody>
        </p:sp>
      </p:grpSp>
    </p:spTree>
    <p:extLst>
      <p:ext uri="{BB962C8B-B14F-4D97-AF65-F5344CB8AC3E}">
        <p14:creationId xmlns:p14="http://schemas.microsoft.com/office/powerpoint/2010/main" val="97733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a:bodyPr>
          <a:lstStyle/>
          <a:p>
            <a:r>
              <a:rPr lang="en-US" dirty="0"/>
              <a:t>Oh, the properties we’ll prove!</a:t>
            </a:r>
            <a:endParaRPr lang="en-US" sz="3600" dirty="0"/>
          </a:p>
        </p:txBody>
      </p:sp>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7406066"/>
              </a:xfrm>
              <a:prstGeom prst="rect">
                <a:avLst/>
              </a:prstGeom>
            </p:spPr>
            <p:txBody>
              <a:bodyPr wrap="square">
                <a:spAutoFit/>
              </a:bodyPr>
              <a:lstStyle/>
              <a:p>
                <a:r>
                  <a:rPr lang="en-US" sz="3000" dirty="0"/>
                  <a:t>III. </a:t>
                </a:r>
                <a14:m>
                  <m:oMath xmlns:m="http://schemas.openxmlformats.org/officeDocument/2006/math">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smtClean="0">
                            <a:latin typeface="Cambria Math" panose="02040503050406030204" pitchFamily="18" charset="0"/>
                            <a:ea typeface="Cambria Math" panose="02040503050406030204" pitchFamily="18" charset="0"/>
                          </a:rPr>
                          <m:t>∅</m:t>
                        </m:r>
                      </m:e>
                    </m:d>
                    <m:r>
                      <a:rPr lang="en-US" sz="3000" b="0" i="1" smtClean="0">
                        <a:latin typeface="Cambria Math" panose="02040503050406030204" pitchFamily="18" charset="0"/>
                        <a:ea typeface="Cambria Math" panose="02040503050406030204" pitchFamily="18" charset="0"/>
                      </a:rPr>
                      <m:t>=0</m:t>
                    </m:r>
                  </m:oMath>
                </a14:m>
                <a:endParaRPr lang="en-US" sz="3000" dirty="0"/>
              </a:p>
              <a:p>
                <a:endParaRPr lang="en-US" sz="3000" dirty="0"/>
              </a:p>
              <a:p>
                <a:r>
                  <a:rPr lang="en-US" sz="2400" dirty="0"/>
                  <a:t>This one is my favorite because even though it’s super easy, I still choked when asked the question during my graduate exam.</a:t>
                </a:r>
              </a:p>
              <a:p>
                <a:endParaRPr lang="en-US" sz="2400" dirty="0"/>
              </a:p>
              <a:p>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Ω</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oMath>
                </a14:m>
                <a:r>
                  <a:rPr lang="en-US" sz="2400" dirty="0"/>
                  <a:t>, so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and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Ω</m:t>
                    </m:r>
                  </m:oMath>
                </a14:m>
                <a:r>
                  <a:rPr lang="en-US" sz="2400" dirty="0"/>
                  <a:t> are disjoint (and again both are elements of </a:t>
                </a:r>
                <a14:m>
                  <m:oMath xmlns:m="http://schemas.openxmlformats.org/officeDocument/2006/math">
                    <m:r>
                      <a:rPr lang="en-US" sz="2400" i="1">
                        <a:latin typeface="Cambria Math" panose="02040503050406030204" pitchFamily="18" charset="0"/>
                        <a:ea typeface="Cambria Math" panose="02040503050406030204" pitchFamily="18" charset="0"/>
                      </a:rPr>
                      <m:t>ℬ</m:t>
                    </m:r>
                  </m:oMath>
                </a14:m>
                <a:r>
                  <a:rPr lang="en-US" sz="2400" dirty="0"/>
                  <a:t>). By the axiom of finite additivity, then, </a:t>
                </a:r>
                <a14:m>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P</m:t>
                    </m:r>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m:rPr>
                            <m:sty m:val="p"/>
                          </m:rPr>
                          <a:rPr lang="el-GR" sz="2400" i="1">
                            <a:latin typeface="Cambria Math" panose="02040503050406030204" pitchFamily="18" charset="0"/>
                            <a:ea typeface="Cambria Math" panose="02040503050406030204" pitchFamily="18" charset="0"/>
                          </a:rPr>
                          <m:t>Ω</m:t>
                        </m:r>
                      </m:e>
                    </m:d>
                  </m:oMath>
                </a14:m>
                <a:r>
                  <a:rPr lang="en-US" sz="2400" dirty="0"/>
                  <a:t>.  But at the same time,</a:t>
                </a:r>
                <a14:m>
                  <m:oMath xmlns:m="http://schemas.openxmlformats.org/officeDocument/2006/math">
                    <m:r>
                      <a:rPr lang="en-US"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r>
                      <a:rPr lang="en-US" sz="2400" b="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Ω</m:t>
                    </m:r>
                  </m:oMath>
                </a14:m>
                <a:r>
                  <a:rPr lang="en-US" sz="2400" dirty="0"/>
                  <a:t>, and by axiom 2, </a:t>
                </a:r>
                <a14:m>
                  <m:oMath xmlns:m="http://schemas.openxmlformats.org/officeDocument/2006/math">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m:rPr>
                            <m:sty m:val="p"/>
                          </m:rPr>
                          <a:rPr lang="el-GR" sz="2400" i="1">
                            <a:latin typeface="Cambria Math" panose="02040503050406030204" pitchFamily="18" charset="0"/>
                            <a:ea typeface="Cambria Math" panose="02040503050406030204" pitchFamily="18" charset="0"/>
                          </a:rPr>
                          <m:t>Ω</m:t>
                        </m:r>
                      </m:e>
                    </m:d>
                  </m:oMath>
                </a14:m>
                <a:r>
                  <a:rPr lang="en-US" sz="2400" dirty="0"/>
                  <a:t> = 1. Put it all together:</a:t>
                </a:r>
              </a:p>
              <a:p>
                <a:endParaRPr lang="en-US" sz="3000" dirty="0"/>
              </a:p>
              <a:p>
                <a:pP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m:rPr>
                          <m:sty m:val="p"/>
                        </m:rPr>
                        <a:rPr lang="en-US" sz="3000">
                          <a:latin typeface="Cambria Math" panose="02040503050406030204" pitchFamily="18" charset="0"/>
                          <a:ea typeface="Cambria Math" panose="02040503050406030204" pitchFamily="18" charset="0"/>
                        </a:rPr>
                        <m:t>P</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r>
                            <a:rPr lang="en-US" sz="3000" i="1" smtClean="0">
                              <a:latin typeface="Cambria Math" panose="02040503050406030204" pitchFamily="18" charset="0"/>
                              <a:ea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1</m:t>
                      </m:r>
                    </m:oMath>
                  </m:oMathPara>
                </a14:m>
                <a:endParaRPr lang="en-US" sz="30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ea typeface="Cambria Math" panose="02040503050406030204" pitchFamily="18" charset="0"/>
                            </a:rPr>
                          </m:ctrlPr>
                        </m:dPr>
                        <m:e>
                          <m:r>
                            <m:rPr>
                              <m:sty m:val="p"/>
                            </m:rPr>
                            <a:rPr lang="el-GR" sz="3000" i="1">
                              <a:latin typeface="Cambria Math" panose="02040503050406030204" pitchFamily="18" charset="0"/>
                              <a:ea typeface="Cambria Math" panose="02040503050406030204" pitchFamily="18" charset="0"/>
                            </a:rPr>
                            <m:t>Ω</m:t>
                          </m:r>
                        </m:e>
                      </m:d>
                      <m:r>
                        <a:rPr lang="en-US" sz="3000" b="0" i="1" smtClean="0">
                          <a:latin typeface="Cambria Math" panose="02040503050406030204" pitchFamily="18" charset="0"/>
                          <a:ea typeface="Cambria Math" panose="02040503050406030204" pitchFamily="18" charset="0"/>
                        </a:rPr>
                        <m:t>=1</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+1</m:t>
                      </m:r>
                    </m:oMath>
                  </m:oMathPara>
                </a14:m>
                <a:endParaRPr lang="en-US" sz="300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1=</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m:t>
                      </m:r>
                      <m:r>
                        <a:rPr lang="en-US" sz="3000" i="1">
                          <a:latin typeface="Cambria Math" panose="02040503050406030204" pitchFamily="18" charset="0"/>
                        </a:rPr>
                        <m:t>𝑃</m:t>
                      </m:r>
                      <m:d>
                        <m:dPr>
                          <m:ctrlPr>
                            <a:rPr lang="en-US" sz="3000" i="1">
                              <a:latin typeface="Cambria Math" panose="02040503050406030204" pitchFamily="18" charset="0"/>
                            </a:rPr>
                          </m:ctrlPr>
                        </m:dPr>
                        <m:e>
                          <m:r>
                            <a:rPr lang="en-US" sz="3000" i="1">
                              <a:latin typeface="Cambria Math" panose="02040503050406030204" pitchFamily="18" charset="0"/>
                              <a:ea typeface="Cambria Math" panose="02040503050406030204" pitchFamily="18" charset="0"/>
                            </a:rPr>
                            <m:t>∅</m:t>
                          </m:r>
                        </m:e>
                      </m:d>
                      <m:r>
                        <a:rPr lang="en-US" sz="3000" i="1">
                          <a:latin typeface="Cambria Math" panose="02040503050406030204" pitchFamily="18" charset="0"/>
                          <a:ea typeface="Cambria Math" panose="02040503050406030204" pitchFamily="18" charset="0"/>
                        </a:rPr>
                        <m:t>=0</m:t>
                      </m:r>
                    </m:oMath>
                  </m:oMathPara>
                </a14:m>
                <a:endParaRPr lang="en-US" sz="3000" dirty="0"/>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dirty="0">
                  <a:ea typeface="Cambria Math" panose="02040503050406030204" pitchFamily="18" charset="0"/>
                </a:endParaRPr>
              </a:p>
              <a:p>
                <a:endParaRPr lang="en-US" sz="3000" b="0" dirty="0">
                  <a:ea typeface="Cambria Math" panose="02040503050406030204" pitchFamily="18" charset="0"/>
                </a:endParaRPr>
              </a:p>
              <a:p>
                <a:endParaRPr lang="en-US" sz="3000" dirty="0"/>
              </a:p>
            </p:txBody>
          </p:sp>
        </mc:Choice>
        <mc:Fallback>
          <p:sp>
            <p:nvSpPr>
              <p:cNvPr id="41" name="Rectangle 40">
                <a:extLst>
                  <a:ext uri="{FF2B5EF4-FFF2-40B4-BE49-F238E27FC236}">
                    <a16:creationId xmlns:a16="http://schemas.microsoft.com/office/drawing/2014/main" id="{D3BF327B-C9AD-4F16-ADFA-EB8B863B655B}"/>
                  </a:ext>
                </a:extLst>
              </p:cNvPr>
              <p:cNvSpPr>
                <a:spLocks noRot="1" noChangeAspect="1" noMove="1" noResize="1" noEditPoints="1" noAdjustHandles="1" noChangeArrowheads="1" noChangeShapeType="1" noTextEdit="1"/>
              </p:cNvSpPr>
              <p:nvPr/>
            </p:nvSpPr>
            <p:spPr>
              <a:xfrm>
                <a:off x="257452" y="1425922"/>
                <a:ext cx="11656381" cy="7406066"/>
              </a:xfrm>
              <a:prstGeom prst="rect">
                <a:avLst/>
              </a:prstGeom>
              <a:blipFill>
                <a:blip r:embed="rId3"/>
                <a:stretch>
                  <a:fillRect l="-1203" t="-1070" r="-83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8</a:t>
            </a:fld>
            <a:endParaRPr lang="en-US"/>
          </a:p>
        </p:txBody>
      </p:sp>
      <p:sp>
        <p:nvSpPr>
          <p:cNvPr id="5" name="Title 1">
            <a:extLst>
              <a:ext uri="{FF2B5EF4-FFF2-40B4-BE49-F238E27FC236}">
                <a16:creationId xmlns:a16="http://schemas.microsoft.com/office/drawing/2014/main" id="{45EB0E47-2744-49E6-832C-771D90D00DD6}"/>
              </a:ext>
            </a:extLst>
          </p:cNvPr>
          <p:cNvSpPr txBox="1">
            <a:spLocks/>
          </p:cNvSpPr>
          <p:nvPr/>
        </p:nvSpPr>
        <p:spPr>
          <a:xfrm>
            <a:off x="7307775" y="459632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2)</a:t>
            </a:r>
          </a:p>
        </p:txBody>
      </p:sp>
      <p:sp>
        <p:nvSpPr>
          <p:cNvPr id="7" name="Title 1">
            <a:extLst>
              <a:ext uri="{FF2B5EF4-FFF2-40B4-BE49-F238E27FC236}">
                <a16:creationId xmlns:a16="http://schemas.microsoft.com/office/drawing/2014/main" id="{1EA64CFB-6D55-4B8C-A22D-20DB5CEDA6BF}"/>
              </a:ext>
            </a:extLst>
          </p:cNvPr>
          <p:cNvSpPr txBox="1">
            <a:spLocks/>
          </p:cNvSpPr>
          <p:nvPr/>
        </p:nvSpPr>
        <p:spPr>
          <a:xfrm>
            <a:off x="4811747" y="4596321"/>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(Axiom 3)</a:t>
            </a:r>
          </a:p>
        </p:txBody>
      </p:sp>
      <p:sp>
        <p:nvSpPr>
          <p:cNvPr id="8" name="Title 1">
            <a:extLst>
              <a:ext uri="{FF2B5EF4-FFF2-40B4-BE49-F238E27FC236}">
                <a16:creationId xmlns:a16="http://schemas.microsoft.com/office/drawing/2014/main" id="{7FE44EAA-64D0-4305-8EB6-330F4D3DB497}"/>
              </a:ext>
            </a:extLst>
          </p:cNvPr>
          <p:cNvSpPr txBox="1">
            <a:spLocks/>
          </p:cNvSpPr>
          <p:nvPr/>
        </p:nvSpPr>
        <p:spPr>
          <a:xfrm>
            <a:off x="2917934" y="4607690"/>
            <a:ext cx="1204430" cy="364714"/>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ctr">
            <a:normAutofit fontScale="85000" lnSpcReduction="1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t>(by definition)</a:t>
            </a:r>
          </a:p>
        </p:txBody>
      </p:sp>
    </p:spTree>
    <p:extLst>
      <p:ext uri="{BB962C8B-B14F-4D97-AF65-F5344CB8AC3E}">
        <p14:creationId xmlns:p14="http://schemas.microsoft.com/office/powerpoint/2010/main" val="2571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BEE4-45C6-4F80-9907-F1752C93F11E}"/>
              </a:ext>
            </a:extLst>
          </p:cNvPr>
          <p:cNvSpPr>
            <a:spLocks noGrp="1"/>
          </p:cNvSpPr>
          <p:nvPr>
            <p:ph type="title"/>
          </p:nvPr>
        </p:nvSpPr>
        <p:spPr>
          <a:xfrm>
            <a:off x="825623" y="406601"/>
            <a:ext cx="10511161" cy="1252755"/>
          </a:xfrm>
        </p:spPr>
        <p:txBody>
          <a:bodyPr>
            <a:normAutofit fontScale="90000"/>
          </a:bodyPr>
          <a:lstStyle/>
          <a:p>
            <a:r>
              <a:rPr lang="en-US" dirty="0"/>
              <a:t>Those were kind of easy…  Why aren’t </a:t>
            </a:r>
            <a:r>
              <a:rPr lang="en-US" i="1" dirty="0"/>
              <a:t>they </a:t>
            </a:r>
            <a:r>
              <a:rPr lang="en-US" dirty="0"/>
              <a:t>axioms?</a:t>
            </a:r>
            <a:endParaRPr lang="en-US" sz="3600" dirty="0"/>
          </a:p>
        </p:txBody>
      </p:sp>
      <p:sp>
        <p:nvSpPr>
          <p:cNvPr id="41" name="Rectangle 40">
            <a:extLst>
              <a:ext uri="{FF2B5EF4-FFF2-40B4-BE49-F238E27FC236}">
                <a16:creationId xmlns:a16="http://schemas.microsoft.com/office/drawing/2014/main" id="{D3BF327B-C9AD-4F16-ADFA-EB8B863B655B}"/>
              </a:ext>
            </a:extLst>
          </p:cNvPr>
          <p:cNvSpPr/>
          <p:nvPr/>
        </p:nvSpPr>
        <p:spPr>
          <a:xfrm>
            <a:off x="257452" y="1425922"/>
            <a:ext cx="11656381" cy="3323987"/>
          </a:xfrm>
          <a:prstGeom prst="rect">
            <a:avLst/>
          </a:prstGeom>
        </p:spPr>
        <p:txBody>
          <a:bodyPr wrap="square">
            <a:spAutoFit/>
          </a:bodyPr>
          <a:lstStyle/>
          <a:p>
            <a:r>
              <a:rPr lang="en-US" sz="3000" dirty="0"/>
              <a:t>You’re right:  they’re pretty simple, but they don’t need to be axioms, since we’re able to prove them using axioms we already have.</a:t>
            </a:r>
          </a:p>
          <a:p>
            <a:endParaRPr lang="en-US" sz="3000" dirty="0"/>
          </a:p>
          <a:p>
            <a:r>
              <a:rPr lang="en-US" sz="3000" dirty="0"/>
              <a:t>And trust me on this:  things are </a:t>
            </a:r>
            <a:r>
              <a:rPr lang="en-US" sz="3000" dirty="0" err="1"/>
              <a:t>gonna</a:t>
            </a:r>
            <a:r>
              <a:rPr lang="en-US" sz="3000" dirty="0"/>
              <a:t> get a little more complicated with these next three properties.  I’m </a:t>
            </a:r>
            <a:r>
              <a:rPr lang="en-US" sz="3000" dirty="0" err="1"/>
              <a:t>gonna</a:t>
            </a:r>
            <a:r>
              <a:rPr lang="en-US" sz="3000" dirty="0"/>
              <a:t> call these properties a, b, and, c, because there’s a lot of callbacks in these three.</a:t>
            </a:r>
            <a:endParaRPr lang="en-US" sz="2400" dirty="0"/>
          </a:p>
          <a:p>
            <a:endParaRPr lang="en-US" sz="3000" dirty="0"/>
          </a:p>
        </p:txBody>
      </p:sp>
      <p:sp>
        <p:nvSpPr>
          <p:cNvPr id="6" name="Slide Number Placeholder 5">
            <a:extLst>
              <a:ext uri="{FF2B5EF4-FFF2-40B4-BE49-F238E27FC236}">
                <a16:creationId xmlns:a16="http://schemas.microsoft.com/office/drawing/2014/main" id="{D69D8E77-C83F-4417-90BB-FDD2B83C0C8E}"/>
              </a:ext>
            </a:extLst>
          </p:cNvPr>
          <p:cNvSpPr>
            <a:spLocks noGrp="1"/>
          </p:cNvSpPr>
          <p:nvPr>
            <p:ph type="sldNum" sz="quarter" idx="12"/>
          </p:nvPr>
        </p:nvSpPr>
        <p:spPr/>
        <p:txBody>
          <a:bodyPr/>
          <a:lstStyle/>
          <a:p>
            <a:fld id="{570C393F-49A5-4A2F-B910-E259774015D3}" type="slidenum">
              <a:rPr lang="en-US" smtClean="0"/>
              <a:t>9</a:t>
            </a:fld>
            <a:endParaRPr lang="en-US"/>
          </a:p>
        </p:txBody>
      </p:sp>
    </p:spTree>
    <p:extLst>
      <p:ext uri="{BB962C8B-B14F-4D97-AF65-F5344CB8AC3E}">
        <p14:creationId xmlns:p14="http://schemas.microsoft.com/office/powerpoint/2010/main" val="26401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1031</TotalTime>
  <Words>1991</Words>
  <Application>Microsoft Office PowerPoint</Application>
  <PresentationFormat>Widescreen</PresentationFormat>
  <Paragraphs>228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Calisto MT</vt:lpstr>
      <vt:lpstr>Cambria Math</vt:lpstr>
      <vt:lpstr>Wingdings 2</vt:lpstr>
      <vt:lpstr>Slate</vt:lpstr>
      <vt:lpstr>Probability and Statistics:  A Primer for Beginners and Pre-Beginners</vt:lpstr>
      <vt:lpstr>Once more: Axioms of Probability</vt:lpstr>
      <vt:lpstr>…but you’re still gonna help visualize this stuff, right?</vt:lpstr>
      <vt:lpstr>Oh, the properties we’ll prove!</vt:lpstr>
      <vt:lpstr>Oh, the properties we’ll prove! (with pictures)</vt:lpstr>
      <vt:lpstr>Oh, the properties we’ll prove!</vt:lpstr>
      <vt:lpstr>Oh, the properties we’ll prove! (with pictures)</vt:lpstr>
      <vt:lpstr>Oh, the properties we’ll prove!</vt:lpstr>
      <vt:lpstr>Those were kind of easy…  Why aren’t they axioms?</vt:lpstr>
      <vt:lpstr>Oh, the (more difficult) properties we’ll prove!</vt:lpstr>
      <vt:lpstr>Oh, the (more difficult) properties we’ll prove!</vt:lpstr>
      <vt:lpstr>Oh, the (more difficult) properties we’ll prove!</vt:lpstr>
      <vt:lpstr>Put it all together!</vt:lpstr>
      <vt:lpstr>Using dice to illustrate a.</vt:lpstr>
      <vt:lpstr>Oh, the (more difficult) properties we’ll prove!</vt:lpstr>
      <vt:lpstr>Oh, the (more difficult) properties we’ll prove!</vt:lpstr>
      <vt:lpstr>And now, b. with dice!</vt:lpstr>
      <vt:lpstr>Oh, the (more difficult) properties we’ll prove!</vt:lpstr>
      <vt:lpstr>Subset property, with 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Statistics: A Primer for Beginners</dc:title>
  <dc:creator>garrett ordner</dc:creator>
  <cp:lastModifiedBy>garrett ordner</cp:lastModifiedBy>
  <cp:revision>141</cp:revision>
  <dcterms:created xsi:type="dcterms:W3CDTF">2020-02-21T01:33:34Z</dcterms:created>
  <dcterms:modified xsi:type="dcterms:W3CDTF">2020-02-28T01:02:58Z</dcterms:modified>
</cp:coreProperties>
</file>