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6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BBCAD5-7CB6-4FED-840A-3581C9CA6A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A2CAA-DA9E-4193-8D20-27E8E58A4C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7C45B-EE9E-430A-97B4-EA1003D5625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75F9-DF8B-4465-A194-4FD5340D08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E5943-123B-4D25-BF8A-4D8AA41E4B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362D-3494-41E5-B98E-2B0EC89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EEB3-6E95-4294-BCBD-343443EE35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91DC-C67A-4E33-8D45-18CCB83F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5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2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C0FC-AC24-409C-B650-FC1EBB24A2DD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A99-A3D3-4320-8643-FA7F99F073CD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DDAC-3BF1-4CE6-9D35-0FE0C29DA1F8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246-C748-49DE-83B7-DD5C2BA4BE01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CB2D-58CA-4AEC-8689-CEC60E8AD75D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54DD-FCE5-4AB9-8DCD-8E5C69AAE5B0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53E-4A48-4F9C-84B9-4D567765CD32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237-C720-43D1-A133-1C8FD63D16D7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6911-4A8F-48D3-8B29-8E7EE64D5590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82EB-1DEF-41D5-88A7-D5384EF0928B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67DF-D947-4E81-8E9C-7E122B98996D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6867-4A80-4FDC-AE16-693239537245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58DC-2E2F-4978-B94F-8F30B3D153AC}" type="datetime1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8EDB-2E39-4341-93F2-E8CC9041DD01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A445-4647-4EBD-B74F-2A768D05107F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FE62-799A-4010-853A-5DC70F8FCC13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BB-EFB4-4717-B9D5-F6AFD6D65745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5ED10-A7FB-42DE-84A8-4F6A11194D38}"/>
              </a:ext>
            </a:extLst>
          </p:cNvPr>
          <p:cNvSpPr txBox="1"/>
          <p:nvPr userDrawn="1"/>
        </p:nvSpPr>
        <p:spPr>
          <a:xfrm rot="1221807">
            <a:off x="1296354" y="2598003"/>
            <a:ext cx="12010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0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Garrett Ordner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D8BB69-9541-4E9D-B5C6-A318E2F70882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55" y="648575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3137B-A778-4D94-811D-9E9208394E75}"/>
              </a:ext>
            </a:extLst>
          </p:cNvPr>
          <p:cNvSpPr/>
          <p:nvPr userDrawn="1"/>
        </p:nvSpPr>
        <p:spPr>
          <a:xfrm>
            <a:off x="8679499" y="0"/>
            <a:ext cx="3512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Presentation R-0-1:  Prologue:  Obtaining R</a:t>
            </a:r>
          </a:p>
        </p:txBody>
      </p:sp>
    </p:spTree>
    <p:extLst>
      <p:ext uri="{BB962C8B-B14F-4D97-AF65-F5344CB8AC3E}">
        <p14:creationId xmlns:p14="http://schemas.microsoft.com/office/powerpoint/2010/main" val="408789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mtu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#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1E0-B096-42A2-BF55-F35C67A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171" y="1207364"/>
            <a:ext cx="8007658" cy="23909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and Statistics: </a:t>
            </a:r>
            <a:br>
              <a:rPr lang="en-US" dirty="0"/>
            </a:br>
            <a:r>
              <a:rPr lang="en-US" dirty="0"/>
              <a:t>A Primer for Beginners and Pre-Beginners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98FC-63AB-487D-A28F-BA8CF56B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  <a:p>
            <a:r>
              <a:rPr lang="en-US" dirty="0"/>
              <a:t>Prologue:  Obtaining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7C53-3595-4373-9B3B-BCE34842DEB2}"/>
              </a:ext>
            </a:extLst>
          </p:cNvPr>
          <p:cNvSpPr txBox="1"/>
          <p:nvPr/>
        </p:nvSpPr>
        <p:spPr>
          <a:xfrm>
            <a:off x="0" y="6426075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reference: Casella-Berger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2618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0799B5-50DF-40F9-88E4-C1D3F33C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07" y="341744"/>
            <a:ext cx="5924646" cy="601749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769963A-A605-498A-BA9A-83587B813572}"/>
              </a:ext>
            </a:extLst>
          </p:cNvPr>
          <p:cNvGrpSpPr/>
          <p:nvPr/>
        </p:nvGrpSpPr>
        <p:grpSpPr>
          <a:xfrm>
            <a:off x="3680352" y="942108"/>
            <a:ext cx="8174615" cy="657497"/>
            <a:chOff x="3680352" y="942108"/>
            <a:chExt cx="8174615" cy="657497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08942EB-C7AF-45B6-AFBB-276369720616}"/>
                </a:ext>
              </a:extLst>
            </p:cNvPr>
            <p:cNvSpPr txBox="1">
              <a:spLocks/>
            </p:cNvSpPr>
            <p:nvPr/>
          </p:nvSpPr>
          <p:spPr>
            <a:xfrm>
              <a:off x="3680352" y="942108"/>
              <a:ext cx="1902078" cy="65749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400" b="1" dirty="0"/>
                <a:t>You copied. You highlighted. You </a:t>
              </a:r>
              <a:r>
                <a:rPr lang="en-US" sz="1400" b="1" u="sng" dirty="0"/>
                <a:t>executed.</a:t>
              </a:r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5DFD62-4104-41CA-A466-B5EBF014E5F0}"/>
                </a:ext>
              </a:extLst>
            </p:cNvPr>
            <p:cNvSpPr/>
            <p:nvPr/>
          </p:nvSpPr>
          <p:spPr>
            <a:xfrm>
              <a:off x="6096000" y="999241"/>
              <a:ext cx="5758967" cy="5432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C046DB-094B-438D-BDBA-DBCED25F90B9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5582430" y="1270857"/>
              <a:ext cx="51357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75C7C0-3035-4D71-926B-2B195D04FE01}"/>
              </a:ext>
            </a:extLst>
          </p:cNvPr>
          <p:cNvGrpSpPr/>
          <p:nvPr/>
        </p:nvGrpSpPr>
        <p:grpSpPr>
          <a:xfrm>
            <a:off x="3673140" y="5555191"/>
            <a:ext cx="7574501" cy="804044"/>
            <a:chOff x="3673140" y="5555191"/>
            <a:chExt cx="7574501" cy="804044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1BA6E385-D420-498C-ADCC-C4170CF9074B}"/>
                </a:ext>
              </a:extLst>
            </p:cNvPr>
            <p:cNvSpPr txBox="1">
              <a:spLocks/>
            </p:cNvSpPr>
            <p:nvPr/>
          </p:nvSpPr>
          <p:spPr>
            <a:xfrm>
              <a:off x="3673140" y="5593977"/>
              <a:ext cx="1692863" cy="7264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400" b="1" dirty="0"/>
                <a:t>Hey, it printed your comments to the console!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9E8BE2-95A4-4AC6-9F2D-C3B4F485C351}"/>
                </a:ext>
              </a:extLst>
            </p:cNvPr>
            <p:cNvSpPr/>
            <p:nvPr/>
          </p:nvSpPr>
          <p:spPr>
            <a:xfrm>
              <a:off x="5808693" y="5555191"/>
              <a:ext cx="5438948" cy="8040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CDD147-7B71-4F9D-A800-2528593A4DE6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5366003" y="5957213"/>
              <a:ext cx="44269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418D-EB46-4496-8D77-C50781067BBE}"/>
              </a:ext>
            </a:extLst>
          </p:cNvPr>
          <p:cNvSpPr/>
          <p:nvPr/>
        </p:nvSpPr>
        <p:spPr>
          <a:xfrm>
            <a:off x="257453" y="1856509"/>
            <a:ext cx="498880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When you’re done, it’ll look something like this:</a:t>
            </a:r>
          </a:p>
          <a:p>
            <a:endParaRPr lang="en-US" sz="3000" dirty="0"/>
          </a:p>
          <a:p>
            <a:r>
              <a:rPr lang="en-US" sz="3000" dirty="0"/>
              <a:t>Also, you can press </a:t>
            </a:r>
            <a:r>
              <a:rPr lang="en-US" sz="3000" b="1" dirty="0" err="1"/>
              <a:t>Ctrl+S</a:t>
            </a:r>
            <a:r>
              <a:rPr lang="en-US" sz="3000" b="1" dirty="0"/>
              <a:t> </a:t>
            </a:r>
            <a:r>
              <a:rPr lang="en-US" sz="3000" dirty="0"/>
              <a:t>to save the code you wrote!  I saved mine as </a:t>
            </a:r>
            <a:r>
              <a:rPr lang="en-US" sz="3000" dirty="0" err="1"/>
              <a:t>first_code.R</a:t>
            </a:r>
            <a:r>
              <a:rPr lang="en-US" sz="3000" dirty="0"/>
              <a:t>. </a:t>
            </a:r>
            <a:r>
              <a:rPr lang="en-US" sz="3000" dirty="0">
                <a:sym typeface="Wingdings" panose="05000000000000000000" pitchFamily="2" charset="2"/>
              </a:rPr>
              <a:t>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732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sz="3600" dirty="0"/>
              <a:t>Hey, that just copied those comments.  I want to write some real code!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301841" y="1949705"/>
            <a:ext cx="116563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All right, fine. Meet me back in the code block.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E77-C83F-4417-90BB-FDD2B83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904C2-D72C-44A0-A06B-584E7504A1C2}"/>
              </a:ext>
            </a:extLst>
          </p:cNvPr>
          <p:cNvSpPr/>
          <p:nvPr/>
        </p:nvSpPr>
        <p:spPr>
          <a:xfrm>
            <a:off x="2157274" y="2847829"/>
            <a:ext cx="708438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#We’re </a:t>
            </a:r>
            <a:r>
              <a:rPr lang="en-US" sz="1200" dirty="0" err="1">
                <a:latin typeface="Consolas" panose="020B0609020204030204" pitchFamily="49" charset="0"/>
              </a:rPr>
              <a:t>gonna</a:t>
            </a:r>
            <a:r>
              <a:rPr lang="en-US" sz="1200" dirty="0">
                <a:latin typeface="Consolas" panose="020B0609020204030204" pitchFamily="49" charset="0"/>
              </a:rPr>
              <a:t> use the print() function.  Think of functions as instructions.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#They look simple to us, but there’s more going on behind the scenes.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#They let us do complex things quickly and simply. So let’s try one: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print(“Hello World!”)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AAE83-E551-46C7-9171-59724340F278}"/>
              </a:ext>
            </a:extLst>
          </p:cNvPr>
          <p:cNvSpPr/>
          <p:nvPr/>
        </p:nvSpPr>
        <p:spPr>
          <a:xfrm>
            <a:off x="390618" y="5067246"/>
            <a:ext cx="116563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When the code’s pasted in, highlight the lines you just wrote and press </a:t>
            </a:r>
            <a:r>
              <a:rPr lang="en-US" sz="3000" b="1" dirty="0" err="1"/>
              <a:t>Ctrl+Enter</a:t>
            </a:r>
            <a:r>
              <a:rPr lang="en-US" sz="3000" b="1" dirty="0"/>
              <a:t> </a:t>
            </a:r>
            <a:r>
              <a:rPr lang="en-US" sz="3000" dirty="0"/>
              <a:t>to run your code.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66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171A0C-F40A-4EE3-808E-4B284B954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0" y="358277"/>
            <a:ext cx="6454927" cy="632044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BCE7DC0-2156-4F33-95C1-FFD644822816}"/>
              </a:ext>
            </a:extLst>
          </p:cNvPr>
          <p:cNvGrpSpPr/>
          <p:nvPr/>
        </p:nvGrpSpPr>
        <p:grpSpPr>
          <a:xfrm>
            <a:off x="3192809" y="1281359"/>
            <a:ext cx="8650003" cy="835056"/>
            <a:chOff x="3192809" y="1281359"/>
            <a:chExt cx="8650003" cy="835056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08942EB-C7AF-45B6-AFBB-276369720616}"/>
                </a:ext>
              </a:extLst>
            </p:cNvPr>
            <p:cNvSpPr txBox="1">
              <a:spLocks/>
            </p:cNvSpPr>
            <p:nvPr/>
          </p:nvSpPr>
          <p:spPr>
            <a:xfrm>
              <a:off x="3192809" y="1281359"/>
              <a:ext cx="1902078" cy="65749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400" b="1" dirty="0"/>
                <a:t>Now you’re just running </a:t>
              </a:r>
              <a:r>
                <a:rPr lang="en-US" sz="1400" b="1" i="1" dirty="0"/>
                <a:t>part </a:t>
              </a:r>
              <a:r>
                <a:rPr lang="en-US" sz="1400" b="1" dirty="0"/>
                <a:t>of your code.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5DFD62-4104-41CA-A466-B5EBF014E5F0}"/>
                </a:ext>
              </a:extLst>
            </p:cNvPr>
            <p:cNvSpPr/>
            <p:nvPr/>
          </p:nvSpPr>
          <p:spPr>
            <a:xfrm>
              <a:off x="5827599" y="1573183"/>
              <a:ext cx="6015213" cy="5432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C046DB-094B-438D-BDBA-DBCED25F90B9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5094887" y="1610108"/>
              <a:ext cx="732712" cy="2346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1BA6E385-D420-498C-ADCC-C4170CF9074B}"/>
              </a:ext>
            </a:extLst>
          </p:cNvPr>
          <p:cNvSpPr txBox="1">
            <a:spLocks/>
          </p:cNvSpPr>
          <p:nvPr/>
        </p:nvSpPr>
        <p:spPr>
          <a:xfrm>
            <a:off x="3247012" y="5842552"/>
            <a:ext cx="1692863" cy="7264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/>
              <a:t>How’s that for coding?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E8BE2-95A4-4AC6-9F2D-C3B4F485C351}"/>
              </a:ext>
            </a:extLst>
          </p:cNvPr>
          <p:cNvSpPr/>
          <p:nvPr/>
        </p:nvSpPr>
        <p:spPr>
          <a:xfrm>
            <a:off x="5479620" y="6406404"/>
            <a:ext cx="1098733" cy="16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DD147-7B71-4F9D-A800-2528593A4DE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939875" y="6205788"/>
            <a:ext cx="539745" cy="281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418D-EB46-4496-8D77-C50781067BBE}"/>
              </a:ext>
            </a:extLst>
          </p:cNvPr>
          <p:cNvSpPr/>
          <p:nvPr/>
        </p:nvSpPr>
        <p:spPr>
          <a:xfrm>
            <a:off x="1241877" y="2779837"/>
            <a:ext cx="3365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Now you’re a </a:t>
            </a:r>
            <a:r>
              <a:rPr lang="en-US" sz="3000" i="1" dirty="0"/>
              <a:t>real </a:t>
            </a:r>
            <a:r>
              <a:rPr lang="en-US" sz="3000" dirty="0"/>
              <a:t>programmer!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10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What is R?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It’s a programming language.  A </a:t>
            </a:r>
            <a:r>
              <a:rPr lang="en-US" sz="3000" i="1" dirty="0"/>
              <a:t>free</a:t>
            </a:r>
            <a:r>
              <a:rPr lang="en-US" sz="3000" dirty="0"/>
              <a:t> one!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r>
              <a:rPr lang="en-US" sz="3000" dirty="0"/>
              <a:t>And it’s open-source!  That means anyone can read the code that was used to build it.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sz="3000" dirty="0"/>
              <a:t>And </a:t>
            </a:r>
            <a:r>
              <a:rPr lang="en-US" sz="3000" b="1" dirty="0"/>
              <a:t>that</a:t>
            </a:r>
            <a:r>
              <a:rPr lang="en-US" sz="3000" dirty="0"/>
              <a:t> means lots of people have added lots of stuff to it, so it can do just about anything (in statistics) you want!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E77-C83F-4417-90BB-FDD2B83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we need a programming language for this stuff?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Because, coins and dice are only </a:t>
            </a:r>
            <a:r>
              <a:rPr lang="en-US" sz="3000" dirty="0" err="1"/>
              <a:t>gonna</a:t>
            </a:r>
            <a:r>
              <a:rPr lang="en-US" sz="3000" dirty="0"/>
              <a:t> get us so far! (mostly me, I can’t draw that well)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r>
              <a:rPr lang="en-US" sz="3000" dirty="0"/>
              <a:t>It’s </a:t>
            </a:r>
            <a:r>
              <a:rPr lang="en-US" sz="3000" dirty="0" err="1"/>
              <a:t>gonna</a:t>
            </a:r>
            <a:r>
              <a:rPr lang="en-US" sz="3000" dirty="0"/>
              <a:t> let us make graphs, and do simulations, and other things that are </a:t>
            </a:r>
            <a:r>
              <a:rPr lang="en-US" sz="3000" dirty="0" err="1"/>
              <a:t>gonna</a:t>
            </a:r>
            <a:r>
              <a:rPr lang="en-US" sz="3000" dirty="0"/>
              <a:t> make this stuff clearer, especially for people who haven’t taken a lot of math and might not get it any other way.</a:t>
            </a:r>
          </a:p>
          <a:p>
            <a:endParaRPr lang="en-US" sz="3000" dirty="0"/>
          </a:p>
          <a:p>
            <a:r>
              <a:rPr lang="en-US" sz="3000" dirty="0"/>
              <a:t>Plus I already added a “Coding” page to the website so it’s too late to turn back now!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E77-C83F-4417-90BB-FDD2B83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95C0-54E5-4DA1-B4BF-53692F01DE74}"/>
              </a:ext>
            </a:extLst>
          </p:cNvPr>
          <p:cNvSpPr/>
          <p:nvPr/>
        </p:nvSpPr>
        <p:spPr>
          <a:xfrm>
            <a:off x="3328128" y="2050087"/>
            <a:ext cx="432387" cy="430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1B6E91-FE4E-43C0-BA35-D65A08143C0C}"/>
              </a:ext>
            </a:extLst>
          </p:cNvPr>
          <p:cNvSpPr/>
          <p:nvPr/>
        </p:nvSpPr>
        <p:spPr>
          <a:xfrm>
            <a:off x="3895857" y="2066357"/>
            <a:ext cx="476165" cy="413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371941-4910-4D4C-A018-2AB0378FCD73}"/>
              </a:ext>
            </a:extLst>
          </p:cNvPr>
          <p:cNvGrpSpPr/>
          <p:nvPr/>
        </p:nvGrpSpPr>
        <p:grpSpPr>
          <a:xfrm>
            <a:off x="4682071" y="2075303"/>
            <a:ext cx="1789750" cy="495830"/>
            <a:chOff x="8312682" y="4647504"/>
            <a:chExt cx="2202386" cy="6030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5DE7791-D164-4C89-B9E1-FAE3F34EF342}"/>
                </a:ext>
              </a:extLst>
            </p:cNvPr>
            <p:cNvGrpSpPr/>
            <p:nvPr/>
          </p:nvGrpSpPr>
          <p:grpSpPr>
            <a:xfrm>
              <a:off x="9089735" y="4659994"/>
              <a:ext cx="615462" cy="588308"/>
              <a:chOff x="7718409" y="5136082"/>
              <a:chExt cx="615462" cy="588308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38B1136-4A52-460A-B4EB-335FAD962E86}"/>
                  </a:ext>
                </a:extLst>
              </p:cNvPr>
              <p:cNvSpPr/>
              <p:nvPr/>
            </p:nvSpPr>
            <p:spPr>
              <a:xfrm>
                <a:off x="7718409" y="5136082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781D4FD-B803-4854-9B9E-D988DD21D196}"/>
                  </a:ext>
                </a:extLst>
              </p:cNvPr>
              <p:cNvSpPr/>
              <p:nvPr/>
            </p:nvSpPr>
            <p:spPr>
              <a:xfrm>
                <a:off x="7797547" y="5541497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681D558-7523-49CA-9D7C-3DC1A66061D9}"/>
                  </a:ext>
                </a:extLst>
              </p:cNvPr>
              <p:cNvSpPr/>
              <p:nvPr/>
            </p:nvSpPr>
            <p:spPr>
              <a:xfrm>
                <a:off x="8106238" y="5544356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12F8192-4787-4E06-9DF3-83D3FE4D8389}"/>
                  </a:ext>
                </a:extLst>
              </p:cNvPr>
              <p:cNvSpPr/>
              <p:nvPr/>
            </p:nvSpPr>
            <p:spPr>
              <a:xfrm>
                <a:off x="8106238" y="525320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1921726-8478-4CDE-B5D0-8F2666A7FA7C}"/>
                  </a:ext>
                </a:extLst>
              </p:cNvPr>
              <p:cNvSpPr/>
              <p:nvPr/>
            </p:nvSpPr>
            <p:spPr>
              <a:xfrm>
                <a:off x="7797547" y="525320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E4D29DC-81A9-4E91-B306-890EBC072154}"/>
                </a:ext>
              </a:extLst>
            </p:cNvPr>
            <p:cNvGrpSpPr/>
            <p:nvPr/>
          </p:nvGrpSpPr>
          <p:grpSpPr>
            <a:xfrm>
              <a:off x="9899606" y="4647504"/>
              <a:ext cx="615462" cy="588308"/>
              <a:chOff x="8721700" y="5136082"/>
              <a:chExt cx="615462" cy="588308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868F34C-7A32-4960-823E-38E62D508B7E}"/>
                  </a:ext>
                </a:extLst>
              </p:cNvPr>
              <p:cNvSpPr/>
              <p:nvPr/>
            </p:nvSpPr>
            <p:spPr>
              <a:xfrm>
                <a:off x="8721700" y="5136082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BCEB1AB-BA4A-48BE-AC73-57B7DB4F094A}"/>
                  </a:ext>
                </a:extLst>
              </p:cNvPr>
              <p:cNvSpPr/>
              <p:nvPr/>
            </p:nvSpPr>
            <p:spPr>
              <a:xfrm>
                <a:off x="8870637" y="525188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78333C7-F2C3-4E8D-B4A9-7F787E9F749C}"/>
                  </a:ext>
                </a:extLst>
              </p:cNvPr>
              <p:cNvSpPr/>
              <p:nvPr/>
            </p:nvSpPr>
            <p:spPr>
              <a:xfrm>
                <a:off x="8883291" y="5413016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BB23133-2AE0-4FC1-84CF-8BEBC6EF18AE}"/>
                  </a:ext>
                </a:extLst>
              </p:cNvPr>
              <p:cNvSpPr/>
              <p:nvPr/>
            </p:nvSpPr>
            <p:spPr>
              <a:xfrm>
                <a:off x="8883291" y="556612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A92DCE6-3376-4630-9A98-FA616370EB32}"/>
                  </a:ext>
                </a:extLst>
              </p:cNvPr>
              <p:cNvSpPr/>
              <p:nvPr/>
            </p:nvSpPr>
            <p:spPr>
              <a:xfrm>
                <a:off x="9098703" y="526044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2E93B9F-14B9-44F8-AB0B-8D3061101405}"/>
                  </a:ext>
                </a:extLst>
              </p:cNvPr>
              <p:cNvSpPr/>
              <p:nvPr/>
            </p:nvSpPr>
            <p:spPr>
              <a:xfrm>
                <a:off x="9107921" y="541702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1DD3C1A-16F2-402B-8F41-CAB7AC3C14D9}"/>
                  </a:ext>
                </a:extLst>
              </p:cNvPr>
              <p:cNvSpPr/>
              <p:nvPr/>
            </p:nvSpPr>
            <p:spPr>
              <a:xfrm>
                <a:off x="9107921" y="5574016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F367BB2-1994-470B-9823-004A523A4B44}"/>
                </a:ext>
              </a:extLst>
            </p:cNvPr>
            <p:cNvGrpSpPr/>
            <p:nvPr/>
          </p:nvGrpSpPr>
          <p:grpSpPr>
            <a:xfrm>
              <a:off x="8312682" y="4662213"/>
              <a:ext cx="615462" cy="588308"/>
              <a:chOff x="6725733" y="5138301"/>
              <a:chExt cx="615462" cy="588308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2BC52925-5040-42CD-836A-E3F8131A32AF}"/>
                  </a:ext>
                </a:extLst>
              </p:cNvPr>
              <p:cNvSpPr/>
              <p:nvPr/>
            </p:nvSpPr>
            <p:spPr>
              <a:xfrm>
                <a:off x="6725733" y="513830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AF69D6C-3DB5-44BF-A63D-90E6F8B2D832}"/>
                  </a:ext>
                </a:extLst>
              </p:cNvPr>
              <p:cNvSpPr/>
              <p:nvPr/>
            </p:nvSpPr>
            <p:spPr>
              <a:xfrm>
                <a:off x="6831374" y="5231849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6CF9D13-5BE8-4E81-8A68-ACD8EF1840E7}"/>
                  </a:ext>
                </a:extLst>
              </p:cNvPr>
              <p:cNvSpPr/>
              <p:nvPr/>
            </p:nvSpPr>
            <p:spPr>
              <a:xfrm>
                <a:off x="7156140" y="550626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732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Where do I get R?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Go here:  </a:t>
            </a:r>
            <a:r>
              <a:rPr lang="en-US" sz="3000" dirty="0">
                <a:hlinkClick r:id="rId3"/>
              </a:rPr>
              <a:t>https://cran.mtu.edu/</a:t>
            </a:r>
            <a:r>
              <a:rPr lang="en-US" sz="30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E77-C83F-4417-90BB-FDD2B83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2B48B-132D-439C-A63D-D2C7F5252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960" y="2275330"/>
            <a:ext cx="7536079" cy="39619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3A2A872-F7E7-46BF-ADF4-BDFA59CFA95D}"/>
              </a:ext>
            </a:extLst>
          </p:cNvPr>
          <p:cNvGrpSpPr/>
          <p:nvPr/>
        </p:nvGrpSpPr>
        <p:grpSpPr>
          <a:xfrm>
            <a:off x="415295" y="3103418"/>
            <a:ext cx="3694887" cy="452582"/>
            <a:chOff x="415295" y="3103418"/>
            <a:chExt cx="3694887" cy="452582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84E2D637-6B9B-44EC-8C9C-275666C31EE2}"/>
                </a:ext>
              </a:extLst>
            </p:cNvPr>
            <p:cNvSpPr txBox="1">
              <a:spLocks/>
            </p:cNvSpPr>
            <p:nvPr/>
          </p:nvSpPr>
          <p:spPr>
            <a:xfrm>
              <a:off x="415295" y="3141861"/>
              <a:ext cx="1204430" cy="36471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400" b="1" dirty="0"/>
                <a:t>Choose one.  Install it.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974AF1-A903-40C1-B6DA-A0B56E7F717E}"/>
                </a:ext>
              </a:extLst>
            </p:cNvPr>
            <p:cNvSpPr/>
            <p:nvPr/>
          </p:nvSpPr>
          <p:spPr>
            <a:xfrm>
              <a:off x="2540000" y="3103418"/>
              <a:ext cx="1570182" cy="4525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9DC474-BC67-40A1-AD04-0F66607C3DDF}"/>
                </a:ext>
              </a:extLst>
            </p:cNvPr>
            <p:cNvCxnSpPr>
              <a:stCxn id="7" idx="3"/>
              <a:endCxn id="4" idx="1"/>
            </p:cNvCxnSpPr>
            <p:nvPr/>
          </p:nvCxnSpPr>
          <p:spPr>
            <a:xfrm>
              <a:off x="1619725" y="3324218"/>
              <a:ext cx="920275" cy="5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3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sz="3600" dirty="0"/>
              <a:t>Got it. What’s next?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Open it: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E77-C83F-4417-90BB-FDD2B83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168B2-235A-4F50-986F-C201F056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57" y="1483405"/>
            <a:ext cx="4736641" cy="39550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96C391-3F19-4E1E-8C4F-5C6C5FC6A7DB}"/>
              </a:ext>
            </a:extLst>
          </p:cNvPr>
          <p:cNvSpPr/>
          <p:nvPr/>
        </p:nvSpPr>
        <p:spPr>
          <a:xfrm>
            <a:off x="267809" y="5768582"/>
            <a:ext cx="116563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Now close it, and never open it again.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92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sz="3600" dirty="0"/>
              <a:t>What? Why?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You saw that thing.  It’s hideous, like something out of 1997.</a:t>
            </a:r>
          </a:p>
          <a:p>
            <a:endParaRPr lang="en-US" sz="3000" dirty="0"/>
          </a:p>
          <a:p>
            <a:r>
              <a:rPr lang="en-US" sz="3000" dirty="0"/>
              <a:t>We’re </a:t>
            </a:r>
            <a:r>
              <a:rPr lang="en-US" sz="3000" dirty="0" err="1"/>
              <a:t>gonna</a:t>
            </a:r>
            <a:r>
              <a:rPr lang="en-US" sz="3000" dirty="0"/>
              <a:t> get something better: A really good IDE (integrated development environment).</a:t>
            </a:r>
          </a:p>
          <a:p>
            <a:endParaRPr lang="en-US" sz="3000" dirty="0"/>
          </a:p>
          <a:p>
            <a:r>
              <a:rPr lang="en-US" sz="3000" dirty="0"/>
              <a:t>We’re going line-by-line through a lot of this early stuff, so we’re </a:t>
            </a:r>
            <a:r>
              <a:rPr lang="en-US" sz="3000" dirty="0" err="1"/>
              <a:t>gonna</a:t>
            </a:r>
            <a:r>
              <a:rPr lang="en-US" sz="3000" dirty="0"/>
              <a:t> get a program that’ll let us see everything changing step-by-step. And it’s </a:t>
            </a:r>
            <a:r>
              <a:rPr lang="en-US" sz="3000" i="1" dirty="0"/>
              <a:t>also</a:t>
            </a:r>
            <a:r>
              <a:rPr lang="en-US" sz="3000" dirty="0"/>
              <a:t> free!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E77-C83F-4417-90BB-FDD2B83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sz="3600" dirty="0"/>
              <a:t>What is it? Where do I get it?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It’s called RStudio. Go here: </a:t>
            </a:r>
            <a:r>
              <a:rPr lang="en-US" sz="3000" dirty="0">
                <a:hlinkClick r:id="rId3"/>
              </a:rPr>
              <a:t>https://rstudio.com/products/rstudio/download/#download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E77-C83F-4417-90BB-FDD2B83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3454C-0070-4D30-A7F3-4639F0F11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866" y="2547325"/>
            <a:ext cx="5467830" cy="393842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89AB6CD-6BDF-4C52-BC8A-8A47C0AB5049}"/>
              </a:ext>
            </a:extLst>
          </p:cNvPr>
          <p:cNvGrpSpPr/>
          <p:nvPr/>
        </p:nvGrpSpPr>
        <p:grpSpPr>
          <a:xfrm>
            <a:off x="1808874" y="3684233"/>
            <a:ext cx="4094775" cy="338768"/>
            <a:chOff x="1808874" y="3684233"/>
            <a:chExt cx="4094775" cy="3387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A99E387-EB74-4399-9F2C-3A209BCE1E78}"/>
                </a:ext>
              </a:extLst>
            </p:cNvPr>
            <p:cNvSpPr txBox="1">
              <a:spLocks/>
            </p:cNvSpPr>
            <p:nvPr/>
          </p:nvSpPr>
          <p:spPr>
            <a:xfrm>
              <a:off x="1808874" y="3700578"/>
              <a:ext cx="1511170" cy="27299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400" b="1" dirty="0"/>
                <a:t>Install here.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F00F97-72DA-40AC-8F7E-D75F6A7B6E50}"/>
                </a:ext>
              </a:extLst>
            </p:cNvPr>
            <p:cNvSpPr/>
            <p:nvPr/>
          </p:nvSpPr>
          <p:spPr>
            <a:xfrm>
              <a:off x="3933578" y="3684233"/>
              <a:ext cx="1970071" cy="3387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6DEEF35-A225-4B42-9BB8-C2B12D77A6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320044" y="3837077"/>
              <a:ext cx="613534" cy="165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FF1E158-19BC-46A0-A6AC-AF455A231C9E}"/>
              </a:ext>
            </a:extLst>
          </p:cNvPr>
          <p:cNvSpPr txBox="1">
            <a:spLocks/>
          </p:cNvSpPr>
          <p:nvPr/>
        </p:nvSpPr>
        <p:spPr>
          <a:xfrm>
            <a:off x="1451107" y="5584055"/>
            <a:ext cx="1692863" cy="7264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/>
              <a:t>Or down here if you need to.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72869-B254-4CD4-ABC4-E554AD01F0B5}"/>
              </a:ext>
            </a:extLst>
          </p:cNvPr>
          <p:cNvSpPr/>
          <p:nvPr/>
        </p:nvSpPr>
        <p:spPr>
          <a:xfrm>
            <a:off x="3739748" y="5681710"/>
            <a:ext cx="5438948" cy="804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C08DD1-1142-40CE-846C-9D856B7E68B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143970" y="5947291"/>
            <a:ext cx="595778" cy="136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A323A-1CC0-4499-BE0F-17D12DD91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18" y="1512319"/>
            <a:ext cx="9199418" cy="4973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sz="3600" dirty="0"/>
              <a:t>What’s all this?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E77-C83F-4417-90BB-FDD2B83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D37E6A-8CAA-4320-903E-9593F7A982C9}"/>
              </a:ext>
            </a:extLst>
          </p:cNvPr>
          <p:cNvSpPr txBox="1">
            <a:spLocks/>
          </p:cNvSpPr>
          <p:nvPr/>
        </p:nvSpPr>
        <p:spPr>
          <a:xfrm>
            <a:off x="2572353" y="2755087"/>
            <a:ext cx="2416897" cy="1084486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effectLst/>
              </a:rPr>
              <a:t>Here’s where you’ll write code!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58EBAA-770D-41C0-84EE-4D03067C0E2D}"/>
              </a:ext>
            </a:extLst>
          </p:cNvPr>
          <p:cNvSpPr txBox="1">
            <a:spLocks/>
          </p:cNvSpPr>
          <p:nvPr/>
        </p:nvSpPr>
        <p:spPr>
          <a:xfrm>
            <a:off x="3664306" y="4935304"/>
            <a:ext cx="2416897" cy="1084486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effectLst/>
              </a:rPr>
              <a:t>This is the console.  It’ll tell you what your code’s doing, and if it’s got an error when you run it.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B5B606-EE03-4457-902F-E852F8FEF4F4}"/>
              </a:ext>
            </a:extLst>
          </p:cNvPr>
          <p:cNvSpPr txBox="1">
            <a:spLocks/>
          </p:cNvSpPr>
          <p:nvPr/>
        </p:nvSpPr>
        <p:spPr>
          <a:xfrm>
            <a:off x="7202750" y="2282360"/>
            <a:ext cx="2416897" cy="1084486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effectLst/>
              </a:rPr>
              <a:t>This’ll show you all kinds of info, especially a little summary of what your data looks like.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6E9B1E-1DA5-4764-94C5-B8E5F2174721}"/>
              </a:ext>
            </a:extLst>
          </p:cNvPr>
          <p:cNvSpPr txBox="1">
            <a:spLocks/>
          </p:cNvSpPr>
          <p:nvPr/>
        </p:nvSpPr>
        <p:spPr>
          <a:xfrm>
            <a:off x="7335483" y="4556523"/>
            <a:ext cx="2416897" cy="1084486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effectLst/>
              </a:rPr>
              <a:t>This’ll show you different kinds of output, and help you keep track of your files, and let you access help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3626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sz="3600" dirty="0"/>
              <a:t>Neat, can I write some code now?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Sure, just let me find a cool font to type the code in…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E77-C83F-4417-90BB-FDD2B83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904C2-D72C-44A0-A06B-584E7504A1C2}"/>
              </a:ext>
            </a:extLst>
          </p:cNvPr>
          <p:cNvSpPr/>
          <p:nvPr/>
        </p:nvSpPr>
        <p:spPr>
          <a:xfrm>
            <a:off x="2112885" y="2324046"/>
            <a:ext cx="70843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#All right here we go!  I’ll type the code in this font.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#You can copy this whole code block into that upper left window if you want.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#&lt;-This # symbol tells R you’re writing a comment.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#R ignores comments.  They’re intended for people to read to understand your code.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#So remember to write them!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AAE83-E551-46C7-9171-59724340F278}"/>
              </a:ext>
            </a:extLst>
          </p:cNvPr>
          <p:cNvSpPr/>
          <p:nvPr/>
        </p:nvSpPr>
        <p:spPr>
          <a:xfrm>
            <a:off x="346229" y="4543463"/>
            <a:ext cx="116563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When the code’s in, just press </a:t>
            </a:r>
            <a:r>
              <a:rPr lang="en-US" sz="3000" b="1" dirty="0" err="1"/>
              <a:t>Ctrl+A</a:t>
            </a:r>
            <a:r>
              <a:rPr lang="en-US" sz="3000" b="1" dirty="0"/>
              <a:t> </a:t>
            </a:r>
            <a:r>
              <a:rPr lang="en-US" sz="3000" dirty="0"/>
              <a:t>to highlight it all and press </a:t>
            </a:r>
            <a:r>
              <a:rPr lang="en-US" sz="3000" b="1" dirty="0" err="1"/>
              <a:t>Ctrl+Enter</a:t>
            </a:r>
            <a:r>
              <a:rPr lang="en-US" sz="3000" b="1" dirty="0"/>
              <a:t> </a:t>
            </a:r>
            <a:r>
              <a:rPr lang="en-US" sz="3000" dirty="0"/>
              <a:t>to run your code!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052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9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2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5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39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1104</TotalTime>
  <Words>714</Words>
  <Application>Microsoft Office PowerPoint</Application>
  <PresentationFormat>Widescreen</PresentationFormat>
  <Paragraphs>82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Calisto MT</vt:lpstr>
      <vt:lpstr>Consolas</vt:lpstr>
      <vt:lpstr>Wingdings 2</vt:lpstr>
      <vt:lpstr>Slate</vt:lpstr>
      <vt:lpstr>Probability and Statistics:  A Primer for Beginners and Pre-Beginners</vt:lpstr>
      <vt:lpstr>What is R?</vt:lpstr>
      <vt:lpstr>Why do we need a programming language for this stuff?</vt:lpstr>
      <vt:lpstr>Where do I get R?</vt:lpstr>
      <vt:lpstr>Got it. What’s next?</vt:lpstr>
      <vt:lpstr>What? Why?</vt:lpstr>
      <vt:lpstr>What is it? Where do I get it?</vt:lpstr>
      <vt:lpstr>What’s all this?</vt:lpstr>
      <vt:lpstr>Neat, can I write some code now?</vt:lpstr>
      <vt:lpstr>PowerPoint Presentation</vt:lpstr>
      <vt:lpstr>Hey, that just copied those comments.  I want to write some real code!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Statistics: A Primer for Beginners</dc:title>
  <dc:creator>garrett ordner</dc:creator>
  <cp:lastModifiedBy>garrett ordner</cp:lastModifiedBy>
  <cp:revision>154</cp:revision>
  <dcterms:created xsi:type="dcterms:W3CDTF">2020-02-21T01:33:34Z</dcterms:created>
  <dcterms:modified xsi:type="dcterms:W3CDTF">2020-03-01T19:06:51Z</dcterms:modified>
</cp:coreProperties>
</file>