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YL05p+oy4iacEqjTHTZJw==" hashData="XJ5B7Wy0vvUgWD/HLIQL4ntcGTp4NqUmU0sQPZc1K7MIVmcdLMLGjw6HTHA0AbBLE2LHDO6YsOI/s8FEKPqhP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8EEB3-6E95-4294-BCBD-343443EE35B9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91DC-C67A-4E33-8D45-18CCB83F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beginning, there was the sample space, shown by omega, which is cooler and more mysterious than the equally common ‘S’.  And it contained all possible outcomes of an experiment.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9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coin is flipped, the sample space contains heads and tails.  When a die is cast, each face of the die is an element of the sample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91DC-C67A-4E33-8D45-18CCB83FAE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FAC3-2C94-421C-A7C5-3B8E37D04DF2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65166"/>
            <a:ext cx="753545" cy="365125"/>
          </a:xfrm>
        </p:spPr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6238-93F0-46F9-A9F1-12C739216386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FA17-0D37-468A-97ED-0CE8ECCB5C62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750-A976-4D01-9E35-8E83AA3C2239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83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7490-1C3B-4843-BF62-C2A3446743E9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7568-F2D1-467C-AA13-C28159211A52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0430-6486-42E7-957A-EB6391237F24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C8F0-1A9D-44C5-A4F2-0A4C024CC9B2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105F-ECF0-49CA-892B-FE404268A148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CE5-8975-4BD9-A422-04FFD9E4B223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9E4-8547-4B69-A9EB-114AFD0DB4D5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D861-3E9E-4ADC-961C-F154BF327FEF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DB7E-F7A5-4D31-BFE3-413E7CB92B7E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ED38-42F3-42A4-B090-03F2162C448D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2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758-8D6A-4D72-AC59-BDE178E5FBD5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C8D1-C70F-43AD-AD9C-7143BA93EEA9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265-9720-4166-B262-0A148C9C5C32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05ED10-A7FB-42DE-84A8-4F6A11194D38}"/>
              </a:ext>
            </a:extLst>
          </p:cNvPr>
          <p:cNvSpPr txBox="1"/>
          <p:nvPr userDrawn="1"/>
        </p:nvSpPr>
        <p:spPr>
          <a:xfrm rot="1221807">
            <a:off x="1296354" y="2598003"/>
            <a:ext cx="120102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00" b="0" cap="none" spc="0" dirty="0">
                <a:ln w="0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Garrett Ordner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8B7B4A-1005-49D9-B8C0-DBDF77EA94CC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0C393F-49A5-4A2F-B910-E259774015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207E1-5F76-485E-A169-E3FA0D4504C8}"/>
              </a:ext>
            </a:extLst>
          </p:cNvPr>
          <p:cNvSpPr/>
          <p:nvPr userDrawn="1"/>
        </p:nvSpPr>
        <p:spPr>
          <a:xfrm>
            <a:off x="8247074" y="0"/>
            <a:ext cx="3944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Presentation 1-1-1: The Sample Space and Events</a:t>
            </a:r>
          </a:p>
        </p:txBody>
      </p:sp>
    </p:spTree>
    <p:extLst>
      <p:ext uri="{BB962C8B-B14F-4D97-AF65-F5344CB8AC3E}">
        <p14:creationId xmlns:p14="http://schemas.microsoft.com/office/powerpoint/2010/main" val="4087890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81E0-B096-42A2-BF55-F35C67A4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171" y="1207364"/>
            <a:ext cx="8007658" cy="2390976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Probability and Statistics: </a:t>
            </a:r>
            <a:br>
              <a:rPr lang="en-US" dirty="0"/>
            </a:br>
            <a:r>
              <a:rPr lang="en-US" dirty="0"/>
              <a:t>A Primer for Beginners and Pre-Beginners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C98FC-63AB-487D-A28F-BA8CF56B8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Prologue to the Prologue:  Set Theory</a:t>
            </a:r>
          </a:p>
          <a:p>
            <a:r>
              <a:rPr lang="en-US" dirty="0"/>
              <a:t>Part One: The Sample Space and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37C53-3595-4373-9B3B-BCE34842DEB2}"/>
              </a:ext>
            </a:extLst>
          </p:cNvPr>
          <p:cNvSpPr txBox="1"/>
          <p:nvPr/>
        </p:nvSpPr>
        <p:spPr>
          <a:xfrm>
            <a:off x="0" y="6426075"/>
            <a:ext cx="675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reference: Casella-Berger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26188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" y="104455"/>
            <a:ext cx="11496582" cy="1252755"/>
          </a:xfrm>
        </p:spPr>
        <p:txBody>
          <a:bodyPr>
            <a:normAutofit/>
          </a:bodyPr>
          <a:lstStyle/>
          <a:p>
            <a:r>
              <a:rPr lang="en-US" sz="2400" dirty="0"/>
              <a:t>Then as if to taunt us, all the easy-to-read dice pictures became intimidating algebra!  The two-face became </a:t>
            </a:r>
            <a:r>
              <a:rPr lang="en-US" sz="2400" i="1" dirty="0"/>
              <a:t>x, </a:t>
            </a:r>
            <a:r>
              <a:rPr lang="en-US" sz="2400" dirty="0"/>
              <a:t>the four-face became </a:t>
            </a:r>
            <a:r>
              <a:rPr lang="en-US" sz="2400" i="1" dirty="0"/>
              <a:t>y, </a:t>
            </a:r>
            <a:r>
              <a:rPr lang="en-US" sz="2400" dirty="0"/>
              <a:t>the six-face became z</a:t>
            </a:r>
            <a:r>
              <a:rPr lang="en-US" sz="2400" i="1" dirty="0"/>
              <a:t>…</a:t>
            </a:r>
            <a:r>
              <a:rPr lang="en-US" sz="240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602648" y="1308619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The first set became A…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2023678" y="2795224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8" y="2795224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/>
              <p:nvPr/>
            </p:nvSpPr>
            <p:spPr>
              <a:xfrm>
                <a:off x="2023678" y="400084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8" y="4000841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/>
              <p:nvPr/>
            </p:nvSpPr>
            <p:spPr>
              <a:xfrm>
                <a:off x="5237947" y="5900256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47" y="5900256"/>
                <a:ext cx="4904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itle 1">
            <a:extLst>
              <a:ext uri="{FF2B5EF4-FFF2-40B4-BE49-F238E27FC236}">
                <a16:creationId xmlns:a16="http://schemas.microsoft.com/office/drawing/2014/main" id="{048A7D1C-E7AC-4824-A22F-5FA53B77206E}"/>
              </a:ext>
            </a:extLst>
          </p:cNvPr>
          <p:cNvSpPr txBox="1">
            <a:spLocks/>
          </p:cNvSpPr>
          <p:nvPr/>
        </p:nvSpPr>
        <p:spPr>
          <a:xfrm>
            <a:off x="7156375" y="1274261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The second set became B…</a:t>
            </a:r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71A444D6-2D90-401A-B98F-A5185F438B9C}"/>
              </a:ext>
            </a:extLst>
          </p:cNvPr>
          <p:cNvSpPr txBox="1">
            <a:spLocks/>
          </p:cNvSpPr>
          <p:nvPr/>
        </p:nvSpPr>
        <p:spPr>
          <a:xfrm>
            <a:off x="2828378" y="2754635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AEC83526-B6A9-4A66-9FED-A9CA7BE52CF8}"/>
              </a:ext>
            </a:extLst>
          </p:cNvPr>
          <p:cNvSpPr txBox="1">
            <a:spLocks/>
          </p:cNvSpPr>
          <p:nvPr/>
        </p:nvSpPr>
        <p:spPr>
          <a:xfrm>
            <a:off x="2834671" y="3817906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4A55E0F7-7FF4-48CA-A83C-E25E28884A67}"/>
              </a:ext>
            </a:extLst>
          </p:cNvPr>
          <p:cNvSpPr txBox="1">
            <a:spLocks/>
          </p:cNvSpPr>
          <p:nvPr/>
        </p:nvSpPr>
        <p:spPr>
          <a:xfrm>
            <a:off x="1327419" y="3008316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141" name="Title 1">
            <a:extLst>
              <a:ext uri="{FF2B5EF4-FFF2-40B4-BE49-F238E27FC236}">
                <a16:creationId xmlns:a16="http://schemas.microsoft.com/office/drawing/2014/main" id="{CE70AD6A-3181-43B2-9EA3-DE27A4A9C9BE}"/>
              </a:ext>
            </a:extLst>
          </p:cNvPr>
          <p:cNvSpPr txBox="1">
            <a:spLocks/>
          </p:cNvSpPr>
          <p:nvPr/>
        </p:nvSpPr>
        <p:spPr>
          <a:xfrm>
            <a:off x="1246117" y="4083706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E67C37-935F-4D12-B8E2-BC3DCEA79914}"/>
                  </a:ext>
                </a:extLst>
              </p:cNvPr>
              <p:cNvSpPr txBox="1"/>
              <p:nvPr/>
            </p:nvSpPr>
            <p:spPr>
              <a:xfrm>
                <a:off x="8868010" y="289128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AE67C37-935F-4D12-B8E2-BC3DCEA7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10" y="2891282"/>
                <a:ext cx="4904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001EAFA-9A62-428D-BF3D-6C042A6BB63E}"/>
                  </a:ext>
                </a:extLst>
              </p:cNvPr>
              <p:cNvSpPr txBox="1"/>
              <p:nvPr/>
            </p:nvSpPr>
            <p:spPr>
              <a:xfrm>
                <a:off x="8868010" y="4096899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001EAFA-9A62-428D-BF3D-6C042A6B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10" y="4096899"/>
                <a:ext cx="4904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itle 1">
            <a:extLst>
              <a:ext uri="{FF2B5EF4-FFF2-40B4-BE49-F238E27FC236}">
                <a16:creationId xmlns:a16="http://schemas.microsoft.com/office/drawing/2014/main" id="{9EC36DCE-2310-4335-BE62-D2A40C7FC619}"/>
              </a:ext>
            </a:extLst>
          </p:cNvPr>
          <p:cNvSpPr txBox="1">
            <a:spLocks/>
          </p:cNvSpPr>
          <p:nvPr/>
        </p:nvSpPr>
        <p:spPr>
          <a:xfrm>
            <a:off x="9672710" y="2850693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AB35C6FE-7404-466C-8CE0-BFB5D3857DB4}"/>
              </a:ext>
            </a:extLst>
          </p:cNvPr>
          <p:cNvSpPr txBox="1">
            <a:spLocks/>
          </p:cNvSpPr>
          <p:nvPr/>
        </p:nvSpPr>
        <p:spPr>
          <a:xfrm>
            <a:off x="9679003" y="3913964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FECF6933-A7C9-47A9-B356-B0B53DC8261B}"/>
              </a:ext>
            </a:extLst>
          </p:cNvPr>
          <p:cNvSpPr txBox="1">
            <a:spLocks/>
          </p:cNvSpPr>
          <p:nvPr/>
        </p:nvSpPr>
        <p:spPr>
          <a:xfrm>
            <a:off x="8171751" y="3104374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147" name="Title 1">
            <a:extLst>
              <a:ext uri="{FF2B5EF4-FFF2-40B4-BE49-F238E27FC236}">
                <a16:creationId xmlns:a16="http://schemas.microsoft.com/office/drawing/2014/main" id="{3DA5F109-B2AF-497D-97CD-5A39E5C01D99}"/>
              </a:ext>
            </a:extLst>
          </p:cNvPr>
          <p:cNvSpPr txBox="1">
            <a:spLocks/>
          </p:cNvSpPr>
          <p:nvPr/>
        </p:nvSpPr>
        <p:spPr>
          <a:xfrm>
            <a:off x="8090449" y="4179764"/>
            <a:ext cx="615463" cy="4805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dirty="0">
                <a:latin typeface="+mn-lt"/>
              </a:rPr>
              <a:t>y</a:t>
            </a:r>
          </a:p>
        </p:txBody>
      </p:sp>
      <p:sp>
        <p:nvSpPr>
          <p:cNvPr id="148" name="Title 1">
            <a:extLst>
              <a:ext uri="{FF2B5EF4-FFF2-40B4-BE49-F238E27FC236}">
                <a16:creationId xmlns:a16="http://schemas.microsoft.com/office/drawing/2014/main" id="{CA5039FC-81AD-406F-B439-EB8125DC411A}"/>
              </a:ext>
            </a:extLst>
          </p:cNvPr>
          <p:cNvSpPr txBox="1">
            <a:spLocks/>
          </p:cNvSpPr>
          <p:nvPr/>
        </p:nvSpPr>
        <p:spPr>
          <a:xfrm>
            <a:off x="4202358" y="5790934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</a:t>
            </a:r>
          </a:p>
        </p:txBody>
      </p:sp>
      <p:sp>
        <p:nvSpPr>
          <p:cNvPr id="149" name="Title 1">
            <a:extLst>
              <a:ext uri="{FF2B5EF4-FFF2-40B4-BE49-F238E27FC236}">
                <a16:creationId xmlns:a16="http://schemas.microsoft.com/office/drawing/2014/main" id="{DCBB0C8A-C6B0-4B31-A32C-E51AC507B3CB}"/>
              </a:ext>
            </a:extLst>
          </p:cNvPr>
          <p:cNvSpPr txBox="1">
            <a:spLocks/>
          </p:cNvSpPr>
          <p:nvPr/>
        </p:nvSpPr>
        <p:spPr>
          <a:xfrm>
            <a:off x="6020078" y="5833318"/>
            <a:ext cx="811387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</a:t>
            </a: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A1027137-57AF-4965-B6BD-6FC854266194}"/>
              </a:ext>
            </a:extLst>
          </p:cNvPr>
          <p:cNvSpPr txBox="1">
            <a:spLocks/>
          </p:cNvSpPr>
          <p:nvPr/>
        </p:nvSpPr>
        <p:spPr>
          <a:xfrm>
            <a:off x="989826" y="1989399"/>
            <a:ext cx="3529011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A = {</a:t>
            </a:r>
            <a:r>
              <a:rPr lang="en-US" sz="6000" i="1" dirty="0">
                <a:latin typeface="+mn-lt"/>
              </a:rPr>
              <a:t>x, y}</a:t>
            </a:r>
            <a:endParaRPr lang="en-US" sz="6000" dirty="0">
              <a:latin typeface="+mn-lt"/>
            </a:endParaRP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74D9FB0B-AE8D-4DA1-9335-284D994CD425}"/>
              </a:ext>
            </a:extLst>
          </p:cNvPr>
          <p:cNvSpPr txBox="1">
            <a:spLocks/>
          </p:cNvSpPr>
          <p:nvPr/>
        </p:nvSpPr>
        <p:spPr>
          <a:xfrm>
            <a:off x="7530117" y="1952001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>
                <a:latin typeface="+mn-lt"/>
              </a:rPr>
              <a:t>B = {</a:t>
            </a:r>
            <a:r>
              <a:rPr lang="en-US" sz="6000" i="1" dirty="0">
                <a:latin typeface="+mn-lt"/>
              </a:rPr>
              <a:t>x, y, z}</a:t>
            </a:r>
            <a:endParaRPr lang="en-US" sz="6000" dirty="0">
              <a:latin typeface="+mn-lt"/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8EF81B35-5A1D-43DC-BBA5-8E934C4C26F7}"/>
              </a:ext>
            </a:extLst>
          </p:cNvPr>
          <p:cNvSpPr txBox="1">
            <a:spLocks/>
          </p:cNvSpPr>
          <p:nvPr/>
        </p:nvSpPr>
        <p:spPr>
          <a:xfrm>
            <a:off x="3589239" y="5010728"/>
            <a:ext cx="427823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And so…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4965F-0A57-4CE1-82ED-A30C2457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65" grpId="0"/>
      <p:bldP spid="130" grpId="0"/>
      <p:bldP spid="134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But then they became friendly dice again to explain complementation.  If B is the set of even faces, then the odd faces are not in it. 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A420AA-B1E9-4B86-8079-35D186413020}"/>
              </a:ext>
            </a:extLst>
          </p:cNvPr>
          <p:cNvSpPr/>
          <p:nvPr/>
        </p:nvSpPr>
        <p:spPr>
          <a:xfrm>
            <a:off x="7269498" y="173835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42B810-CFAF-4A5D-B417-95749B3F27D8}"/>
              </a:ext>
            </a:extLst>
          </p:cNvPr>
          <p:cNvSpPr/>
          <p:nvPr/>
        </p:nvSpPr>
        <p:spPr>
          <a:xfrm>
            <a:off x="6266207" y="173835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0AB7F1-5ABF-4E47-BFF5-3409EC99E3B1}"/>
              </a:ext>
            </a:extLst>
          </p:cNvPr>
          <p:cNvSpPr/>
          <p:nvPr/>
        </p:nvSpPr>
        <p:spPr>
          <a:xfrm>
            <a:off x="6345345" y="21437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0DFF55-78E3-461D-8D2C-D52C7E04B0EF}"/>
              </a:ext>
            </a:extLst>
          </p:cNvPr>
          <p:cNvSpPr/>
          <p:nvPr/>
        </p:nvSpPr>
        <p:spPr>
          <a:xfrm>
            <a:off x="6654036" y="214662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90F4603-2534-460C-8C63-75301F85C5F5}"/>
              </a:ext>
            </a:extLst>
          </p:cNvPr>
          <p:cNvSpPr/>
          <p:nvPr/>
        </p:nvSpPr>
        <p:spPr>
          <a:xfrm>
            <a:off x="6654036" y="18554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340037-5016-47DD-88A5-5CEF5BCD2D89}"/>
              </a:ext>
            </a:extLst>
          </p:cNvPr>
          <p:cNvSpPr/>
          <p:nvPr/>
        </p:nvSpPr>
        <p:spPr>
          <a:xfrm>
            <a:off x="6345345" y="18554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13C113-5101-4762-B687-1C8BA06E50A1}"/>
              </a:ext>
            </a:extLst>
          </p:cNvPr>
          <p:cNvSpPr/>
          <p:nvPr/>
        </p:nvSpPr>
        <p:spPr>
          <a:xfrm>
            <a:off x="7418435" y="18541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C6315E-34ED-4E94-BA71-1E24A1B1EF34}"/>
              </a:ext>
            </a:extLst>
          </p:cNvPr>
          <p:cNvSpPr/>
          <p:nvPr/>
        </p:nvSpPr>
        <p:spPr>
          <a:xfrm>
            <a:off x="7431089" y="201528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9798ED-3E7D-4ED3-85BD-28D9984505A1}"/>
              </a:ext>
            </a:extLst>
          </p:cNvPr>
          <p:cNvSpPr/>
          <p:nvPr/>
        </p:nvSpPr>
        <p:spPr>
          <a:xfrm>
            <a:off x="7431089" y="216839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FFC26F7-F109-43B8-9B56-F873406EA89F}"/>
              </a:ext>
            </a:extLst>
          </p:cNvPr>
          <p:cNvSpPr/>
          <p:nvPr/>
        </p:nvSpPr>
        <p:spPr>
          <a:xfrm>
            <a:off x="7646501" y="18627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A8BDC48-021F-4B67-8D39-A635DE567634}"/>
              </a:ext>
            </a:extLst>
          </p:cNvPr>
          <p:cNvSpPr/>
          <p:nvPr/>
        </p:nvSpPr>
        <p:spPr>
          <a:xfrm>
            <a:off x="7655719" y="201929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018AC7-1C9B-4E99-85D3-3AD91BA925C3}"/>
              </a:ext>
            </a:extLst>
          </p:cNvPr>
          <p:cNvSpPr/>
          <p:nvPr/>
        </p:nvSpPr>
        <p:spPr>
          <a:xfrm>
            <a:off x="7655719" y="217628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9CC8A85-5C5D-4905-96C1-F335F2164CDA}"/>
              </a:ext>
            </a:extLst>
          </p:cNvPr>
          <p:cNvSpPr/>
          <p:nvPr/>
        </p:nvSpPr>
        <p:spPr>
          <a:xfrm>
            <a:off x="5273531" y="174057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26015A-2692-463F-8B23-CE75FF540D39}"/>
              </a:ext>
            </a:extLst>
          </p:cNvPr>
          <p:cNvSpPr/>
          <p:nvPr/>
        </p:nvSpPr>
        <p:spPr>
          <a:xfrm>
            <a:off x="5379172" y="183411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90A1DE-4F7B-4A77-94D2-4FF84254831D}"/>
              </a:ext>
            </a:extLst>
          </p:cNvPr>
          <p:cNvSpPr/>
          <p:nvPr/>
        </p:nvSpPr>
        <p:spPr>
          <a:xfrm>
            <a:off x="5703938" y="210853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D364B454-EF5C-4B8C-BCF7-CA832E7510A4}"/>
              </a:ext>
            </a:extLst>
          </p:cNvPr>
          <p:cNvSpPr/>
          <p:nvPr/>
        </p:nvSpPr>
        <p:spPr>
          <a:xfrm>
            <a:off x="4849300" y="1516508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F396EF05-361E-43F1-AF8A-ED765C94F77F}"/>
              </a:ext>
            </a:extLst>
          </p:cNvPr>
          <p:cNvSpPr/>
          <p:nvPr/>
        </p:nvSpPr>
        <p:spPr>
          <a:xfrm rot="10800000">
            <a:off x="8015172" y="152269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93AD5D-DD94-4133-BD1D-3F6D6F9199DE}"/>
                  </a:ext>
                </a:extLst>
              </p:cNvPr>
              <p:cNvSpPr txBox="1"/>
              <p:nvPr/>
            </p:nvSpPr>
            <p:spPr>
              <a:xfrm>
                <a:off x="2970917" y="1627574"/>
                <a:ext cx="196762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93AD5D-DD94-4133-BD1D-3F6D6F91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917" y="1627574"/>
                <a:ext cx="19676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78EEA24-E894-4C28-8D32-12E17A5FE962}"/>
              </a:ext>
            </a:extLst>
          </p:cNvPr>
          <p:cNvSpPr/>
          <p:nvPr/>
        </p:nvSpPr>
        <p:spPr>
          <a:xfrm>
            <a:off x="3300299" y="289195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1C3E3F1-D4F3-4E71-8D4C-72E59D7D3B59}"/>
              </a:ext>
            </a:extLst>
          </p:cNvPr>
          <p:cNvSpPr/>
          <p:nvPr/>
        </p:nvSpPr>
        <p:spPr>
          <a:xfrm>
            <a:off x="4457606" y="289195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F370A7C-D9A4-436A-B2A5-DFD19D1D660A}"/>
              </a:ext>
            </a:extLst>
          </p:cNvPr>
          <p:cNvSpPr/>
          <p:nvPr/>
        </p:nvSpPr>
        <p:spPr>
          <a:xfrm>
            <a:off x="3546275" y="31421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9BCCF07-FDE2-46C9-97F7-39BCDF6CB721}"/>
              </a:ext>
            </a:extLst>
          </p:cNvPr>
          <p:cNvSpPr/>
          <p:nvPr/>
        </p:nvSpPr>
        <p:spPr>
          <a:xfrm>
            <a:off x="4491638" y="29635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B6FBE46-9323-47DA-AFC5-1C2522B7DADC}"/>
              </a:ext>
            </a:extLst>
          </p:cNvPr>
          <p:cNvSpPr/>
          <p:nvPr/>
        </p:nvSpPr>
        <p:spPr>
          <a:xfrm>
            <a:off x="4705213" y="31537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5967653-5342-4176-B309-FFA82DF95B25}"/>
              </a:ext>
            </a:extLst>
          </p:cNvPr>
          <p:cNvSpPr/>
          <p:nvPr/>
        </p:nvSpPr>
        <p:spPr>
          <a:xfrm>
            <a:off x="4907992" y="33482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337B20-399F-4705-BEF9-EBB6F5F499AA}"/>
              </a:ext>
            </a:extLst>
          </p:cNvPr>
          <p:cNvSpPr/>
          <p:nvPr/>
        </p:nvSpPr>
        <p:spPr>
          <a:xfrm>
            <a:off x="5540592" y="289520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B2A7FDF-9145-4023-86DF-77AAEE127A60}"/>
              </a:ext>
            </a:extLst>
          </p:cNvPr>
          <p:cNvSpPr/>
          <p:nvPr/>
        </p:nvSpPr>
        <p:spPr>
          <a:xfrm>
            <a:off x="5619730" y="330061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6382D9F-3E0B-4F05-8B19-814F976BAFAF}"/>
              </a:ext>
            </a:extLst>
          </p:cNvPr>
          <p:cNvSpPr/>
          <p:nvPr/>
        </p:nvSpPr>
        <p:spPr>
          <a:xfrm>
            <a:off x="5928421" y="330347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6AC4F17-C2B7-47EE-82D6-69680DC39083}"/>
              </a:ext>
            </a:extLst>
          </p:cNvPr>
          <p:cNvSpPr/>
          <p:nvPr/>
        </p:nvSpPr>
        <p:spPr>
          <a:xfrm>
            <a:off x="5928421" y="30123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11D2849-7958-4082-899A-32856393F0CA}"/>
              </a:ext>
            </a:extLst>
          </p:cNvPr>
          <p:cNvSpPr/>
          <p:nvPr/>
        </p:nvSpPr>
        <p:spPr>
          <a:xfrm>
            <a:off x="5619730" y="30123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1F06BD0-F3E1-4FC8-9229-E8F4E6E7ADB1}"/>
              </a:ext>
            </a:extLst>
          </p:cNvPr>
          <p:cNvSpPr/>
          <p:nvPr/>
        </p:nvSpPr>
        <p:spPr>
          <a:xfrm>
            <a:off x="5791173" y="31570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388CAA6-EC1A-4AF5-B538-834C3242D52B}"/>
                  </a:ext>
                </a:extLst>
              </p:cNvPr>
              <p:cNvSpPr txBox="1"/>
              <p:nvPr/>
            </p:nvSpPr>
            <p:spPr>
              <a:xfrm>
                <a:off x="6586030" y="2818978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388CAA6-EC1A-4AF5-B538-834C3242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030" y="2818978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4FB6C-9C04-44C9-BA66-86C6A125E810}"/>
                  </a:ext>
                </a:extLst>
              </p:cNvPr>
              <p:cNvSpPr/>
              <p:nvPr/>
            </p:nvSpPr>
            <p:spPr>
              <a:xfrm>
                <a:off x="7418435" y="2784425"/>
                <a:ext cx="6154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54FB6C-9C04-44C9-BA66-86C6A125E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435" y="2784425"/>
                <a:ext cx="61546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725FD78-16FF-41EE-A18C-1B19562942EF}"/>
              </a:ext>
            </a:extLst>
          </p:cNvPr>
          <p:cNvCxnSpPr>
            <a:cxnSpLocks/>
          </p:cNvCxnSpPr>
          <p:nvPr/>
        </p:nvCxnSpPr>
        <p:spPr>
          <a:xfrm flipV="1">
            <a:off x="6843672" y="3375136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itle 1">
            <a:extLst>
              <a:ext uri="{FF2B5EF4-FFF2-40B4-BE49-F238E27FC236}">
                <a16:creationId xmlns:a16="http://schemas.microsoft.com/office/drawing/2014/main" id="{E0F8C617-C742-44DF-A5C0-7B807983E92C}"/>
              </a:ext>
            </a:extLst>
          </p:cNvPr>
          <p:cNvSpPr txBox="1">
            <a:spLocks/>
          </p:cNvSpPr>
          <p:nvPr/>
        </p:nvSpPr>
        <p:spPr>
          <a:xfrm>
            <a:off x="6229540" y="3785441"/>
            <a:ext cx="1366125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</a:t>
            </a:r>
            <a:r>
              <a:rPr lang="en-US" sz="3200" b="1" u="sng" dirty="0"/>
              <a:t>not</a:t>
            </a:r>
            <a:r>
              <a:rPr lang="en-US" sz="3200" b="1" dirty="0"/>
              <a:t> an element of)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0700EF23-A4C8-4666-9210-76EEE046F40A}"/>
              </a:ext>
            </a:extLst>
          </p:cNvPr>
          <p:cNvSpPr txBox="1">
            <a:spLocks/>
          </p:cNvSpPr>
          <p:nvPr/>
        </p:nvSpPr>
        <p:spPr>
          <a:xfrm>
            <a:off x="3775902" y="3046624"/>
            <a:ext cx="832115" cy="6392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,</a:t>
            </a:r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4FF956D0-3AE5-499A-9C09-607727D6516A}"/>
              </a:ext>
            </a:extLst>
          </p:cNvPr>
          <p:cNvSpPr txBox="1">
            <a:spLocks/>
          </p:cNvSpPr>
          <p:nvPr/>
        </p:nvSpPr>
        <p:spPr>
          <a:xfrm>
            <a:off x="4898366" y="3065076"/>
            <a:ext cx="832115" cy="6392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,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ECE690B-A3D0-4919-93EC-CC6624B99A9C}"/>
              </a:ext>
            </a:extLst>
          </p:cNvPr>
          <p:cNvSpPr/>
          <p:nvPr/>
        </p:nvSpPr>
        <p:spPr>
          <a:xfrm>
            <a:off x="5292442" y="537696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F46D780-9CE4-4237-AA5D-A8F65AF05F5E}"/>
              </a:ext>
            </a:extLst>
          </p:cNvPr>
          <p:cNvSpPr/>
          <p:nvPr/>
        </p:nvSpPr>
        <p:spPr>
          <a:xfrm>
            <a:off x="6306354" y="537696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C926523-E2AB-45DE-9186-83F9FBA7C2CE}"/>
              </a:ext>
            </a:extLst>
          </p:cNvPr>
          <p:cNvSpPr/>
          <p:nvPr/>
        </p:nvSpPr>
        <p:spPr>
          <a:xfrm>
            <a:off x="5538418" y="562715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ED92A3C-304F-485F-B3AC-5BA9CE7A8737}"/>
              </a:ext>
            </a:extLst>
          </p:cNvPr>
          <p:cNvSpPr/>
          <p:nvPr/>
        </p:nvSpPr>
        <p:spPr>
          <a:xfrm>
            <a:off x="6340386" y="544857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0B5060C-8C83-43C6-BAD7-64AFFE3329E7}"/>
              </a:ext>
            </a:extLst>
          </p:cNvPr>
          <p:cNvSpPr/>
          <p:nvPr/>
        </p:nvSpPr>
        <p:spPr>
          <a:xfrm>
            <a:off x="6553961" y="56387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B5EBF24-CA63-4045-B08F-1B67C861BDA3}"/>
              </a:ext>
            </a:extLst>
          </p:cNvPr>
          <p:cNvSpPr/>
          <p:nvPr/>
        </p:nvSpPr>
        <p:spPr>
          <a:xfrm>
            <a:off x="6756740" y="583327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2E8FA0C-1460-4860-877C-CEE681702DAD}"/>
              </a:ext>
            </a:extLst>
          </p:cNvPr>
          <p:cNvSpPr/>
          <p:nvPr/>
        </p:nvSpPr>
        <p:spPr>
          <a:xfrm>
            <a:off x="7278884" y="537999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7FAACE9-8750-4782-A3E5-1C8B6066B8FA}"/>
              </a:ext>
            </a:extLst>
          </p:cNvPr>
          <p:cNvSpPr/>
          <p:nvPr/>
        </p:nvSpPr>
        <p:spPr>
          <a:xfrm>
            <a:off x="7358022" y="578540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5D8860-3278-41CD-906D-C06478E99A99}"/>
              </a:ext>
            </a:extLst>
          </p:cNvPr>
          <p:cNvSpPr/>
          <p:nvPr/>
        </p:nvSpPr>
        <p:spPr>
          <a:xfrm>
            <a:off x="7666713" y="578826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8FDBAE6-AC02-4C15-8C93-546CC2A412C4}"/>
              </a:ext>
            </a:extLst>
          </p:cNvPr>
          <p:cNvSpPr/>
          <p:nvPr/>
        </p:nvSpPr>
        <p:spPr>
          <a:xfrm>
            <a:off x="7666713" y="549711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4EBFF82-CCC7-4530-98D0-0AD11A1E7F3E}"/>
              </a:ext>
            </a:extLst>
          </p:cNvPr>
          <p:cNvSpPr/>
          <p:nvPr/>
        </p:nvSpPr>
        <p:spPr>
          <a:xfrm>
            <a:off x="7358022" y="549711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D242D48-752B-430F-B5B2-176227437675}"/>
              </a:ext>
            </a:extLst>
          </p:cNvPr>
          <p:cNvSpPr/>
          <p:nvPr/>
        </p:nvSpPr>
        <p:spPr>
          <a:xfrm>
            <a:off x="7529465" y="56417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A44072EE-3368-41CE-B768-59D2927996CE}"/>
              </a:ext>
            </a:extLst>
          </p:cNvPr>
          <p:cNvSpPr/>
          <p:nvPr/>
        </p:nvSpPr>
        <p:spPr>
          <a:xfrm>
            <a:off x="4907992" y="509788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C99A2150-9261-4ECC-955F-C286C5CA73EC}"/>
              </a:ext>
            </a:extLst>
          </p:cNvPr>
          <p:cNvSpPr/>
          <p:nvPr/>
        </p:nvSpPr>
        <p:spPr>
          <a:xfrm rot="10800000">
            <a:off x="8157214" y="513999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0B9D4612-A244-4DAB-AA19-3ED51981C874}"/>
              </a:ext>
            </a:extLst>
          </p:cNvPr>
          <p:cNvSpPr txBox="1">
            <a:spLocks/>
          </p:cNvSpPr>
          <p:nvPr/>
        </p:nvSpPr>
        <p:spPr>
          <a:xfrm>
            <a:off x="1697425" y="3928277"/>
            <a:ext cx="8506128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They comprise its complement, B</a:t>
            </a:r>
            <a:r>
              <a:rPr lang="en-US" sz="3200" baseline="30000" dirty="0"/>
              <a:t>C</a:t>
            </a:r>
            <a:r>
              <a:rPr lang="en-US" sz="3200" dirty="0"/>
              <a:t>, the set of </a:t>
            </a:r>
            <a:r>
              <a:rPr lang="en-US" sz="3200" u="sng" dirty="0"/>
              <a:t>all</a:t>
            </a:r>
            <a:r>
              <a:rPr lang="en-US" sz="3200" dirty="0"/>
              <a:t> elements of </a:t>
            </a:r>
            <a:r>
              <a:rPr lang="el-GR" sz="3200" dirty="0"/>
              <a:t>Ω</a:t>
            </a:r>
            <a:r>
              <a:rPr lang="en-US" sz="3200" dirty="0"/>
              <a:t> that </a:t>
            </a:r>
            <a:r>
              <a:rPr lang="en-US" sz="3200" u="sng" dirty="0"/>
              <a:t>aren’t</a:t>
            </a:r>
            <a:r>
              <a:rPr lang="en-US" sz="3200" dirty="0"/>
              <a:t> elements of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5A5E6-C1E8-43F9-94F3-BF71C62B08F1}"/>
                  </a:ext>
                </a:extLst>
              </p:cNvPr>
              <p:cNvSpPr txBox="1"/>
              <p:nvPr/>
            </p:nvSpPr>
            <p:spPr>
              <a:xfrm>
                <a:off x="3023713" y="5273490"/>
                <a:ext cx="1967629" cy="648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515A5E6-C1E8-43F9-94F3-BF71C62B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13" y="5273490"/>
                <a:ext cx="1967629" cy="648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3126E-1781-49B7-B01C-2E448D33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4" grpId="0"/>
      <p:bldP spid="75" grpId="0" animBg="1"/>
      <p:bldP spid="79" grpId="0" animBg="1"/>
      <p:bldP spid="80" grpId="0" animBg="1"/>
      <p:bldP spid="84" grpId="0" animBg="1"/>
      <p:bldP spid="85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2" grpId="0"/>
      <p:bldP spid="3" grpId="0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 animBg="1"/>
      <p:bldP spid="122" grpId="0" animBg="1"/>
      <p:bldP spid="123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788" y="406601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In the beginning, there was…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8760904" y="406601"/>
            <a:ext cx="8780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00E87-6887-44C7-9868-3B8FBBFC1025}"/>
              </a:ext>
            </a:extLst>
          </p:cNvPr>
          <p:cNvSpPr/>
          <p:nvPr/>
        </p:nvSpPr>
        <p:spPr>
          <a:xfrm>
            <a:off x="8211515" y="143795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(the sample space)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801D66-53BD-44EF-957B-CB29A728F528}"/>
              </a:ext>
            </a:extLst>
          </p:cNvPr>
          <p:cNvSpPr/>
          <p:nvPr/>
        </p:nvSpPr>
        <p:spPr>
          <a:xfrm>
            <a:off x="4648688" y="2690706"/>
            <a:ext cx="6305894" cy="3424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ArchUp">
              <a:avLst/>
            </a:prstTxWarp>
            <a:noAutofit/>
          </a:bodyPr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POSSIBLE OUTCOMES!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76107-9DC4-4EEA-8AA7-206A679AE6D3}"/>
              </a:ext>
            </a:extLst>
          </p:cNvPr>
          <p:cNvSpPr/>
          <p:nvPr/>
        </p:nvSpPr>
        <p:spPr>
          <a:xfrm>
            <a:off x="989993" y="3941073"/>
            <a:ext cx="2356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And in it were…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11BC7F-4991-488F-910E-9C4410664761}"/>
              </a:ext>
            </a:extLst>
          </p:cNvPr>
          <p:cNvSpPr/>
          <p:nvPr/>
        </p:nvSpPr>
        <p:spPr>
          <a:xfrm>
            <a:off x="6813223" y="4306918"/>
            <a:ext cx="200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(of an experiment)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762FA-0A9F-4732-A9F1-1E7DADEF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1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565" y="353847"/>
            <a:ext cx="7335648" cy="1252755"/>
          </a:xfrm>
        </p:spPr>
        <p:txBody>
          <a:bodyPr>
            <a:normAutofit/>
          </a:bodyPr>
          <a:lstStyle/>
          <a:p>
            <a:r>
              <a:rPr lang="en-US" dirty="0"/>
              <a:t>When a coin was flipped…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2646814" y="1734240"/>
            <a:ext cx="6265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     ,    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7BE146-4EEB-42E2-AB46-BB4FBD93DE96}"/>
              </a:ext>
            </a:extLst>
          </p:cNvPr>
          <p:cNvSpPr/>
          <p:nvPr/>
        </p:nvSpPr>
        <p:spPr>
          <a:xfrm>
            <a:off x="5647088" y="2099231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59D20B-5D84-4F21-93A8-91EEC8BB8AF6}"/>
              </a:ext>
            </a:extLst>
          </p:cNvPr>
          <p:cNvSpPr/>
          <p:nvPr/>
        </p:nvSpPr>
        <p:spPr>
          <a:xfrm>
            <a:off x="6879476" y="2101362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02253" y="2988372"/>
            <a:ext cx="7335648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When a die was rolled…</a:t>
            </a:r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E2D23-B141-4353-BFF8-E84AB81B5C37}"/>
              </a:ext>
            </a:extLst>
          </p:cNvPr>
          <p:cNvSpPr/>
          <p:nvPr/>
        </p:nvSpPr>
        <p:spPr>
          <a:xfrm>
            <a:off x="360485" y="4119886"/>
            <a:ext cx="11350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   ,   ,   ,   ,   ,   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4202723" y="453683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5216681" y="453683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9020905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7069017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154D7E-3692-4073-B334-37B70F21D135}"/>
              </a:ext>
            </a:extLst>
          </p:cNvPr>
          <p:cNvSpPr/>
          <p:nvPr/>
        </p:nvSpPr>
        <p:spPr>
          <a:xfrm>
            <a:off x="6139457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4448699" y="47870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5322322" y="463037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5647088" y="49047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7148155" y="49698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DFD0F7-3486-40FF-9A2A-6989365BF526}"/>
              </a:ext>
            </a:extLst>
          </p:cNvPr>
          <p:cNvSpPr/>
          <p:nvPr/>
        </p:nvSpPr>
        <p:spPr>
          <a:xfrm>
            <a:off x="6173489" y="463600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45898-226F-4C83-87DD-2E64EDCFB3CC}"/>
              </a:ext>
            </a:extLst>
          </p:cNvPr>
          <p:cNvSpPr/>
          <p:nvPr/>
        </p:nvSpPr>
        <p:spPr>
          <a:xfrm>
            <a:off x="6387064" y="4826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83E277-4EF9-4F96-B91C-F349EE62B045}"/>
              </a:ext>
            </a:extLst>
          </p:cNvPr>
          <p:cNvSpPr/>
          <p:nvPr/>
        </p:nvSpPr>
        <p:spPr>
          <a:xfrm>
            <a:off x="6589843" y="50207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7456846" y="49726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7456846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7148155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8E0C15-66C6-48AA-8E06-B2968494F2EF}"/>
              </a:ext>
            </a:extLst>
          </p:cNvPr>
          <p:cNvSpPr/>
          <p:nvPr/>
        </p:nvSpPr>
        <p:spPr>
          <a:xfrm>
            <a:off x="7996061" y="45643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2338E4-A8F0-4193-88DA-8FADD07C444E}"/>
              </a:ext>
            </a:extLst>
          </p:cNvPr>
          <p:cNvSpPr/>
          <p:nvPr/>
        </p:nvSpPr>
        <p:spPr>
          <a:xfrm>
            <a:off x="8075199" y="49698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F0E101-26B9-4CDF-A03F-855BA42CEE0E}"/>
              </a:ext>
            </a:extLst>
          </p:cNvPr>
          <p:cNvSpPr/>
          <p:nvPr/>
        </p:nvSpPr>
        <p:spPr>
          <a:xfrm>
            <a:off x="8383890" y="49726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ED1602-1B62-405B-AAFA-774C40B963DF}"/>
              </a:ext>
            </a:extLst>
          </p:cNvPr>
          <p:cNvSpPr/>
          <p:nvPr/>
        </p:nvSpPr>
        <p:spPr>
          <a:xfrm>
            <a:off x="8383890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3976E0-63EF-4D2F-9087-6F0CA6405845}"/>
              </a:ext>
            </a:extLst>
          </p:cNvPr>
          <p:cNvSpPr/>
          <p:nvPr/>
        </p:nvSpPr>
        <p:spPr>
          <a:xfrm>
            <a:off x="8075199" y="468151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2A6C6E-C487-4FB4-A529-7A9391D14EED}"/>
              </a:ext>
            </a:extLst>
          </p:cNvPr>
          <p:cNvSpPr/>
          <p:nvPr/>
        </p:nvSpPr>
        <p:spPr>
          <a:xfrm>
            <a:off x="8246642" y="4826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9169842" y="46802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9182496" y="484133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9182496" y="49944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9397908" y="468875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9407126" y="484533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9407126" y="500233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40A30-D32A-49DA-84F7-AA77E087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8" grpId="0" animBg="1"/>
      <p:bldP spid="9" grpId="0"/>
      <p:bldP spid="10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73" y="895385"/>
            <a:ext cx="8958889" cy="1252755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was no limit to what it could contain, even ALL THE NUMBERS!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2646814" y="2329044"/>
            <a:ext cx="6265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(-∞,∞)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C38EE54F-1364-448F-B599-6B2BD11F36C7}"/>
              </a:ext>
            </a:extLst>
          </p:cNvPr>
          <p:cNvSpPr txBox="1">
            <a:spLocks/>
          </p:cNvSpPr>
          <p:nvPr/>
        </p:nvSpPr>
        <p:spPr>
          <a:xfrm>
            <a:off x="1392473" y="3429000"/>
            <a:ext cx="895888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(well, in this case, just the real ones, but you get the idea)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5BE05-C3D3-48BB-AFE7-71080154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472" y="140783"/>
            <a:ext cx="8958889" cy="1252755"/>
          </a:xfrm>
        </p:spPr>
        <p:txBody>
          <a:bodyPr>
            <a:normAutofit/>
          </a:bodyPr>
          <a:lstStyle/>
          <a:p>
            <a:r>
              <a:rPr lang="en-US" dirty="0"/>
              <a:t>It could be countable: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0F5C9-13F9-4A05-B93D-7442CE0E8CDD}"/>
              </a:ext>
            </a:extLst>
          </p:cNvPr>
          <p:cNvSpPr/>
          <p:nvPr/>
        </p:nvSpPr>
        <p:spPr>
          <a:xfrm>
            <a:off x="1642340" y="1393538"/>
            <a:ext cx="84591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7200" dirty="0">
                <a:solidFill>
                  <a:schemeClr val="tx2"/>
                </a:solidFill>
              </a:rPr>
              <a:t>Ω</a:t>
            </a:r>
            <a:r>
              <a:rPr lang="en-US" sz="7200" dirty="0">
                <a:solidFill>
                  <a:schemeClr val="tx2"/>
                </a:solidFill>
              </a:rPr>
              <a:t> = {1, 2, 3, …}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81737C-503A-4946-94AE-0572B5920D27}"/>
              </a:ext>
            </a:extLst>
          </p:cNvPr>
          <p:cNvSpPr txBox="1">
            <a:spLocks/>
          </p:cNvSpPr>
          <p:nvPr/>
        </p:nvSpPr>
        <p:spPr>
          <a:xfrm>
            <a:off x="1260787" y="2870866"/>
            <a:ext cx="8958889" cy="12527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It could be </a:t>
            </a:r>
            <a:r>
              <a:rPr lang="en-US" dirty="0" err="1"/>
              <a:t>UNcountable</a:t>
            </a:r>
            <a:r>
              <a:rPr lang="en-US" dirty="0"/>
              <a:t>: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DDA5A-2258-4929-8E3E-4BD2670978C8}"/>
              </a:ext>
            </a:extLst>
          </p:cNvPr>
          <p:cNvSpPr/>
          <p:nvPr/>
        </p:nvSpPr>
        <p:spPr>
          <a:xfrm>
            <a:off x="1972324" y="3987297"/>
            <a:ext cx="84591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6000" dirty="0">
                <a:solidFill>
                  <a:schemeClr val="tx2"/>
                </a:solidFill>
              </a:rPr>
              <a:t>Ω</a:t>
            </a:r>
            <a:r>
              <a:rPr lang="en-US" sz="6000" dirty="0">
                <a:solidFill>
                  <a:schemeClr val="tx2"/>
                </a:solidFill>
              </a:rPr>
              <a:t> = (0,∞) = {0.1,…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B57573-CF31-4015-BF23-21A50360CD6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510510" y="4909352"/>
            <a:ext cx="1203062" cy="7678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80D69D9E-AE9A-45B4-8211-2475AAD949D5}"/>
              </a:ext>
            </a:extLst>
          </p:cNvPr>
          <p:cNvSpPr txBox="1">
            <a:spLocks/>
          </p:cNvSpPr>
          <p:nvPr/>
        </p:nvSpPr>
        <p:spPr>
          <a:xfrm>
            <a:off x="8713572" y="5405532"/>
            <a:ext cx="958181" cy="543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0.01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A6DA73-EC67-4698-B775-43F6F8D07001}"/>
              </a:ext>
            </a:extLst>
          </p:cNvPr>
          <p:cNvCxnSpPr>
            <a:cxnSpLocks/>
          </p:cNvCxnSpPr>
          <p:nvPr/>
        </p:nvCxnSpPr>
        <p:spPr>
          <a:xfrm flipH="1" flipV="1">
            <a:off x="7464735" y="4985154"/>
            <a:ext cx="456527" cy="7070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9DAAF37-5275-432D-89DC-69FEC8E20EA1}"/>
              </a:ext>
            </a:extLst>
          </p:cNvPr>
          <p:cNvSpPr txBox="1">
            <a:spLocks/>
          </p:cNvSpPr>
          <p:nvPr/>
        </p:nvSpPr>
        <p:spPr>
          <a:xfrm>
            <a:off x="7673632" y="5728095"/>
            <a:ext cx="1030873" cy="466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0.001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12B929-C49C-40C0-ACE8-63054D72ADE3}"/>
              </a:ext>
            </a:extLst>
          </p:cNvPr>
          <p:cNvCxnSpPr>
            <a:cxnSpLocks/>
          </p:cNvCxnSpPr>
          <p:nvPr/>
        </p:nvCxnSpPr>
        <p:spPr>
          <a:xfrm flipV="1">
            <a:off x="7418961" y="5040007"/>
            <a:ext cx="1" cy="8158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77DF077A-3CB2-4736-9DCA-D78F34B829D0}"/>
              </a:ext>
            </a:extLst>
          </p:cNvPr>
          <p:cNvSpPr txBox="1">
            <a:spLocks/>
          </p:cNvSpPr>
          <p:nvPr/>
        </p:nvSpPr>
        <p:spPr>
          <a:xfrm>
            <a:off x="6881322" y="5948673"/>
            <a:ext cx="792310" cy="3023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0.0001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EAD57-7DDA-420A-97CF-15BBE4BCE14D}"/>
              </a:ext>
            </a:extLst>
          </p:cNvPr>
          <p:cNvCxnSpPr>
            <a:cxnSpLocks/>
          </p:cNvCxnSpPr>
          <p:nvPr/>
        </p:nvCxnSpPr>
        <p:spPr>
          <a:xfrm flipV="1">
            <a:off x="6426970" y="5040007"/>
            <a:ext cx="910430" cy="10371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2206E2C-7993-4298-A7C8-3896F5777353}"/>
              </a:ext>
            </a:extLst>
          </p:cNvPr>
          <p:cNvSpPr txBox="1">
            <a:spLocks/>
          </p:cNvSpPr>
          <p:nvPr/>
        </p:nvSpPr>
        <p:spPr>
          <a:xfrm>
            <a:off x="6244011" y="6094035"/>
            <a:ext cx="627270" cy="1924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000" dirty="0"/>
              <a:t>0.00001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0B214-618E-4BEA-BF75-68974A6AE616}"/>
              </a:ext>
            </a:extLst>
          </p:cNvPr>
          <p:cNvCxnSpPr>
            <a:cxnSpLocks/>
          </p:cNvCxnSpPr>
          <p:nvPr/>
        </p:nvCxnSpPr>
        <p:spPr>
          <a:xfrm flipV="1">
            <a:off x="6048296" y="5049309"/>
            <a:ext cx="1115995" cy="10697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C8584EFA-BC2B-4711-90BD-8F7B50A917FA}"/>
              </a:ext>
            </a:extLst>
          </p:cNvPr>
          <p:cNvSpPr txBox="1">
            <a:spLocks/>
          </p:cNvSpPr>
          <p:nvPr/>
        </p:nvSpPr>
        <p:spPr>
          <a:xfrm>
            <a:off x="5773086" y="6127519"/>
            <a:ext cx="460884" cy="1529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" dirty="0"/>
              <a:t>0.000001</a:t>
            </a:r>
          </a:p>
        </p:txBody>
      </p:sp>
      <p:pic>
        <p:nvPicPr>
          <p:cNvPr id="25" name="Picture 24" descr="A person wearing a purple hat&#10;&#10;Description automatically generated">
            <a:extLst>
              <a:ext uri="{FF2B5EF4-FFF2-40B4-BE49-F238E27FC236}">
                <a16:creationId xmlns:a16="http://schemas.microsoft.com/office/drawing/2014/main" id="{707DB242-A781-4333-9D11-803B29D636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766" t="3496" r="34025" b="9663"/>
          <a:stretch/>
        </p:blipFill>
        <p:spPr>
          <a:xfrm>
            <a:off x="8957569" y="1393538"/>
            <a:ext cx="1592092" cy="1746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0603D-7050-4BFF-8684-B759E81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1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2" grpId="0" animBg="1"/>
      <p:bldP spid="15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And lo, the elements of </a:t>
            </a:r>
            <a:r>
              <a:rPr lang="el-GR" sz="3200" dirty="0"/>
              <a:t>Ω</a:t>
            </a:r>
            <a:r>
              <a:rPr lang="en-US" sz="3200" dirty="0"/>
              <a:t> were called events.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7BE146-4EEB-42E2-AB46-BB4FBD93DE96}"/>
              </a:ext>
            </a:extLst>
          </p:cNvPr>
          <p:cNvSpPr/>
          <p:nvPr/>
        </p:nvSpPr>
        <p:spPr>
          <a:xfrm>
            <a:off x="4802828" y="2124058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59D20B-5D84-4F21-93A8-91EEC8BB8AF6}"/>
              </a:ext>
            </a:extLst>
          </p:cNvPr>
          <p:cNvSpPr/>
          <p:nvPr/>
        </p:nvSpPr>
        <p:spPr>
          <a:xfrm>
            <a:off x="6035216" y="2126189"/>
            <a:ext cx="800100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02253" y="2991775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Or </a:t>
            </a:r>
            <a:r>
              <a:rPr lang="en-US" sz="3200" dirty="0">
                <a:effectLst/>
                <a:latin typeface="+mn-lt"/>
              </a:rPr>
              <a:t>each face </a:t>
            </a:r>
            <a:r>
              <a:rPr lang="en-US" sz="3200" dirty="0">
                <a:latin typeface="+mn-lt"/>
              </a:rPr>
              <a:t>of a die: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3164036" y="44924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4177994" y="44924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7982218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6030330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154D7E-3692-4073-B334-37B70F21D135}"/>
              </a:ext>
            </a:extLst>
          </p:cNvPr>
          <p:cNvSpPr/>
          <p:nvPr/>
        </p:nvSpPr>
        <p:spPr>
          <a:xfrm>
            <a:off x="5100770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3410012" y="4742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4283635" y="458599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4608401" y="486040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6109468" y="49254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DFD0F7-3486-40FF-9A2A-6989365BF526}"/>
              </a:ext>
            </a:extLst>
          </p:cNvPr>
          <p:cNvSpPr/>
          <p:nvPr/>
        </p:nvSpPr>
        <p:spPr>
          <a:xfrm>
            <a:off x="5134802" y="459161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145898-226F-4C83-87DD-2E64EDCFB3CC}"/>
              </a:ext>
            </a:extLst>
          </p:cNvPr>
          <p:cNvSpPr/>
          <p:nvPr/>
        </p:nvSpPr>
        <p:spPr>
          <a:xfrm>
            <a:off x="5348377" y="47818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83E277-4EF9-4F96-B91C-F349EE62B045}"/>
              </a:ext>
            </a:extLst>
          </p:cNvPr>
          <p:cNvSpPr/>
          <p:nvPr/>
        </p:nvSpPr>
        <p:spPr>
          <a:xfrm>
            <a:off x="5551156" y="49763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418159" y="49282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418159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6109468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8E0C15-66C6-48AA-8E06-B2968494F2EF}"/>
              </a:ext>
            </a:extLst>
          </p:cNvPr>
          <p:cNvSpPr/>
          <p:nvPr/>
        </p:nvSpPr>
        <p:spPr>
          <a:xfrm>
            <a:off x="6957374" y="45200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2338E4-A8F0-4193-88DA-8FADD07C444E}"/>
              </a:ext>
            </a:extLst>
          </p:cNvPr>
          <p:cNvSpPr/>
          <p:nvPr/>
        </p:nvSpPr>
        <p:spPr>
          <a:xfrm>
            <a:off x="7036512" y="49254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F0E101-26B9-4CDF-A03F-855BA42CEE0E}"/>
              </a:ext>
            </a:extLst>
          </p:cNvPr>
          <p:cNvSpPr/>
          <p:nvPr/>
        </p:nvSpPr>
        <p:spPr>
          <a:xfrm>
            <a:off x="7345203" y="49282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ED1602-1B62-405B-AAFA-774C40B963DF}"/>
              </a:ext>
            </a:extLst>
          </p:cNvPr>
          <p:cNvSpPr/>
          <p:nvPr/>
        </p:nvSpPr>
        <p:spPr>
          <a:xfrm>
            <a:off x="7345203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3976E0-63EF-4D2F-9087-6F0CA6405845}"/>
              </a:ext>
            </a:extLst>
          </p:cNvPr>
          <p:cNvSpPr/>
          <p:nvPr/>
        </p:nvSpPr>
        <p:spPr>
          <a:xfrm>
            <a:off x="7036512" y="46371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62A6C6E-C487-4FB4-A529-7A9391D14EED}"/>
              </a:ext>
            </a:extLst>
          </p:cNvPr>
          <p:cNvSpPr/>
          <p:nvPr/>
        </p:nvSpPr>
        <p:spPr>
          <a:xfrm>
            <a:off x="7207955" y="478181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8131155" y="463581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8143809" y="47969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8143809" y="49500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8359221" y="464437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8368439" y="480095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8368439" y="495794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7EE7E-9687-4C13-AC00-8D7F2BE0B4C6}"/>
              </a:ext>
            </a:extLst>
          </p:cNvPr>
          <p:cNvSpPr/>
          <p:nvPr/>
        </p:nvSpPr>
        <p:spPr>
          <a:xfrm>
            <a:off x="3668372" y="1258376"/>
            <a:ext cx="4532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</a:rPr>
              <a:t>Like</a:t>
            </a:r>
            <a:r>
              <a:rPr lang="en-US" sz="3200" dirty="0"/>
              <a:t> </a:t>
            </a:r>
            <a:r>
              <a:rPr lang="en-US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ea typeface="+mj-ea"/>
              </a:rPr>
              <a:t>each side of a coin: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C17DB-16B7-412A-AFC5-EC4F3FF0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0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Even the </a:t>
            </a:r>
            <a:r>
              <a:rPr lang="en-US" sz="3200" u="sng" dirty="0"/>
              <a:t>combinations</a:t>
            </a:r>
            <a:r>
              <a:rPr lang="en-US" sz="3200" dirty="0"/>
              <a:t> of these elements were events.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62380" y="1357210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Like rolling a one </a:t>
            </a:r>
            <a:r>
              <a:rPr lang="en-US" sz="3200" u="sng" dirty="0">
                <a:latin typeface="+mn-lt"/>
              </a:rPr>
              <a:t>or</a:t>
            </a:r>
            <a:r>
              <a:rPr lang="en-US" sz="3200" dirty="0">
                <a:latin typeface="+mn-lt"/>
              </a:rPr>
              <a:t> two.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5100770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6114728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6621966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5618675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5346746" y="29323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6220369" y="2775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6545135" y="30501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5697813" y="5708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006504" y="57114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006504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5697813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6770903" y="541902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6783557" y="5580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6783557" y="57332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6998969" y="54275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7008187" y="55841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7008187" y="5741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4636044" y="2486341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6879882" y="2487806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4625999" y="530543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4731640" y="539898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5056406" y="56734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4201768" y="508137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7367640" y="508756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FF707C2-2536-4282-A4AF-03E90BA45A12}"/>
              </a:ext>
            </a:extLst>
          </p:cNvPr>
          <p:cNvSpPr txBox="1">
            <a:spLocks/>
          </p:cNvSpPr>
          <p:nvPr/>
        </p:nvSpPr>
        <p:spPr>
          <a:xfrm>
            <a:off x="2162380" y="3630147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Or an even number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014B04-8F69-408A-8E23-C5F52D44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13" y="104455"/>
            <a:ext cx="8506128" cy="1252755"/>
          </a:xfrm>
        </p:spPr>
        <p:txBody>
          <a:bodyPr>
            <a:normAutofit/>
          </a:bodyPr>
          <a:lstStyle/>
          <a:p>
            <a:r>
              <a:rPr lang="en-US" sz="3200" dirty="0"/>
              <a:t>And then the skies darkened, for there was set notation on the horizon… </a:t>
            </a:r>
            <a:r>
              <a:rPr lang="en-US" sz="3200" dirty="0">
                <a:sym typeface="Wingdings" panose="05000000000000000000" pitchFamily="2" charset="2"/>
              </a:rPr>
              <a:t>  </a:t>
            </a:r>
            <a:endParaRPr lang="en-US" sz="3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2162380" y="1357210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 single outcome could be an element of a 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803E0C-B8F7-437B-8C16-5ED45A9AACBD}"/>
              </a:ext>
            </a:extLst>
          </p:cNvPr>
          <p:cNvSpPr/>
          <p:nvPr/>
        </p:nvSpPr>
        <p:spPr>
          <a:xfrm>
            <a:off x="5100770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6114728" y="268217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6621966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5618675" y="53032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2D3CD-45B4-45E4-813E-45F92522CD7F}"/>
              </a:ext>
            </a:extLst>
          </p:cNvPr>
          <p:cNvSpPr/>
          <p:nvPr/>
        </p:nvSpPr>
        <p:spPr>
          <a:xfrm>
            <a:off x="5346746" y="29323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6220369" y="2775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6545135" y="30501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5697813" y="57086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6006504" y="57114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6006504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5697813" y="54203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6770903" y="541902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6783557" y="5580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6783557" y="573326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6998969" y="54275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7008187" y="55841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7008187" y="574115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4636044" y="2486341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6879882" y="2487806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4625999" y="530543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4731640" y="539898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5056406" y="567340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4201768" y="508137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7367640" y="508756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CFF707C2-2536-4282-A4AF-03E90BA45A12}"/>
              </a:ext>
            </a:extLst>
          </p:cNvPr>
          <p:cNvSpPr txBox="1">
            <a:spLocks/>
          </p:cNvSpPr>
          <p:nvPr/>
        </p:nvSpPr>
        <p:spPr>
          <a:xfrm>
            <a:off x="2162380" y="3630147"/>
            <a:ext cx="7335648" cy="12493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In fact, that outcome was an element of any set that included it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15C0AF-28EE-49B1-8A60-59AB88927104}"/>
              </a:ext>
            </a:extLst>
          </p:cNvPr>
          <p:cNvSpPr/>
          <p:nvPr/>
        </p:nvSpPr>
        <p:spPr>
          <a:xfrm>
            <a:off x="2732975" y="275598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03E774-6C22-4C7A-82F1-55F151D2FF46}"/>
              </a:ext>
            </a:extLst>
          </p:cNvPr>
          <p:cNvSpPr/>
          <p:nvPr/>
        </p:nvSpPr>
        <p:spPr>
          <a:xfrm>
            <a:off x="2838616" y="284952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451C3-BEF8-412D-983E-5851230B3E4B}"/>
              </a:ext>
            </a:extLst>
          </p:cNvPr>
          <p:cNvSpPr/>
          <p:nvPr/>
        </p:nvSpPr>
        <p:spPr>
          <a:xfrm>
            <a:off x="3163382" y="31239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3809015" y="268217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015" y="2682172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0772A-5B6B-4C2C-A05A-2B64AE1C43F4}"/>
              </a:ext>
            </a:extLst>
          </p:cNvPr>
          <p:cNvSpPr/>
          <p:nvPr/>
        </p:nvSpPr>
        <p:spPr>
          <a:xfrm>
            <a:off x="2355455" y="5262534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A09D31-7FC7-429D-A0AD-1210B86680D0}"/>
              </a:ext>
            </a:extLst>
          </p:cNvPr>
          <p:cNvSpPr/>
          <p:nvPr/>
        </p:nvSpPr>
        <p:spPr>
          <a:xfrm>
            <a:off x="2461096" y="53560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1C73B9-FEB4-4B70-8A03-B73F6AF51744}"/>
              </a:ext>
            </a:extLst>
          </p:cNvPr>
          <p:cNvSpPr/>
          <p:nvPr/>
        </p:nvSpPr>
        <p:spPr>
          <a:xfrm>
            <a:off x="2785862" y="563049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/>
              <p:nvPr/>
            </p:nvSpPr>
            <p:spPr>
              <a:xfrm>
                <a:off x="3431495" y="5188725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495" y="5188725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FFDE69-8188-441F-9D00-226A86A5F632}"/>
              </a:ext>
            </a:extLst>
          </p:cNvPr>
          <p:cNvCxnSpPr>
            <a:cxnSpLocks/>
          </p:cNvCxnSpPr>
          <p:nvPr/>
        </p:nvCxnSpPr>
        <p:spPr>
          <a:xfrm flipV="1">
            <a:off x="3742077" y="5814144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49327FA6-E062-49DB-AC19-EEADCAF71F2F}"/>
              </a:ext>
            </a:extLst>
          </p:cNvPr>
          <p:cNvSpPr txBox="1">
            <a:spLocks/>
          </p:cNvSpPr>
          <p:nvPr/>
        </p:nvSpPr>
        <p:spPr>
          <a:xfrm>
            <a:off x="3163382" y="6259946"/>
            <a:ext cx="1204430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an element of)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CBFC1-FA2D-497B-9463-4A3E6C5B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30" grpId="0" animBg="1"/>
      <p:bldP spid="31" grpId="0" animBg="1"/>
      <p:bldP spid="32" grpId="0" animBg="1"/>
      <p:bldP spid="6" grpId="0"/>
      <p:bldP spid="35" grpId="0" animBg="1"/>
      <p:bldP spid="49" grpId="0" animBg="1"/>
      <p:bldP spid="50" grpId="0" animBg="1"/>
      <p:bldP spid="51" grpId="0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EE4-45C6-4F80-9907-F1752C9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" y="104455"/>
            <a:ext cx="11496582" cy="12527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And yet there was more!  If every element of one set was also an element of a second set, the first set was considered a </a:t>
            </a:r>
            <a:r>
              <a:rPr lang="en-US" sz="3200" u="sng" dirty="0"/>
              <a:t>subset</a:t>
            </a:r>
            <a:r>
              <a:rPr lang="en-US" sz="3200" dirty="0"/>
              <a:t> of the second!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5C1566-6335-4A02-9324-5AA4F7CCEF85}"/>
              </a:ext>
            </a:extLst>
          </p:cNvPr>
          <p:cNvSpPr txBox="1">
            <a:spLocks/>
          </p:cNvSpPr>
          <p:nvPr/>
        </p:nvSpPr>
        <p:spPr>
          <a:xfrm>
            <a:off x="602648" y="1308619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Like this first set,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66F116-EB53-42E9-9952-D311EC81520F}"/>
              </a:ext>
            </a:extLst>
          </p:cNvPr>
          <p:cNvSpPr/>
          <p:nvPr/>
        </p:nvSpPr>
        <p:spPr>
          <a:xfrm>
            <a:off x="2810418" y="215426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F5D74A-38D0-49F9-8860-75D394A784C4}"/>
              </a:ext>
            </a:extLst>
          </p:cNvPr>
          <p:cNvSpPr/>
          <p:nvPr/>
        </p:nvSpPr>
        <p:spPr>
          <a:xfrm>
            <a:off x="10404850" y="21930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B963AA-A449-47EB-B54B-9FAC27A1286C}"/>
              </a:ext>
            </a:extLst>
          </p:cNvPr>
          <p:cNvSpPr/>
          <p:nvPr/>
        </p:nvSpPr>
        <p:spPr>
          <a:xfrm>
            <a:off x="9401559" y="21930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BA4D5-791F-48AB-8298-458F7BEDD98D}"/>
              </a:ext>
            </a:extLst>
          </p:cNvPr>
          <p:cNvSpPr/>
          <p:nvPr/>
        </p:nvSpPr>
        <p:spPr>
          <a:xfrm>
            <a:off x="2916059" y="22478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F2E7E2-C04B-4DFB-BAED-E04BC86A96DA}"/>
              </a:ext>
            </a:extLst>
          </p:cNvPr>
          <p:cNvSpPr/>
          <p:nvPr/>
        </p:nvSpPr>
        <p:spPr>
          <a:xfrm>
            <a:off x="3240825" y="252223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7E2D3-DB82-4518-BDED-14BA2D0F661E}"/>
              </a:ext>
            </a:extLst>
          </p:cNvPr>
          <p:cNvSpPr/>
          <p:nvPr/>
        </p:nvSpPr>
        <p:spPr>
          <a:xfrm>
            <a:off x="9480697" y="259849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A8775C-B346-4914-99C3-06A0CC3A9A8E}"/>
              </a:ext>
            </a:extLst>
          </p:cNvPr>
          <p:cNvSpPr/>
          <p:nvPr/>
        </p:nvSpPr>
        <p:spPr>
          <a:xfrm>
            <a:off x="9789388" y="260135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FFD4A-47C3-4575-A446-54B6E0F4A30A}"/>
              </a:ext>
            </a:extLst>
          </p:cNvPr>
          <p:cNvSpPr/>
          <p:nvPr/>
        </p:nvSpPr>
        <p:spPr>
          <a:xfrm>
            <a:off x="9789388" y="23101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1F5B58-1CFB-4E3E-A096-18F9543BA25B}"/>
              </a:ext>
            </a:extLst>
          </p:cNvPr>
          <p:cNvSpPr/>
          <p:nvPr/>
        </p:nvSpPr>
        <p:spPr>
          <a:xfrm>
            <a:off x="9480697" y="231019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F7F3483-6D1F-4A59-9479-F3C5A4C0F2BE}"/>
              </a:ext>
            </a:extLst>
          </p:cNvPr>
          <p:cNvSpPr/>
          <p:nvPr/>
        </p:nvSpPr>
        <p:spPr>
          <a:xfrm>
            <a:off x="10553787" y="230888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1BFD8B8-E27C-4F70-A7FB-1B706191DB1C}"/>
              </a:ext>
            </a:extLst>
          </p:cNvPr>
          <p:cNvSpPr/>
          <p:nvPr/>
        </p:nvSpPr>
        <p:spPr>
          <a:xfrm>
            <a:off x="10566441" y="24700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B602F2D-3E22-4BAD-B555-60071DCD9A04}"/>
              </a:ext>
            </a:extLst>
          </p:cNvPr>
          <p:cNvSpPr/>
          <p:nvPr/>
        </p:nvSpPr>
        <p:spPr>
          <a:xfrm>
            <a:off x="10566441" y="26231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618858D-D067-402D-897E-92A3B689906C}"/>
              </a:ext>
            </a:extLst>
          </p:cNvPr>
          <p:cNvSpPr/>
          <p:nvPr/>
        </p:nvSpPr>
        <p:spPr>
          <a:xfrm>
            <a:off x="10781853" y="23174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B5D82-2D51-4B20-891A-38F56901D36D}"/>
              </a:ext>
            </a:extLst>
          </p:cNvPr>
          <p:cNvSpPr/>
          <p:nvPr/>
        </p:nvSpPr>
        <p:spPr>
          <a:xfrm>
            <a:off x="10791071" y="247401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8529AC-0F2C-4C0D-8CBA-28C13580F236}"/>
              </a:ext>
            </a:extLst>
          </p:cNvPr>
          <p:cNvSpPr/>
          <p:nvPr/>
        </p:nvSpPr>
        <p:spPr>
          <a:xfrm>
            <a:off x="10791071" y="263101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92ADE31-09D2-4E21-AD72-FAA2655855BA}"/>
              </a:ext>
            </a:extLst>
          </p:cNvPr>
          <p:cNvSpPr/>
          <p:nvPr/>
        </p:nvSpPr>
        <p:spPr>
          <a:xfrm>
            <a:off x="2275756" y="197742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2F836061-61FC-422B-9D3E-4C6A8D66843F}"/>
              </a:ext>
            </a:extLst>
          </p:cNvPr>
          <p:cNvSpPr/>
          <p:nvPr/>
        </p:nvSpPr>
        <p:spPr>
          <a:xfrm rot="10800000">
            <a:off x="4519594" y="1978885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C986042-00AF-4959-B055-6B9FD2C8FF46}"/>
              </a:ext>
            </a:extLst>
          </p:cNvPr>
          <p:cNvSpPr/>
          <p:nvPr/>
        </p:nvSpPr>
        <p:spPr>
          <a:xfrm>
            <a:off x="8408883" y="219529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FB4B2C-C577-4C11-B104-9CA955753775}"/>
              </a:ext>
            </a:extLst>
          </p:cNvPr>
          <p:cNvSpPr/>
          <p:nvPr/>
        </p:nvSpPr>
        <p:spPr>
          <a:xfrm>
            <a:off x="8514524" y="22888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BDC6F3-3609-4C53-BB27-760D55CFAE0B}"/>
              </a:ext>
            </a:extLst>
          </p:cNvPr>
          <p:cNvSpPr/>
          <p:nvPr/>
        </p:nvSpPr>
        <p:spPr>
          <a:xfrm>
            <a:off x="8839290" y="256325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F5420C54-E391-4F35-832E-316E9053261B}"/>
              </a:ext>
            </a:extLst>
          </p:cNvPr>
          <p:cNvSpPr/>
          <p:nvPr/>
        </p:nvSpPr>
        <p:spPr>
          <a:xfrm>
            <a:off x="7984652" y="197123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B93A36BA-4EEE-43AF-B1F3-1954FAF5F0FD}"/>
              </a:ext>
            </a:extLst>
          </p:cNvPr>
          <p:cNvSpPr/>
          <p:nvPr/>
        </p:nvSpPr>
        <p:spPr>
          <a:xfrm rot="10800000">
            <a:off x="11150524" y="1977420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15C0AF-28EE-49B1-8A60-59AB88927104}"/>
              </a:ext>
            </a:extLst>
          </p:cNvPr>
          <p:cNvSpPr/>
          <p:nvPr/>
        </p:nvSpPr>
        <p:spPr>
          <a:xfrm>
            <a:off x="502162" y="2231274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03E774-6C22-4C7A-82F1-55F151D2FF46}"/>
              </a:ext>
            </a:extLst>
          </p:cNvPr>
          <p:cNvSpPr/>
          <p:nvPr/>
        </p:nvSpPr>
        <p:spPr>
          <a:xfrm>
            <a:off x="607803" y="232482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451C3-BEF8-412D-983E-5851230B3E4B}"/>
              </a:ext>
            </a:extLst>
          </p:cNvPr>
          <p:cNvSpPr/>
          <p:nvPr/>
        </p:nvSpPr>
        <p:spPr>
          <a:xfrm>
            <a:off x="932569" y="259923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/>
              <p:nvPr/>
            </p:nvSpPr>
            <p:spPr>
              <a:xfrm>
                <a:off x="1448727" y="217325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C688F-9068-4EDC-9D7E-BB1D98B2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27" y="2173251"/>
                <a:ext cx="49040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B0772A-5B6B-4C2C-A05A-2B64AE1C43F4}"/>
              </a:ext>
            </a:extLst>
          </p:cNvPr>
          <p:cNvSpPr/>
          <p:nvPr/>
        </p:nvSpPr>
        <p:spPr>
          <a:xfrm>
            <a:off x="6315854" y="2205977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A09D31-7FC7-429D-A0AD-1210B86680D0}"/>
              </a:ext>
            </a:extLst>
          </p:cNvPr>
          <p:cNvSpPr/>
          <p:nvPr/>
        </p:nvSpPr>
        <p:spPr>
          <a:xfrm>
            <a:off x="6421495" y="229952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1C73B9-FEB4-4B70-8A03-B73F6AF51744}"/>
              </a:ext>
            </a:extLst>
          </p:cNvPr>
          <p:cNvSpPr/>
          <p:nvPr/>
        </p:nvSpPr>
        <p:spPr>
          <a:xfrm>
            <a:off x="6746261" y="257394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/>
              <p:nvPr/>
            </p:nvSpPr>
            <p:spPr>
              <a:xfrm>
                <a:off x="7214379" y="2078582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30EA5B-8B8A-4041-950F-4CF965F3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79" y="2078582"/>
                <a:ext cx="4904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3EA9013-2918-44C6-9D3F-8DBC3877C5D3}"/>
              </a:ext>
            </a:extLst>
          </p:cNvPr>
          <p:cNvSpPr/>
          <p:nvPr/>
        </p:nvSpPr>
        <p:spPr>
          <a:xfrm>
            <a:off x="3676457" y="2154269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380C02-46F4-4727-96DC-26604207638B}"/>
              </a:ext>
            </a:extLst>
          </p:cNvPr>
          <p:cNvSpPr/>
          <p:nvPr/>
        </p:nvSpPr>
        <p:spPr>
          <a:xfrm>
            <a:off x="3755595" y="255968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B3AB532-2A4E-4B45-BACD-63A455BF8427}"/>
              </a:ext>
            </a:extLst>
          </p:cNvPr>
          <p:cNvSpPr/>
          <p:nvPr/>
        </p:nvSpPr>
        <p:spPr>
          <a:xfrm>
            <a:off x="4064286" y="256254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DA43D8-9A92-485E-B3B8-5E601CAC35E9}"/>
              </a:ext>
            </a:extLst>
          </p:cNvPr>
          <p:cNvSpPr/>
          <p:nvPr/>
        </p:nvSpPr>
        <p:spPr>
          <a:xfrm>
            <a:off x="4064286" y="227138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52BD560-9C85-4F55-B49F-4699FECD3858}"/>
              </a:ext>
            </a:extLst>
          </p:cNvPr>
          <p:cNvSpPr/>
          <p:nvPr/>
        </p:nvSpPr>
        <p:spPr>
          <a:xfrm>
            <a:off x="3755595" y="227138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C43BF98-2D66-44E4-AAD3-934688DD812B}"/>
              </a:ext>
            </a:extLst>
          </p:cNvPr>
          <p:cNvSpPr/>
          <p:nvPr/>
        </p:nvSpPr>
        <p:spPr>
          <a:xfrm>
            <a:off x="2810418" y="33598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A271613-4095-4A18-B736-94BDA6BD3E6B}"/>
              </a:ext>
            </a:extLst>
          </p:cNvPr>
          <p:cNvSpPr/>
          <p:nvPr/>
        </p:nvSpPr>
        <p:spPr>
          <a:xfrm>
            <a:off x="2916059" y="345343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9AFA93-6AAC-454E-98E6-775B6016212B}"/>
              </a:ext>
            </a:extLst>
          </p:cNvPr>
          <p:cNvSpPr/>
          <p:nvPr/>
        </p:nvSpPr>
        <p:spPr>
          <a:xfrm>
            <a:off x="3240825" y="372784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772B5955-9C1E-48AB-9735-74EC9A970A40}"/>
              </a:ext>
            </a:extLst>
          </p:cNvPr>
          <p:cNvSpPr/>
          <p:nvPr/>
        </p:nvSpPr>
        <p:spPr>
          <a:xfrm>
            <a:off x="2275756" y="3183037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FA2F931-3B8A-4EDC-9322-69C9961E52F5}"/>
              </a:ext>
            </a:extLst>
          </p:cNvPr>
          <p:cNvSpPr/>
          <p:nvPr/>
        </p:nvSpPr>
        <p:spPr>
          <a:xfrm rot="10800000">
            <a:off x="4519594" y="3184502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/>
              <p:nvPr/>
            </p:nvSpPr>
            <p:spPr>
              <a:xfrm>
                <a:off x="1448727" y="3378868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6CA122-8072-49CA-88B4-768A422A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27" y="3378868"/>
                <a:ext cx="4904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D3E05FA-6731-4F7F-8D9F-AA0086DF8C64}"/>
              </a:ext>
            </a:extLst>
          </p:cNvPr>
          <p:cNvSpPr/>
          <p:nvPr/>
        </p:nvSpPr>
        <p:spPr>
          <a:xfrm>
            <a:off x="3676457" y="33598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E7608B-A217-49CF-AC0E-2CA0AC15E1BD}"/>
              </a:ext>
            </a:extLst>
          </p:cNvPr>
          <p:cNvSpPr/>
          <p:nvPr/>
        </p:nvSpPr>
        <p:spPr>
          <a:xfrm>
            <a:off x="3755595" y="37653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896681-B7AB-469F-8CAA-4ABD45DA45D7}"/>
              </a:ext>
            </a:extLst>
          </p:cNvPr>
          <p:cNvSpPr/>
          <p:nvPr/>
        </p:nvSpPr>
        <p:spPr>
          <a:xfrm>
            <a:off x="4064286" y="37681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4483B0-E8A3-4D77-AB8B-781170681C52}"/>
              </a:ext>
            </a:extLst>
          </p:cNvPr>
          <p:cNvSpPr/>
          <p:nvPr/>
        </p:nvSpPr>
        <p:spPr>
          <a:xfrm>
            <a:off x="4064286" y="34770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FF77EF7-43E9-458F-9F58-2DA55E6A8257}"/>
              </a:ext>
            </a:extLst>
          </p:cNvPr>
          <p:cNvSpPr/>
          <p:nvPr/>
        </p:nvSpPr>
        <p:spPr>
          <a:xfrm>
            <a:off x="3755595" y="34770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31E7541-4E01-4E06-BB93-5778BBF7AACF}"/>
              </a:ext>
            </a:extLst>
          </p:cNvPr>
          <p:cNvSpPr/>
          <p:nvPr/>
        </p:nvSpPr>
        <p:spPr>
          <a:xfrm>
            <a:off x="499403" y="3430243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875300-8438-4C4F-BCD8-E0DDE6C4E346}"/>
              </a:ext>
            </a:extLst>
          </p:cNvPr>
          <p:cNvSpPr/>
          <p:nvPr/>
        </p:nvSpPr>
        <p:spPr>
          <a:xfrm>
            <a:off x="578541" y="383565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7361156-2990-42CC-AFC2-DEE41F6E392C}"/>
              </a:ext>
            </a:extLst>
          </p:cNvPr>
          <p:cNvSpPr/>
          <p:nvPr/>
        </p:nvSpPr>
        <p:spPr>
          <a:xfrm>
            <a:off x="887232" y="38385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114FC9-ED0A-4398-8B7E-9D6E7DAB5000}"/>
              </a:ext>
            </a:extLst>
          </p:cNvPr>
          <p:cNvSpPr/>
          <p:nvPr/>
        </p:nvSpPr>
        <p:spPr>
          <a:xfrm>
            <a:off x="887232" y="35473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5475CE8-5732-46C3-BB06-EFC21B0EEFF9}"/>
              </a:ext>
            </a:extLst>
          </p:cNvPr>
          <p:cNvSpPr/>
          <p:nvPr/>
        </p:nvSpPr>
        <p:spPr>
          <a:xfrm>
            <a:off x="578541" y="354736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09C2AC0-DF60-4DEF-ABC4-4F5DF4C98DE6}"/>
              </a:ext>
            </a:extLst>
          </p:cNvPr>
          <p:cNvSpPr/>
          <p:nvPr/>
        </p:nvSpPr>
        <p:spPr>
          <a:xfrm>
            <a:off x="10404850" y="33937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A6E7DE1-690E-4B8D-8486-83CAA2C03A9F}"/>
              </a:ext>
            </a:extLst>
          </p:cNvPr>
          <p:cNvSpPr/>
          <p:nvPr/>
        </p:nvSpPr>
        <p:spPr>
          <a:xfrm>
            <a:off x="9401559" y="3393786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643B9CF-2479-4AE7-85C6-FFA7574CEB5F}"/>
              </a:ext>
            </a:extLst>
          </p:cNvPr>
          <p:cNvSpPr/>
          <p:nvPr/>
        </p:nvSpPr>
        <p:spPr>
          <a:xfrm>
            <a:off x="9480697" y="379920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7947849-7BDE-427F-8FC9-DFC480C19AEB}"/>
              </a:ext>
            </a:extLst>
          </p:cNvPr>
          <p:cNvSpPr/>
          <p:nvPr/>
        </p:nvSpPr>
        <p:spPr>
          <a:xfrm>
            <a:off x="9789388" y="380206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E40BA9-9C4E-4022-AED8-DDFEA2B81604}"/>
              </a:ext>
            </a:extLst>
          </p:cNvPr>
          <p:cNvSpPr/>
          <p:nvPr/>
        </p:nvSpPr>
        <p:spPr>
          <a:xfrm>
            <a:off x="9789388" y="35109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2D4E8A-7067-47D7-BDDB-247FC9CD10FA}"/>
              </a:ext>
            </a:extLst>
          </p:cNvPr>
          <p:cNvSpPr/>
          <p:nvPr/>
        </p:nvSpPr>
        <p:spPr>
          <a:xfrm>
            <a:off x="9480697" y="351090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B8F90C8-D73C-4996-A78C-A6A44F37EE7D}"/>
              </a:ext>
            </a:extLst>
          </p:cNvPr>
          <p:cNvSpPr/>
          <p:nvPr/>
        </p:nvSpPr>
        <p:spPr>
          <a:xfrm>
            <a:off x="10553787" y="350959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3B465C6-AB51-459E-A7BD-18A3DE87BBA0}"/>
              </a:ext>
            </a:extLst>
          </p:cNvPr>
          <p:cNvSpPr/>
          <p:nvPr/>
        </p:nvSpPr>
        <p:spPr>
          <a:xfrm>
            <a:off x="10566441" y="3670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BA68E5F-A5C1-4FF0-BA5C-18BD19FE27FB}"/>
              </a:ext>
            </a:extLst>
          </p:cNvPr>
          <p:cNvSpPr/>
          <p:nvPr/>
        </p:nvSpPr>
        <p:spPr>
          <a:xfrm>
            <a:off x="10566441" y="382383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48A39F8-8D1B-4B51-9B1D-1078FB42B487}"/>
              </a:ext>
            </a:extLst>
          </p:cNvPr>
          <p:cNvSpPr/>
          <p:nvPr/>
        </p:nvSpPr>
        <p:spPr>
          <a:xfrm>
            <a:off x="10781853" y="351814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558A185-9900-4394-A178-873FF1A817B0}"/>
              </a:ext>
            </a:extLst>
          </p:cNvPr>
          <p:cNvSpPr/>
          <p:nvPr/>
        </p:nvSpPr>
        <p:spPr>
          <a:xfrm>
            <a:off x="10791071" y="367472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2820989-E13C-4631-8AD2-6F6026EFC5C3}"/>
              </a:ext>
            </a:extLst>
          </p:cNvPr>
          <p:cNvSpPr/>
          <p:nvPr/>
        </p:nvSpPr>
        <p:spPr>
          <a:xfrm>
            <a:off x="10791071" y="3831720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2C0EE39-D93F-47FB-A8E7-2495BF9590DD}"/>
              </a:ext>
            </a:extLst>
          </p:cNvPr>
          <p:cNvSpPr/>
          <p:nvPr/>
        </p:nvSpPr>
        <p:spPr>
          <a:xfrm>
            <a:off x="8408883" y="3396005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D5C1B5-CC1D-4771-B362-3CC34A4740BD}"/>
              </a:ext>
            </a:extLst>
          </p:cNvPr>
          <p:cNvSpPr/>
          <p:nvPr/>
        </p:nvSpPr>
        <p:spPr>
          <a:xfrm>
            <a:off x="8514524" y="348955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187CD1-709E-4CC9-95E9-F6A2027F0ECC}"/>
              </a:ext>
            </a:extLst>
          </p:cNvPr>
          <p:cNvSpPr/>
          <p:nvPr/>
        </p:nvSpPr>
        <p:spPr>
          <a:xfrm>
            <a:off x="8839290" y="376396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F6ABE797-FF37-4419-8991-2936D58EF39C}"/>
              </a:ext>
            </a:extLst>
          </p:cNvPr>
          <p:cNvSpPr/>
          <p:nvPr/>
        </p:nvSpPr>
        <p:spPr>
          <a:xfrm>
            <a:off x="7984652" y="3171943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12DF7799-6885-4505-90A2-EE8D3D5B1723}"/>
              </a:ext>
            </a:extLst>
          </p:cNvPr>
          <p:cNvSpPr/>
          <p:nvPr/>
        </p:nvSpPr>
        <p:spPr>
          <a:xfrm rot="10800000">
            <a:off x="11150524" y="317812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21FB45-8B8F-449B-8106-67AA8D4FDE6E}"/>
                  </a:ext>
                </a:extLst>
              </p:cNvPr>
              <p:cNvSpPr txBox="1"/>
              <p:nvPr/>
            </p:nvSpPr>
            <p:spPr>
              <a:xfrm>
                <a:off x="7214379" y="3279291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21FB45-8B8F-449B-8106-67AA8D4F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79" y="3279291"/>
                <a:ext cx="4904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678C8E3-7EEB-4E80-B365-52ABD49E6BED}"/>
              </a:ext>
            </a:extLst>
          </p:cNvPr>
          <p:cNvSpPr/>
          <p:nvPr/>
        </p:nvSpPr>
        <p:spPr>
          <a:xfrm>
            <a:off x="6304765" y="3349820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C5BE97-9F87-4E4D-81C8-03171E62D76C}"/>
              </a:ext>
            </a:extLst>
          </p:cNvPr>
          <p:cNvSpPr/>
          <p:nvPr/>
        </p:nvSpPr>
        <p:spPr>
          <a:xfrm>
            <a:off x="6383903" y="3755235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E7448DF-6782-4297-95F3-382E2B53F9FD}"/>
              </a:ext>
            </a:extLst>
          </p:cNvPr>
          <p:cNvSpPr/>
          <p:nvPr/>
        </p:nvSpPr>
        <p:spPr>
          <a:xfrm>
            <a:off x="6692594" y="375809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44541FA-8AD2-4E22-9E2E-AD27FF48B4BA}"/>
              </a:ext>
            </a:extLst>
          </p:cNvPr>
          <p:cNvSpPr/>
          <p:nvPr/>
        </p:nvSpPr>
        <p:spPr>
          <a:xfrm>
            <a:off x="6692594" y="34669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4709C1B-106D-47F1-9057-0F19014BB5AE}"/>
              </a:ext>
            </a:extLst>
          </p:cNvPr>
          <p:cNvSpPr/>
          <p:nvPr/>
        </p:nvSpPr>
        <p:spPr>
          <a:xfrm>
            <a:off x="6383903" y="346693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14B34A55-DAF9-4E3B-AF3B-A29FB4E6B0D0}"/>
              </a:ext>
            </a:extLst>
          </p:cNvPr>
          <p:cNvSpPr txBox="1">
            <a:spLocks/>
          </p:cNvSpPr>
          <p:nvPr/>
        </p:nvSpPr>
        <p:spPr>
          <a:xfrm>
            <a:off x="6872784" y="1363788"/>
            <a:ext cx="4067804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And this second set,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D54E84E-C7E1-4ED0-83E4-2FBA7AC471F1}"/>
              </a:ext>
            </a:extLst>
          </p:cNvPr>
          <p:cNvSpPr/>
          <p:nvPr/>
        </p:nvSpPr>
        <p:spPr>
          <a:xfrm>
            <a:off x="2754875" y="53931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761D0F9-5B1B-4470-99E8-DA99047A55F8}"/>
              </a:ext>
            </a:extLst>
          </p:cNvPr>
          <p:cNvSpPr/>
          <p:nvPr/>
        </p:nvSpPr>
        <p:spPr>
          <a:xfrm>
            <a:off x="2860516" y="548665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A738B5A-CD74-458C-A325-A9F39105C270}"/>
              </a:ext>
            </a:extLst>
          </p:cNvPr>
          <p:cNvSpPr/>
          <p:nvPr/>
        </p:nvSpPr>
        <p:spPr>
          <a:xfrm>
            <a:off x="3185282" y="576107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4546FF5E-F02F-4371-8966-5B4EAFBB1714}"/>
              </a:ext>
            </a:extLst>
          </p:cNvPr>
          <p:cNvSpPr/>
          <p:nvPr/>
        </p:nvSpPr>
        <p:spPr>
          <a:xfrm>
            <a:off x="2220213" y="521625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F5E26E01-851C-4BF1-9821-B7B17A33A2E4}"/>
              </a:ext>
            </a:extLst>
          </p:cNvPr>
          <p:cNvSpPr/>
          <p:nvPr/>
        </p:nvSpPr>
        <p:spPr>
          <a:xfrm rot="10800000">
            <a:off x="4464051" y="5217724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C54F159-12E0-49F7-AABF-27717D174945}"/>
              </a:ext>
            </a:extLst>
          </p:cNvPr>
          <p:cNvSpPr/>
          <p:nvPr/>
        </p:nvSpPr>
        <p:spPr>
          <a:xfrm>
            <a:off x="3620914" y="5393108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183A483-E34C-46DB-B596-D4921B7CFE0E}"/>
              </a:ext>
            </a:extLst>
          </p:cNvPr>
          <p:cNvSpPr/>
          <p:nvPr/>
        </p:nvSpPr>
        <p:spPr>
          <a:xfrm>
            <a:off x="3700052" y="5798523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9DB36A3-767A-4CBB-BEBE-C376EBD3432F}"/>
              </a:ext>
            </a:extLst>
          </p:cNvPr>
          <p:cNvSpPr/>
          <p:nvPr/>
        </p:nvSpPr>
        <p:spPr>
          <a:xfrm>
            <a:off x="4008743" y="5801382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52D0E2C-9223-495D-ACD5-CD3B2EC99F5C}"/>
              </a:ext>
            </a:extLst>
          </p:cNvPr>
          <p:cNvSpPr/>
          <p:nvPr/>
        </p:nvSpPr>
        <p:spPr>
          <a:xfrm>
            <a:off x="4008743" y="55102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41AE374-8320-4B80-BAA2-1F279490B6E3}"/>
              </a:ext>
            </a:extLst>
          </p:cNvPr>
          <p:cNvSpPr/>
          <p:nvPr/>
        </p:nvSpPr>
        <p:spPr>
          <a:xfrm>
            <a:off x="3700052" y="551022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3F9FFBF-9BBB-44FD-984B-860E7D1852A1}"/>
              </a:ext>
            </a:extLst>
          </p:cNvPr>
          <p:cNvSpPr/>
          <p:nvPr/>
        </p:nvSpPr>
        <p:spPr>
          <a:xfrm>
            <a:off x="8574815" y="543810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91F6805-41F6-493A-8D5D-8B2364D2ABF2}"/>
              </a:ext>
            </a:extLst>
          </p:cNvPr>
          <p:cNvSpPr/>
          <p:nvPr/>
        </p:nvSpPr>
        <p:spPr>
          <a:xfrm>
            <a:off x="7571524" y="5438102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F331A95-F06B-4321-BBEB-E72184A71000}"/>
              </a:ext>
            </a:extLst>
          </p:cNvPr>
          <p:cNvSpPr/>
          <p:nvPr/>
        </p:nvSpPr>
        <p:spPr>
          <a:xfrm>
            <a:off x="7650662" y="5843517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5423D51-EE68-4ABF-BE5D-05B24C1D1CF6}"/>
              </a:ext>
            </a:extLst>
          </p:cNvPr>
          <p:cNvSpPr/>
          <p:nvPr/>
        </p:nvSpPr>
        <p:spPr>
          <a:xfrm>
            <a:off x="7959353" y="584637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8AFF57-F138-44EC-8002-DCAC3FD2787C}"/>
              </a:ext>
            </a:extLst>
          </p:cNvPr>
          <p:cNvSpPr/>
          <p:nvPr/>
        </p:nvSpPr>
        <p:spPr>
          <a:xfrm>
            <a:off x="7959353" y="555522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494B1A3-32D6-4BF6-89A3-BDCDDA64E423}"/>
              </a:ext>
            </a:extLst>
          </p:cNvPr>
          <p:cNvSpPr/>
          <p:nvPr/>
        </p:nvSpPr>
        <p:spPr>
          <a:xfrm>
            <a:off x="7650662" y="5555221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8EAFB8B-AA5C-442C-BBE6-621B1D3FB7CD}"/>
              </a:ext>
            </a:extLst>
          </p:cNvPr>
          <p:cNvSpPr/>
          <p:nvPr/>
        </p:nvSpPr>
        <p:spPr>
          <a:xfrm>
            <a:off x="8723752" y="555390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B7D4350-BCEF-427C-A5CC-0FACD7C64376}"/>
              </a:ext>
            </a:extLst>
          </p:cNvPr>
          <p:cNvSpPr/>
          <p:nvPr/>
        </p:nvSpPr>
        <p:spPr>
          <a:xfrm>
            <a:off x="8736406" y="571503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4A848F2-F830-4354-83EE-8A5C8207A3AE}"/>
              </a:ext>
            </a:extLst>
          </p:cNvPr>
          <p:cNvSpPr/>
          <p:nvPr/>
        </p:nvSpPr>
        <p:spPr>
          <a:xfrm>
            <a:off x="8736406" y="5868148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C21FEF6-1890-4C05-8766-CBCCB2511823}"/>
              </a:ext>
            </a:extLst>
          </p:cNvPr>
          <p:cNvSpPr/>
          <p:nvPr/>
        </p:nvSpPr>
        <p:spPr>
          <a:xfrm>
            <a:off x="8951818" y="556246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6D45800-98BD-4306-B89C-6FFF08F43C3B}"/>
              </a:ext>
            </a:extLst>
          </p:cNvPr>
          <p:cNvSpPr/>
          <p:nvPr/>
        </p:nvSpPr>
        <p:spPr>
          <a:xfrm>
            <a:off x="8961036" y="571904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DBCC9B8-64C4-4483-BFDB-E230D16AEE40}"/>
              </a:ext>
            </a:extLst>
          </p:cNvPr>
          <p:cNvSpPr/>
          <p:nvPr/>
        </p:nvSpPr>
        <p:spPr>
          <a:xfrm>
            <a:off x="8961036" y="5876036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1B3EC4B-FB79-4A99-8F7C-D572CDAFD0F8}"/>
              </a:ext>
            </a:extLst>
          </p:cNvPr>
          <p:cNvSpPr/>
          <p:nvPr/>
        </p:nvSpPr>
        <p:spPr>
          <a:xfrm>
            <a:off x="6578848" y="5440321"/>
            <a:ext cx="615462" cy="5883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DC541B1-1365-4A06-81C1-1EA0CEE2CE25}"/>
              </a:ext>
            </a:extLst>
          </p:cNvPr>
          <p:cNvSpPr/>
          <p:nvPr/>
        </p:nvSpPr>
        <p:spPr>
          <a:xfrm>
            <a:off x="6684489" y="5533869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EEB2740-BA84-42E7-B45C-584FE4F4384B}"/>
              </a:ext>
            </a:extLst>
          </p:cNvPr>
          <p:cNvSpPr/>
          <p:nvPr/>
        </p:nvSpPr>
        <p:spPr>
          <a:xfrm>
            <a:off x="7009255" y="5808284"/>
            <a:ext cx="114300" cy="1055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79CAE146-24BD-42DD-BF59-BF4AB851F437}"/>
              </a:ext>
            </a:extLst>
          </p:cNvPr>
          <p:cNvSpPr/>
          <p:nvPr/>
        </p:nvSpPr>
        <p:spPr>
          <a:xfrm>
            <a:off x="6154617" y="5216259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017C5E5A-3AAC-4D88-827E-BA7B52FACEB1}"/>
              </a:ext>
            </a:extLst>
          </p:cNvPr>
          <p:cNvSpPr/>
          <p:nvPr/>
        </p:nvSpPr>
        <p:spPr>
          <a:xfrm rot="10800000">
            <a:off x="9320489" y="5222445"/>
            <a:ext cx="284085" cy="99755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/>
              <p:nvPr/>
            </p:nvSpPr>
            <p:spPr>
              <a:xfrm>
                <a:off x="5178543" y="5380079"/>
                <a:ext cx="49040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2F0EBF-7F3D-4DDD-A644-9B6A4932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43" y="5380079"/>
                <a:ext cx="4904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691AD8-0F0C-4C70-870C-8C2D53F9EDCB}"/>
              </a:ext>
            </a:extLst>
          </p:cNvPr>
          <p:cNvCxnSpPr>
            <a:cxnSpLocks/>
          </p:cNvCxnSpPr>
          <p:nvPr/>
        </p:nvCxnSpPr>
        <p:spPr>
          <a:xfrm flipV="1">
            <a:off x="5470265" y="5943029"/>
            <a:ext cx="0" cy="364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le 1">
            <a:extLst>
              <a:ext uri="{FF2B5EF4-FFF2-40B4-BE49-F238E27FC236}">
                <a16:creationId xmlns:a16="http://schemas.microsoft.com/office/drawing/2014/main" id="{2C0CDE6D-6A4A-49C4-98F3-9D3BE727F353}"/>
              </a:ext>
            </a:extLst>
          </p:cNvPr>
          <p:cNvSpPr txBox="1">
            <a:spLocks/>
          </p:cNvSpPr>
          <p:nvPr/>
        </p:nvSpPr>
        <p:spPr>
          <a:xfrm>
            <a:off x="4891570" y="6388831"/>
            <a:ext cx="1204430" cy="364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(is a subset of)</a:t>
            </a:r>
          </a:p>
        </p:txBody>
      </p:sp>
      <p:sp>
        <p:nvSpPr>
          <p:cNvPr id="133" name="Title 1">
            <a:extLst>
              <a:ext uri="{FF2B5EF4-FFF2-40B4-BE49-F238E27FC236}">
                <a16:creationId xmlns:a16="http://schemas.microsoft.com/office/drawing/2014/main" id="{CAC6B823-FDA0-46C2-B4CC-0F5C20C2ADED}"/>
              </a:ext>
            </a:extLst>
          </p:cNvPr>
          <p:cNvSpPr txBox="1">
            <a:spLocks/>
          </p:cNvSpPr>
          <p:nvPr/>
        </p:nvSpPr>
        <p:spPr>
          <a:xfrm>
            <a:off x="3503720" y="4327420"/>
            <a:ext cx="4067804" cy="7802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+mn-lt"/>
              </a:rPr>
              <a:t>Meant that…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2234-A55C-49B1-BFDC-86604C36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393F-49A5-4A2F-B910-E25977401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0" grpId="0" animBg="1"/>
      <p:bldP spid="31" grpId="0" animBg="1"/>
      <p:bldP spid="32" grpId="0" animBg="1"/>
      <p:bldP spid="6" grpId="0"/>
      <p:bldP spid="35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2" grpId="0" animBg="1"/>
      <p:bldP spid="1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749</Words>
  <Application>Microsoft Office PowerPoint</Application>
  <PresentationFormat>Widescreen</PresentationFormat>
  <Paragraphs>109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Calisto MT</vt:lpstr>
      <vt:lpstr>Cambria Math</vt:lpstr>
      <vt:lpstr>Wingdings 2</vt:lpstr>
      <vt:lpstr>Slate</vt:lpstr>
      <vt:lpstr>Probability and Statistics:  A Primer for Beginners and Pre-Beginners</vt:lpstr>
      <vt:lpstr>In the beginning, there was…</vt:lpstr>
      <vt:lpstr>When a coin was flipped…</vt:lpstr>
      <vt:lpstr>There was no limit to what it could contain, even ALL THE NUMBERS!</vt:lpstr>
      <vt:lpstr>It could be countable:</vt:lpstr>
      <vt:lpstr>And lo, the elements of Ω were called events.</vt:lpstr>
      <vt:lpstr>Even the combinations of these elements were events.</vt:lpstr>
      <vt:lpstr>And then the skies darkened, for there was set notation on the horizon…   </vt:lpstr>
      <vt:lpstr>And yet there was more!  If every element of one set was also an element of a second set, the first set was considered a subset of the second!</vt:lpstr>
      <vt:lpstr>Then as if to taunt us, all the easy-to-read dice pictures became intimidating algebra!  The two-face became x, the four-face became y, the six-face became z… </vt:lpstr>
      <vt:lpstr>But then they became friendly dice again to explain complementation.  If B is the set of even faces, then the odd faces are not in it.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Statistics: A Primer for Beginners</dc:title>
  <dc:creator/>
  <cp:lastModifiedBy/>
  <cp:revision>3</cp:revision>
  <dcterms:created xsi:type="dcterms:W3CDTF">2020-02-21T01:33:34Z</dcterms:created>
  <dcterms:modified xsi:type="dcterms:W3CDTF">2020-02-24T05:26:12Z</dcterms:modified>
</cp:coreProperties>
</file>