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9"/>
  </p:notesMasterIdLst>
  <p:sldIdLst>
    <p:sldId id="256" r:id="rId2"/>
    <p:sldId id="292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58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Yk5hol7pq1dyZoJApX7Bg==" hashData="wKeHIqAqypvtIejK8L9ZmAKzh1MX9bWVByFK7n1CFVh5ihHBUF1LITR7lAGOLSd6tQiI32C1ctgDRg33nAWUH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BC8C-B3A9-4C75-98F9-4A1D8D9818E2}" v="1086" dt="2020-02-21T03:34:0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13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98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3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6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 https://commons.wikimedia.org/wiki/File:Multiverse.jpg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9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5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888B-2854-465E-A2E3-569F462F85CA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3395-E2D6-4310-8F32-1CAB44C460D5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012A-0343-4851-8DD4-73CB86EEE173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04B9-4879-45AC-954E-6BF1882B2638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EA1A-C41D-421A-B6EF-3C7913264ADE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FE33-4671-4147-B879-590A65C0A915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D429-1F69-464C-BDFD-EF843ADA4263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463C-66FE-4665-ADF4-EECDD5E1F75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4A9B7-D0C7-4BA9-B348-897438B812CB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8700-30BE-4C97-A131-60862B3BF6BA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B8F-3DCB-42AB-81DA-C4A0215ED384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8E24-607C-4049-9E7D-7750DF56F9A3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4EC-3FE0-408C-8390-3D5D397F893E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E9E5-89C9-4DC8-8CA3-E6FCD645DD7C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83E4-22EF-4AEA-95D8-926998569E42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A1E4-6643-4EE1-B3F4-D2FD6C571667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876F-3216-4CD8-8CE1-E6D949709CE2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8E7EC7-A628-4E7C-AE15-D1072741F9F3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7666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B2A55-AC00-4DEE-94F8-DC06C01A7D81}"/>
              </a:ext>
            </a:extLst>
          </p:cNvPr>
          <p:cNvSpPr/>
          <p:nvPr userDrawn="1"/>
        </p:nvSpPr>
        <p:spPr>
          <a:xfrm>
            <a:off x="8627626" y="0"/>
            <a:ext cx="3564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1-2-1: Of Axioms and Algebras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Journey Begins:  Probability Theory</a:t>
            </a:r>
          </a:p>
          <a:p>
            <a:r>
              <a:rPr lang="en-US" dirty="0"/>
              <a:t>Part One: Of Axioms and Algebras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The special rules of our humble </a:t>
            </a:r>
            <a:r>
              <a:rPr lang="en-US" dirty="0" err="1"/>
              <a:t>Borel</a:t>
            </a:r>
            <a:r>
              <a:rPr lang="en-US" dirty="0"/>
              <a:t> field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5223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c. 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Oh boy, things get tricky for a bit.  By rule b. (closed under complementation),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too! Plus,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 Applying rule c. once more means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and a final application of rule b.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!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dirty="0"/>
                  <a:t>(is the room spinning, or just my head?!)</a:t>
                </a:r>
              </a:p>
              <a:p>
                <a:pPr algn="ctr"/>
                <a:endParaRPr lang="en-US" sz="3000" dirty="0"/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5223289"/>
              </a:xfrm>
              <a:prstGeom prst="rect">
                <a:avLst/>
              </a:prstGeom>
              <a:blipFill>
                <a:blip r:embed="rId3"/>
                <a:stretch>
                  <a:fillRect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FFF90-AEA3-47E5-AE09-DCCE01E3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It gets worse before it gets better…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3059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Remember </a:t>
                </a:r>
                <a:r>
                  <a:rPr lang="en-US" sz="3000" dirty="0" err="1"/>
                  <a:t>DeMorgan’s</a:t>
                </a:r>
                <a:r>
                  <a:rPr lang="en-US" sz="3000" dirty="0"/>
                  <a:t> Law? It states that for any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/>
                  <a:t>, 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3200" baseline="30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000" dirty="0"/>
                  <a:t>.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Well, that law can be shown to prove that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sz="3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/>
                  <a:t>, so now the intersection of all those sets is by definition an element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3059492"/>
              </a:xfrm>
              <a:prstGeom prst="rect">
                <a:avLst/>
              </a:prstGeom>
              <a:blipFill>
                <a:blip r:embed="rId3"/>
                <a:stretch>
                  <a:fillRect t="-2590" r="-1707" b="-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C78F9-556B-43BD-92E1-A44A0B5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Taking stock of everything in the </a:t>
            </a:r>
            <a:r>
              <a:rPr lang="en-US" dirty="0" err="1"/>
              <a:t>Borel</a:t>
            </a:r>
            <a:r>
              <a:rPr lang="en-US" dirty="0"/>
              <a:t> field: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3997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514350" indent="-514350">
                  <a:buAutoNum type="arabicPeriod"/>
                </a:pPr>
                <a:r>
                  <a:rPr lang="en-US" sz="3000" dirty="0"/>
                  <a:t>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</a:t>
                </a:r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ctrl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3997441"/>
              </a:xfrm>
              <a:prstGeom prst="rect">
                <a:avLst/>
              </a:prstGeom>
              <a:blipFill>
                <a:blip r:embed="rId3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25C25-F4B2-459A-9407-C238D27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this all mean?  Maybe not much…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9579C-F6E4-4DA2-A72A-891B00B29666}"/>
                  </a:ext>
                </a:extLst>
              </p:cNvPr>
              <p:cNvSpPr/>
              <p:nvPr/>
            </p:nvSpPr>
            <p:spPr>
              <a:xfrm>
                <a:off x="1166454" y="1789390"/>
                <a:ext cx="1002828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prstClr val="white"/>
                    </a:solidFill>
                  </a:rPr>
                  <a:t>For all of that misery, we’re only interested in the smallest </a:t>
                </a:r>
                <a:r>
                  <a:rPr lang="en-US" sz="3000" dirty="0" err="1">
                    <a:solidFill>
                      <a:prstClr val="white"/>
                    </a:solidFill>
                  </a:rPr>
                  <a:t>Borel</a:t>
                </a:r>
                <a:r>
                  <a:rPr lang="en-US" sz="3000" dirty="0">
                    <a:solidFill>
                      <a:prstClr val="white"/>
                    </a:solidFill>
                  </a:rPr>
                  <a:t> field that contains all the open sets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>
                    <a:solidFill>
                      <a:prstClr val="white"/>
                    </a:solidFill>
                  </a:rPr>
                  <a:t>. If the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>
                    <a:solidFill>
                      <a:prstClr val="white"/>
                    </a:solidFill>
                  </a:rPr>
                  <a:t> are finite or at least countable, then this is just  all the subsets of </a:t>
                </a:r>
                <a:r>
                  <a:rPr lang="el-GR" sz="3000" dirty="0">
                    <a:solidFill>
                      <a:prstClr val="white"/>
                    </a:solidFill>
                  </a:rPr>
                  <a:t>Ω</a:t>
                </a:r>
                <a:r>
                  <a:rPr lang="en-US" sz="3000" dirty="0">
                    <a:solidFill>
                      <a:prstClr val="white"/>
                    </a:solidFill>
                  </a:rPr>
                  <a:t>, including </a:t>
                </a:r>
                <a:r>
                  <a:rPr lang="el-GR" sz="3000" dirty="0">
                    <a:solidFill>
                      <a:prstClr val="white"/>
                    </a:solidFill>
                  </a:rPr>
                  <a:t>Ω</a:t>
                </a:r>
                <a:r>
                  <a:rPr lang="en-US" sz="3000" dirty="0">
                    <a:solidFill>
                      <a:prstClr val="white"/>
                    </a:solidFill>
                  </a:rPr>
                  <a:t> itself.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9579C-F6E4-4DA2-A72A-891B00B29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54" y="1789390"/>
                <a:ext cx="10028287" cy="1938992"/>
              </a:xfrm>
              <a:prstGeom prst="rect">
                <a:avLst/>
              </a:prstGeom>
              <a:blipFill>
                <a:blip r:embed="rId3"/>
                <a:stretch>
                  <a:fillRect l="-1398" t="-4088" r="-1459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06A75-55F7-4052-AC98-E94FB0F6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this all mean?  Maybe not much…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DBB394-0D84-4B9F-8A05-666D270B39E3}"/>
              </a:ext>
            </a:extLst>
          </p:cNvPr>
          <p:cNvGrpSpPr/>
          <p:nvPr/>
        </p:nvGrpSpPr>
        <p:grpSpPr>
          <a:xfrm>
            <a:off x="280586" y="1789390"/>
            <a:ext cx="11350869" cy="1723549"/>
            <a:chOff x="280586" y="1789390"/>
            <a:chExt cx="11350869" cy="17235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DE2D23-B141-4353-BFF8-E84AB81B5C37}"/>
                </a:ext>
              </a:extLst>
            </p:cNvPr>
            <p:cNvSpPr/>
            <p:nvPr/>
          </p:nvSpPr>
          <p:spPr>
            <a:xfrm>
              <a:off x="280586" y="2805053"/>
              <a:ext cx="1135086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sz="4000" dirty="0"/>
                <a:t>Ω</a:t>
              </a:r>
              <a:r>
                <a:rPr lang="en-US" sz="4000" dirty="0"/>
                <a:t> = {x, y, z}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9579C-F6E4-4DA2-A72A-891B00B29666}"/>
                </a:ext>
              </a:extLst>
            </p:cNvPr>
            <p:cNvSpPr/>
            <p:nvPr/>
          </p:nvSpPr>
          <p:spPr>
            <a:xfrm>
              <a:off x="1166454" y="1789390"/>
              <a:ext cx="1002828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solidFill>
                    <a:prstClr val="white"/>
                  </a:solidFill>
                </a:rPr>
                <a:t>Ok, so let’s define a little sample space again, and figure out which sets go into our </a:t>
              </a:r>
              <a:r>
                <a:rPr lang="en-US" sz="3000" dirty="0" err="1">
                  <a:solidFill>
                    <a:prstClr val="white"/>
                  </a:solidFill>
                </a:rPr>
                <a:t>Borel</a:t>
              </a:r>
              <a:r>
                <a:rPr lang="en-US" sz="3000" dirty="0">
                  <a:solidFill>
                    <a:prstClr val="white"/>
                  </a:solidFill>
                </a:rPr>
                <a:t> field.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6F6181-A856-4315-ADC2-864DC6BE8FBE}"/>
                  </a:ext>
                </a:extLst>
              </p:cNvPr>
              <p:cNvSpPr/>
              <p:nvPr/>
            </p:nvSpPr>
            <p:spPr>
              <a:xfrm>
                <a:off x="3787805" y="3687552"/>
                <a:ext cx="4616389" cy="19389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numCol="2">
                <a:sp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3000" dirty="0">
                  <a:solidFill>
                    <a:prstClr val="white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{x, y, z}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{y}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{z}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{x, y}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{x, z}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solidFill>
                      <a:prstClr val="white"/>
                    </a:solidFill>
                  </a:rPr>
                  <a:t>{y, z}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6F6181-A856-4315-ADC2-864DC6BE8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05" y="3687552"/>
                <a:ext cx="4616389" cy="1938992"/>
              </a:xfrm>
              <a:prstGeom prst="rect">
                <a:avLst/>
              </a:prstGeom>
              <a:blipFill>
                <a:blip r:embed="rId3"/>
                <a:stretch>
                  <a:fillRect l="-2632" t="-3750" b="-8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F5EC8-B36D-4ECF-93E3-EAEDB22A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purple hat&#10;&#10;Description automatically generated">
            <a:extLst>
              <a:ext uri="{FF2B5EF4-FFF2-40B4-BE49-F238E27FC236}">
                <a16:creationId xmlns:a16="http://schemas.microsoft.com/office/drawing/2014/main" id="{FD98EB32-F87B-444E-8290-C9E1ED4082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5157313" y="4031963"/>
            <a:ext cx="1592092" cy="174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l-GR" dirty="0"/>
              <a:t>Ω</a:t>
            </a:r>
            <a:r>
              <a:rPr lang="en-US" dirty="0"/>
              <a:t> is uncountable?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9579C-F6E4-4DA2-A72A-891B00B29666}"/>
              </a:ext>
            </a:extLst>
          </p:cNvPr>
          <p:cNvSpPr/>
          <p:nvPr/>
        </p:nvSpPr>
        <p:spPr>
          <a:xfrm>
            <a:off x="3668242" y="2801444"/>
            <a:ext cx="45702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prstClr val="white"/>
                </a:solidFill>
              </a:rPr>
              <a:t>…you don’t want to know.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73B74-3699-484F-A328-9DC38AE2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I didn’t come here to learn about no stinking </a:t>
            </a:r>
            <a:r>
              <a:rPr lang="en-US" dirty="0" err="1"/>
              <a:t>Borel</a:t>
            </a:r>
            <a:r>
              <a:rPr lang="en-US" dirty="0"/>
              <a:t> fields!  I want to learn the axioms of probability!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1810760" y="2349200"/>
            <a:ext cx="85408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And so you shall, my friend!  For now, I shall unveil to you Kolmogorov’s axioms of probability, though only to whet your appetite for the decadent mathematical pleasures yet to come!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93E6C-6468-4EBF-9061-6DA48204C4F2}"/>
              </a:ext>
            </a:extLst>
          </p:cNvPr>
          <p:cNvSpPr/>
          <p:nvPr/>
        </p:nvSpPr>
        <p:spPr>
          <a:xfrm>
            <a:off x="1810760" y="4649996"/>
            <a:ext cx="85408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Now for the moment you’ve been waiting for, here they are!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D6114-DA0B-479A-AEAC-71E961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Axioms of Probability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1810760" y="1807662"/>
                <a:ext cx="8540886" cy="2924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P(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000" dirty="0"/>
                  <a:t>) ≥ 0 for all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3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P(</a:t>
                </a:r>
                <a:r>
                  <a:rPr lang="el-GR" sz="3200" dirty="0"/>
                  <a:t>Ω</a:t>
                </a:r>
                <a:r>
                  <a:rPr lang="en-US" sz="3200" dirty="0"/>
                  <a:t>) = 1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are pairwise disjoint, then P(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60" y="1807662"/>
                <a:ext cx="8540886" cy="2924262"/>
              </a:xfrm>
              <a:prstGeom prst="rect">
                <a:avLst/>
              </a:prstGeom>
              <a:blipFill>
                <a:blip r:embed="rId3"/>
                <a:stretch>
                  <a:fillRect l="-1499" t="-2714" b="-5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558DFAE-BFEC-49FA-8ED8-9655DE7D2021}"/>
              </a:ext>
            </a:extLst>
          </p:cNvPr>
          <p:cNvSpPr/>
          <p:nvPr/>
        </p:nvSpPr>
        <p:spPr>
          <a:xfrm>
            <a:off x="1810760" y="5386843"/>
            <a:ext cx="8540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(okay bye)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99A36-9ED3-4EA5-937E-A1A1E399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8" y="406601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In the beginning, there was…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8760904" y="406601"/>
            <a:ext cx="878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00E87-6887-44C7-9868-3B8FBBFC1025}"/>
              </a:ext>
            </a:extLst>
          </p:cNvPr>
          <p:cNvSpPr/>
          <p:nvPr/>
        </p:nvSpPr>
        <p:spPr>
          <a:xfrm>
            <a:off x="8211515" y="143795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(the sample space)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01D66-53BD-44EF-957B-CB29A728F528}"/>
              </a:ext>
            </a:extLst>
          </p:cNvPr>
          <p:cNvSpPr/>
          <p:nvPr/>
        </p:nvSpPr>
        <p:spPr>
          <a:xfrm>
            <a:off x="4648688" y="2690706"/>
            <a:ext cx="6305894" cy="3424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POSSIBLE OUTCOMES!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76107-9DC4-4EEA-8AA7-206A679AE6D3}"/>
              </a:ext>
            </a:extLst>
          </p:cNvPr>
          <p:cNvSpPr/>
          <p:nvPr/>
        </p:nvSpPr>
        <p:spPr>
          <a:xfrm>
            <a:off x="989993" y="3941073"/>
            <a:ext cx="2356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And in it were…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1BC7F-4991-488F-910E-9C4410664761}"/>
              </a:ext>
            </a:extLst>
          </p:cNvPr>
          <p:cNvSpPr/>
          <p:nvPr/>
        </p:nvSpPr>
        <p:spPr>
          <a:xfrm>
            <a:off x="6813223" y="4306918"/>
            <a:ext cx="20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(of an experiment)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2C38D9-C146-4E8C-85C4-667D624431E5}"/>
              </a:ext>
            </a:extLst>
          </p:cNvPr>
          <p:cNvSpPr/>
          <p:nvPr/>
        </p:nvSpPr>
        <p:spPr>
          <a:xfrm>
            <a:off x="497150" y="4829452"/>
            <a:ext cx="2849514" cy="1544715"/>
          </a:xfrm>
          <a:prstGeom prst="cloudCallo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…déjà vu?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42BAD-7C84-4759-8E77-84862FEF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But maybe some of those outcomes were more likely than others? </a:t>
            </a:r>
            <a:endParaRPr lang="en-US" sz="36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D8366D5-2E9F-4EE1-9113-325E4A27DE82}"/>
              </a:ext>
            </a:extLst>
          </p:cNvPr>
          <p:cNvGrpSpPr/>
          <p:nvPr/>
        </p:nvGrpSpPr>
        <p:grpSpPr>
          <a:xfrm>
            <a:off x="2858042" y="1807662"/>
            <a:ext cx="6096000" cy="1232155"/>
            <a:chOff x="2858042" y="1807662"/>
            <a:chExt cx="6096000" cy="12321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A4EAE7-E42A-4D82-95F5-C5401D0FFEAF}"/>
                </a:ext>
              </a:extLst>
            </p:cNvPr>
            <p:cNvGrpSpPr/>
            <p:nvPr/>
          </p:nvGrpSpPr>
          <p:grpSpPr>
            <a:xfrm>
              <a:off x="3190669" y="2423944"/>
              <a:ext cx="615462" cy="588308"/>
              <a:chOff x="4220479" y="2477211"/>
              <a:chExt cx="615462" cy="58830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86EDA15-7A20-4AC0-9D29-1926AFBAC87F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794E3E-A134-4DF7-84A9-6138891988CE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8C4BD3-E4B8-47F5-9C5A-F416B1FA2304}"/>
                </a:ext>
              </a:extLst>
            </p:cNvPr>
            <p:cNvGrpSpPr/>
            <p:nvPr/>
          </p:nvGrpSpPr>
          <p:grpSpPr>
            <a:xfrm>
              <a:off x="4204627" y="2423944"/>
              <a:ext cx="615462" cy="588308"/>
              <a:chOff x="5234437" y="2477211"/>
              <a:chExt cx="615462" cy="58830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8D0FA9E-5158-46DA-97EC-3D9D0F4CA904}"/>
                  </a:ext>
                </a:extLst>
              </p:cNvPr>
              <p:cNvSpPr/>
              <p:nvPr/>
            </p:nvSpPr>
            <p:spPr>
              <a:xfrm>
                <a:off x="5234437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A6CEBBA-06E0-4812-907E-0F696EA1D019}"/>
                  </a:ext>
                </a:extLst>
              </p:cNvPr>
              <p:cNvSpPr/>
              <p:nvPr/>
            </p:nvSpPr>
            <p:spPr>
              <a:xfrm>
                <a:off x="5340078" y="2570759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237B02E-0A81-4981-AC3B-C6CA4E2568D9}"/>
                  </a:ext>
                </a:extLst>
              </p:cNvPr>
              <p:cNvSpPr/>
              <p:nvPr/>
            </p:nvSpPr>
            <p:spPr>
              <a:xfrm>
                <a:off x="5664844" y="284517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D3AD04-D346-448A-8CA8-9229891EA21D}"/>
                </a:ext>
              </a:extLst>
            </p:cNvPr>
            <p:cNvGrpSpPr/>
            <p:nvPr/>
          </p:nvGrpSpPr>
          <p:grpSpPr>
            <a:xfrm>
              <a:off x="5127403" y="2451509"/>
              <a:ext cx="615462" cy="588308"/>
              <a:chOff x="6157213" y="2504776"/>
              <a:chExt cx="615462" cy="58830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2A8B7A3-C8E9-4F17-9CDB-0172481751A5}"/>
                  </a:ext>
                </a:extLst>
              </p:cNvPr>
              <p:cNvSpPr/>
              <p:nvPr/>
            </p:nvSpPr>
            <p:spPr>
              <a:xfrm>
                <a:off x="6157213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710749-F3DC-4179-AF56-8818702FB10C}"/>
                  </a:ext>
                </a:extLst>
              </p:cNvPr>
              <p:cNvSpPr/>
              <p:nvPr/>
            </p:nvSpPr>
            <p:spPr>
              <a:xfrm>
                <a:off x="6191245" y="2576384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03D1B87-5E6F-45CE-B7FF-5DE71F519E01}"/>
                  </a:ext>
                </a:extLst>
              </p:cNvPr>
              <p:cNvSpPr/>
              <p:nvPr/>
            </p:nvSpPr>
            <p:spPr>
              <a:xfrm>
                <a:off x="6404820" y="276658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5739D2-92B0-49F5-A246-6EE60DAF43D3}"/>
                  </a:ext>
                </a:extLst>
              </p:cNvPr>
              <p:cNvSpPr/>
              <p:nvPr/>
            </p:nvSpPr>
            <p:spPr>
              <a:xfrm>
                <a:off x="6607599" y="296108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B52985-F656-4452-AA46-B94B2144432A}"/>
                </a:ext>
              </a:extLst>
            </p:cNvPr>
            <p:cNvGrpSpPr/>
            <p:nvPr/>
          </p:nvGrpSpPr>
          <p:grpSpPr>
            <a:xfrm>
              <a:off x="6056963" y="2451509"/>
              <a:ext cx="615462" cy="588308"/>
              <a:chOff x="7086773" y="2504776"/>
              <a:chExt cx="615462" cy="58830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3F87897-4D9A-461D-AE55-2B5D4EF081EF}"/>
                  </a:ext>
                </a:extLst>
              </p:cNvPr>
              <p:cNvSpPr/>
              <p:nvPr/>
            </p:nvSpPr>
            <p:spPr>
              <a:xfrm>
                <a:off x="7086773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3D7429D-7A8F-4803-AAC2-F49744E4767B}"/>
                  </a:ext>
                </a:extLst>
              </p:cNvPr>
              <p:cNvSpPr/>
              <p:nvPr/>
            </p:nvSpPr>
            <p:spPr>
              <a:xfrm>
                <a:off x="7165911" y="291019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A6CE78-382D-44B9-929F-907EA32B4192}"/>
                  </a:ext>
                </a:extLst>
              </p:cNvPr>
              <p:cNvSpPr/>
              <p:nvPr/>
            </p:nvSpPr>
            <p:spPr>
              <a:xfrm>
                <a:off x="7474602" y="291305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BCDCA77-A31B-4E5C-90E4-9860AC29198F}"/>
                  </a:ext>
                </a:extLst>
              </p:cNvPr>
              <p:cNvSpPr/>
              <p:nvPr/>
            </p:nvSpPr>
            <p:spPr>
              <a:xfrm>
                <a:off x="7474602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8E828DB-E089-4518-8EF2-8BAA60E978FC}"/>
                  </a:ext>
                </a:extLst>
              </p:cNvPr>
              <p:cNvSpPr/>
              <p:nvPr/>
            </p:nvSpPr>
            <p:spPr>
              <a:xfrm>
                <a:off x="7165911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385218E-E738-4E53-A252-76FB00303A32}"/>
                </a:ext>
              </a:extLst>
            </p:cNvPr>
            <p:cNvGrpSpPr/>
            <p:nvPr/>
          </p:nvGrpSpPr>
          <p:grpSpPr>
            <a:xfrm>
              <a:off x="6984007" y="2451509"/>
              <a:ext cx="615462" cy="588308"/>
              <a:chOff x="8013817" y="2504776"/>
              <a:chExt cx="615462" cy="58830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748CCC4-3AF5-4057-BE41-F26D24BA5A52}"/>
                  </a:ext>
                </a:extLst>
              </p:cNvPr>
              <p:cNvSpPr/>
              <p:nvPr/>
            </p:nvSpPr>
            <p:spPr>
              <a:xfrm>
                <a:off x="8013817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83A2605-E6D5-47E6-B5BF-970E9684668C}"/>
                  </a:ext>
                </a:extLst>
              </p:cNvPr>
              <p:cNvSpPr/>
              <p:nvPr/>
            </p:nvSpPr>
            <p:spPr>
              <a:xfrm>
                <a:off x="8092955" y="291019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CBF7D0D-AEF9-4C4D-A5C8-F7335E9408E2}"/>
                  </a:ext>
                </a:extLst>
              </p:cNvPr>
              <p:cNvSpPr/>
              <p:nvPr/>
            </p:nvSpPr>
            <p:spPr>
              <a:xfrm>
                <a:off x="8401646" y="291305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A69592A-DCFE-43F7-A5C6-E65A6A4D0CFE}"/>
                  </a:ext>
                </a:extLst>
              </p:cNvPr>
              <p:cNvSpPr/>
              <p:nvPr/>
            </p:nvSpPr>
            <p:spPr>
              <a:xfrm>
                <a:off x="8401646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50711E3-67A7-48BC-95B0-919C2D6E3A19}"/>
                  </a:ext>
                </a:extLst>
              </p:cNvPr>
              <p:cNvSpPr/>
              <p:nvPr/>
            </p:nvSpPr>
            <p:spPr>
              <a:xfrm>
                <a:off x="8092955" y="2621895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F30D74A-9A54-4F76-921B-639ECAE905B2}"/>
                  </a:ext>
                </a:extLst>
              </p:cNvPr>
              <p:cNvSpPr/>
              <p:nvPr/>
            </p:nvSpPr>
            <p:spPr>
              <a:xfrm>
                <a:off x="8264398" y="2766581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429895-7092-4CA7-869D-56A8C5A9F148}"/>
                </a:ext>
              </a:extLst>
            </p:cNvPr>
            <p:cNvGrpSpPr/>
            <p:nvPr/>
          </p:nvGrpSpPr>
          <p:grpSpPr>
            <a:xfrm>
              <a:off x="8008851" y="2451509"/>
              <a:ext cx="615462" cy="588308"/>
              <a:chOff x="9038661" y="2504776"/>
              <a:chExt cx="615462" cy="58830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6702B79-595F-43A2-BAAA-F072A1F3D0B7}"/>
                  </a:ext>
                </a:extLst>
              </p:cNvPr>
              <p:cNvSpPr/>
              <p:nvPr/>
            </p:nvSpPr>
            <p:spPr>
              <a:xfrm>
                <a:off x="9038661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3466B29-90B4-4B15-BF4E-04B248B77379}"/>
                  </a:ext>
                </a:extLst>
              </p:cNvPr>
              <p:cNvSpPr/>
              <p:nvPr/>
            </p:nvSpPr>
            <p:spPr>
              <a:xfrm>
                <a:off x="9187598" y="262058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77CCDBD-4A8B-4A0A-AF70-316BFBFE8A18}"/>
                  </a:ext>
                </a:extLst>
              </p:cNvPr>
              <p:cNvSpPr/>
              <p:nvPr/>
            </p:nvSpPr>
            <p:spPr>
              <a:xfrm>
                <a:off x="9200252" y="2781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83B22F2-4059-4796-8C0A-369166BA255F}"/>
                  </a:ext>
                </a:extLst>
              </p:cNvPr>
              <p:cNvSpPr/>
              <p:nvPr/>
            </p:nvSpPr>
            <p:spPr>
              <a:xfrm>
                <a:off x="9200252" y="293482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351239-F0C9-441F-9CBB-024C0D59A69B}"/>
                  </a:ext>
                </a:extLst>
              </p:cNvPr>
              <p:cNvSpPr/>
              <p:nvPr/>
            </p:nvSpPr>
            <p:spPr>
              <a:xfrm>
                <a:off x="9415664" y="262913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13BCAD-E71A-4214-960A-D41AF2933171}"/>
                  </a:ext>
                </a:extLst>
              </p:cNvPr>
              <p:cNvSpPr/>
              <p:nvPr/>
            </p:nvSpPr>
            <p:spPr>
              <a:xfrm>
                <a:off x="9424882" y="278571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B7AA3A8-3F58-4309-AE57-A0F7CEE0332C}"/>
                  </a:ext>
                </a:extLst>
              </p:cNvPr>
              <p:cNvSpPr/>
              <p:nvPr/>
            </p:nvSpPr>
            <p:spPr>
              <a:xfrm>
                <a:off x="9424882" y="2942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BF327B-C9AD-4F16-ADFA-EB8B863B655B}"/>
                </a:ext>
              </a:extLst>
            </p:cNvPr>
            <p:cNvSpPr/>
            <p:nvPr/>
          </p:nvSpPr>
          <p:spPr>
            <a:xfrm>
              <a:off x="2858042" y="1807662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If you rolled a die with these six faces 100 times…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2C255D-B256-4764-8F95-B24BE3D64B48}"/>
              </a:ext>
            </a:extLst>
          </p:cNvPr>
          <p:cNvGrpSpPr/>
          <p:nvPr/>
        </p:nvGrpSpPr>
        <p:grpSpPr>
          <a:xfrm>
            <a:off x="2789040" y="3319844"/>
            <a:ext cx="6096000" cy="1380461"/>
            <a:chOff x="2789040" y="3319844"/>
            <a:chExt cx="6096000" cy="138046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1FFD8C-204D-4D07-A133-E257CE267761}"/>
                </a:ext>
              </a:extLst>
            </p:cNvPr>
            <p:cNvGrpSpPr/>
            <p:nvPr/>
          </p:nvGrpSpPr>
          <p:grpSpPr>
            <a:xfrm>
              <a:off x="3130545" y="4111997"/>
              <a:ext cx="615462" cy="588308"/>
              <a:chOff x="4220479" y="2477211"/>
              <a:chExt cx="615462" cy="58830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6FC836C9-6784-43C0-8A38-E44802ED1A56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0C29D88-F2BE-4A43-8D85-D60E245C1AAB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FE1A5C8-929E-48F8-95B8-014D549508EC}"/>
                </a:ext>
              </a:extLst>
            </p:cNvPr>
            <p:cNvGrpSpPr/>
            <p:nvPr/>
          </p:nvGrpSpPr>
          <p:grpSpPr>
            <a:xfrm>
              <a:off x="7948727" y="4111997"/>
              <a:ext cx="615462" cy="588308"/>
              <a:chOff x="9038661" y="2504776"/>
              <a:chExt cx="615462" cy="58830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BD970FF-F2EE-4502-A335-B4405014803A}"/>
                  </a:ext>
                </a:extLst>
              </p:cNvPr>
              <p:cNvSpPr/>
              <p:nvPr/>
            </p:nvSpPr>
            <p:spPr>
              <a:xfrm>
                <a:off x="9038661" y="2504776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B07693B-4068-4D65-97B9-1AA0687F4283}"/>
                  </a:ext>
                </a:extLst>
              </p:cNvPr>
              <p:cNvSpPr/>
              <p:nvPr/>
            </p:nvSpPr>
            <p:spPr>
              <a:xfrm>
                <a:off x="9187598" y="262058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EEC7B6-6AD9-4431-8989-51DCB10EA911}"/>
                  </a:ext>
                </a:extLst>
              </p:cNvPr>
              <p:cNvSpPr/>
              <p:nvPr/>
            </p:nvSpPr>
            <p:spPr>
              <a:xfrm>
                <a:off x="9200252" y="2781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D39B5C-E07B-4354-B6D0-136EE9CC5A74}"/>
                  </a:ext>
                </a:extLst>
              </p:cNvPr>
              <p:cNvSpPr/>
              <p:nvPr/>
            </p:nvSpPr>
            <p:spPr>
              <a:xfrm>
                <a:off x="9200252" y="2934822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AA7B396-35C5-4449-85DC-A55F4262C9FC}"/>
                  </a:ext>
                </a:extLst>
              </p:cNvPr>
              <p:cNvSpPr/>
              <p:nvPr/>
            </p:nvSpPr>
            <p:spPr>
              <a:xfrm>
                <a:off x="9415664" y="262913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77F67F6-797A-496B-8A81-5C339841FF4A}"/>
                  </a:ext>
                </a:extLst>
              </p:cNvPr>
              <p:cNvSpPr/>
              <p:nvPr/>
            </p:nvSpPr>
            <p:spPr>
              <a:xfrm>
                <a:off x="9424882" y="2785718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FDB0518-C1D6-4806-886F-0B536EB6A5EA}"/>
                  </a:ext>
                </a:extLst>
              </p:cNvPr>
              <p:cNvSpPr/>
              <p:nvPr/>
            </p:nvSpPr>
            <p:spPr>
              <a:xfrm>
                <a:off x="9424882" y="2942710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60D2D5-CF7C-42DC-894E-46D081D86DAE}"/>
                </a:ext>
              </a:extLst>
            </p:cNvPr>
            <p:cNvSpPr/>
            <p:nvPr/>
          </p:nvSpPr>
          <p:spPr>
            <a:xfrm>
              <a:off x="2789040" y="331984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…you might expect a different outcome than you’d get from one with these six faces.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A49BDB-FFF7-4710-A9B6-63F6C853C843}"/>
                </a:ext>
              </a:extLst>
            </p:cNvPr>
            <p:cNvGrpSpPr/>
            <p:nvPr/>
          </p:nvGrpSpPr>
          <p:grpSpPr>
            <a:xfrm>
              <a:off x="4094181" y="4111997"/>
              <a:ext cx="615462" cy="588308"/>
              <a:chOff x="4220479" y="2477211"/>
              <a:chExt cx="615462" cy="588308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FEEB6A9-4828-4CDA-BC28-4CB815BAABF8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88FAF5F-7FE6-4357-BDB7-116818C60738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3B85AB5-76CE-4E0C-8140-2B528E9C72CE}"/>
                </a:ext>
              </a:extLst>
            </p:cNvPr>
            <p:cNvGrpSpPr/>
            <p:nvPr/>
          </p:nvGrpSpPr>
          <p:grpSpPr>
            <a:xfrm>
              <a:off x="5057817" y="4111997"/>
              <a:ext cx="615462" cy="588308"/>
              <a:chOff x="4220479" y="2477211"/>
              <a:chExt cx="615462" cy="588308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28D4A82-3B20-4510-950A-03F8A93D4395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B35BD3C-7C29-4B85-9C9B-B38A9918712F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991DCB-6201-4949-BD43-2CB718DF658A}"/>
                </a:ext>
              </a:extLst>
            </p:cNvPr>
            <p:cNvGrpSpPr/>
            <p:nvPr/>
          </p:nvGrpSpPr>
          <p:grpSpPr>
            <a:xfrm>
              <a:off x="6021453" y="4111997"/>
              <a:ext cx="615462" cy="588308"/>
              <a:chOff x="4220479" y="2477211"/>
              <a:chExt cx="615462" cy="588308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FE36563-CCAF-44FA-83AB-DDF78CC57877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399F5E6-2F3E-406B-B6B0-E345C54AA6EB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985275-4EF1-4FE2-B752-02F9F19F83B7}"/>
                </a:ext>
              </a:extLst>
            </p:cNvPr>
            <p:cNvGrpSpPr/>
            <p:nvPr/>
          </p:nvGrpSpPr>
          <p:grpSpPr>
            <a:xfrm>
              <a:off x="6985089" y="4111997"/>
              <a:ext cx="615462" cy="588308"/>
              <a:chOff x="4220479" y="2477211"/>
              <a:chExt cx="615462" cy="588308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955CD0F9-BE2B-480C-B4A2-9C013CE61BAB}"/>
                  </a:ext>
                </a:extLst>
              </p:cNvPr>
              <p:cNvSpPr/>
              <p:nvPr/>
            </p:nvSpPr>
            <p:spPr>
              <a:xfrm>
                <a:off x="4220479" y="2477211"/>
                <a:ext cx="615462" cy="588308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D81FA24-232E-4660-AEA9-010AC488A1D3}"/>
                  </a:ext>
                </a:extLst>
              </p:cNvPr>
              <p:cNvSpPr/>
              <p:nvPr/>
            </p:nvSpPr>
            <p:spPr>
              <a:xfrm>
                <a:off x="4466455" y="2727403"/>
                <a:ext cx="114300" cy="1055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4DEAC32D-B0A1-4C42-910D-8A09EC2CD18C}"/>
              </a:ext>
            </a:extLst>
          </p:cNvPr>
          <p:cNvSpPr/>
          <p:nvPr/>
        </p:nvSpPr>
        <p:spPr>
          <a:xfrm>
            <a:off x="2858042" y="51090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So maybe probability could be interpreted in terms of the frequency of occurrence of certain outcomes of an experiment?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78A77-9B3C-4D69-82A5-9EBAE495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Maybe, but some “experiments” can’t be repeated.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858042" y="18076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How many times can you repeat an election?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2F5238-9F6C-44B8-9C4A-896A66F84C92}"/>
              </a:ext>
            </a:extLst>
          </p:cNvPr>
          <p:cNvSpPr/>
          <p:nvPr/>
        </p:nvSpPr>
        <p:spPr>
          <a:xfrm>
            <a:off x="2858042" y="32443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So maybe interpretation of probability is more subjective?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844E4-8E8D-45E9-A532-7A3E18EB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Doesn’t matter, it’s math, baby!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795898" y="202960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We don’t need no stinking context when we got cold, hard axioms!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For now, we don’t need to interpret probabilities, we just </a:t>
            </a:r>
            <a:r>
              <a:rPr lang="en-US" sz="3000" dirty="0" err="1"/>
              <a:t>gotta</a:t>
            </a:r>
            <a:r>
              <a:rPr lang="en-US" sz="3000" dirty="0"/>
              <a:t> make sure they follow the rules.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44FFD6-C6F6-4CB9-A2C4-876408EA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Doesn’t matter, it’s math, baby!</a:t>
            </a:r>
            <a:endParaRPr lang="en-US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F327B-C9AD-4F16-ADFA-EB8B863B655B}"/>
              </a:ext>
            </a:extLst>
          </p:cNvPr>
          <p:cNvSpPr/>
          <p:nvPr/>
        </p:nvSpPr>
        <p:spPr>
          <a:xfrm>
            <a:off x="2795898" y="15216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But before we can talk about the axioms of probability, first we need to talk about parallel universes.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D8BA01F0-FDF2-4C1F-BA8E-89C19E06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78279"/>
            <a:ext cx="7315200" cy="2478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D5ED8-0440-4674-B4E4-33635CABBB06}"/>
              </a:ext>
            </a:extLst>
          </p:cNvPr>
          <p:cNvSpPr/>
          <p:nvPr/>
        </p:nvSpPr>
        <p:spPr>
          <a:xfrm>
            <a:off x="2795898" y="589740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dirty="0"/>
              <a:t>(nah just sigma algebras)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BC832-A913-408D-85A9-8AF2C657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0BEE4-45C6-4F80-9907-F1752C93F1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5623" y="406601"/>
                <a:ext cx="10511161" cy="12527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humble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(a.k.a. </a:t>
                </a:r>
                <a:r>
                  <a:rPr lang="en-US" dirty="0" err="1"/>
                  <a:t>Borel</a:t>
                </a:r>
                <a:r>
                  <a:rPr lang="en-US" dirty="0"/>
                  <a:t> field)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0BEE4-45C6-4F80-9907-F1752C93F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5623" y="406601"/>
                <a:ext cx="10511161" cy="12527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2897081" y="1659356"/>
                <a:ext cx="6096000" cy="24006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3000" dirty="0"/>
                  <a:t>First, it gets a fancy letter: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Second, it’s a term for a collection of subsets of our sample space </a:t>
                </a:r>
                <a:r>
                  <a:rPr lang="el-GR" sz="3000" dirty="0"/>
                  <a:t>Ω</a:t>
                </a:r>
                <a:r>
                  <a:rPr lang="en-US" sz="3000" dirty="0"/>
                  <a:t> that has special properties!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81" y="1659356"/>
                <a:ext cx="6096000" cy="2400657"/>
              </a:xfrm>
              <a:prstGeom prst="rect">
                <a:avLst/>
              </a:prstGeom>
              <a:blipFill>
                <a:blip r:embed="rId4"/>
                <a:stretch>
                  <a:fillRect t="-3299" r="-200" b="-6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E93CA1-3BCF-4912-BA7A-18D528AB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The special rules of our humble </a:t>
            </a:r>
            <a:r>
              <a:rPr lang="en-US" dirty="0" err="1"/>
              <a:t>Borel</a:t>
            </a:r>
            <a:r>
              <a:rPr lang="en-US" dirty="0"/>
              <a:t> field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4710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a. 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: It </a:t>
                </a:r>
                <a:r>
                  <a:rPr lang="en-US" sz="3000" dirty="0" err="1"/>
                  <a:t>ain’t</a:t>
                </a:r>
                <a:r>
                  <a:rPr lang="en-US" sz="3000" dirty="0"/>
                  <a:t> a </a:t>
                </a:r>
                <a:r>
                  <a:rPr lang="en-US" sz="3000" dirty="0" err="1"/>
                  <a:t>Borel</a:t>
                </a:r>
                <a:r>
                  <a:rPr lang="en-US" sz="3000" dirty="0"/>
                  <a:t> field unless the empty set is an element!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b. For any set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000" dirty="0"/>
                  <a:t>, if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Remember,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3000" dirty="0"/>
                  <a:t> is the </a:t>
                </a:r>
                <a:r>
                  <a:rPr lang="en-US" sz="3000" i="1" dirty="0"/>
                  <a:t>complement</a:t>
                </a:r>
                <a:r>
                  <a:rPr lang="en-US" sz="3000" dirty="0"/>
                  <a:t> of A!  This property is known as being </a:t>
                </a:r>
                <a:r>
                  <a:rPr lang="en-US" sz="3000" i="1" dirty="0"/>
                  <a:t>closed under complementation</a:t>
                </a:r>
                <a:r>
                  <a:rPr lang="en-US" sz="3000" dirty="0"/>
                  <a:t>!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c. If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r>
                  <a:rPr lang="en-US" sz="3000" dirty="0"/>
                  <a:t>This property is known as being </a:t>
                </a:r>
                <a:r>
                  <a:rPr lang="en-US" sz="3000" i="1" dirty="0"/>
                  <a:t>closed under countable unions</a:t>
                </a:r>
                <a:r>
                  <a:rPr lang="en-US" sz="3000" dirty="0"/>
                  <a:t>!</a:t>
                </a:r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4710841"/>
              </a:xfrm>
              <a:prstGeom prst="rect">
                <a:avLst/>
              </a:prstGeom>
              <a:blipFill>
                <a:blip r:embed="rId3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erson wearing a purple hat&#10;&#10;Description automatically generated">
            <a:extLst>
              <a:ext uri="{FF2B5EF4-FFF2-40B4-BE49-F238E27FC236}">
                <a16:creationId xmlns:a16="http://schemas.microsoft.com/office/drawing/2014/main" id="{37CF55FA-3BBE-4449-97C4-C92C39B52E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12192000" y="5690330"/>
            <a:ext cx="1592092" cy="1746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AB1FF-A798-4EE2-950C-D72E887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23" y="406601"/>
            <a:ext cx="10511161" cy="1252755"/>
          </a:xfrm>
        </p:spPr>
        <p:txBody>
          <a:bodyPr>
            <a:normAutofit/>
          </a:bodyPr>
          <a:lstStyle/>
          <a:p>
            <a:r>
              <a:rPr lang="en-US" dirty="0"/>
              <a:t>Simple enough, but we can stretch them a bit!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/>
              <p:nvPr/>
            </p:nvSpPr>
            <p:spPr>
              <a:xfrm>
                <a:off x="366945" y="1721500"/>
                <a:ext cx="11067494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dirty="0"/>
                  <a:t>a. 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∅∈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So the empty set is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.  Big deal, right?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000" dirty="0"/>
                  <a:t> is a subset of </a:t>
                </a:r>
                <a:r>
                  <a:rPr lang="en-US" sz="3000" i="1" dirty="0"/>
                  <a:t>every </a:t>
                </a:r>
                <a:r>
                  <a:rPr lang="en-US" sz="3000" dirty="0"/>
                  <a:t>set.</a:t>
                </a:r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 But,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000" dirty="0"/>
                  <a:t>, and rule b. said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 had to be </a:t>
                </a:r>
                <a:r>
                  <a:rPr lang="en-US" sz="3000" i="1" dirty="0"/>
                  <a:t>closed under complementation</a:t>
                </a:r>
                <a:r>
                  <a:rPr lang="en-US" sz="3000" dirty="0"/>
                  <a:t>! So 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000" dirty="0"/>
                  <a:t> is always in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3000" dirty="0"/>
                  <a:t>, too!</a:t>
                </a:r>
              </a:p>
              <a:p>
                <a:pPr algn="ctr"/>
                <a:endParaRPr lang="en-US" sz="3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BF327B-C9AD-4F16-ADFA-EB8B863B6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5" y="1721500"/>
                <a:ext cx="11067494" cy="3323987"/>
              </a:xfrm>
              <a:prstGeom prst="rect">
                <a:avLst/>
              </a:prstGeo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173C9-74AD-4792-BDDF-D6917F1A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607</TotalTime>
  <Words>950</Words>
  <Application>Microsoft Office PowerPoint</Application>
  <PresentationFormat>Widescreen</PresentationFormat>
  <Paragraphs>122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In the beginning, there was…</vt:lpstr>
      <vt:lpstr>But maybe some of those outcomes were more likely than others? </vt:lpstr>
      <vt:lpstr>Maybe, but some “experiments” can’t be repeated.</vt:lpstr>
      <vt:lpstr>Doesn’t matter, it’s math, baby!</vt:lpstr>
      <vt:lpstr>Doesn’t matter, it’s math, baby!</vt:lpstr>
      <vt:lpstr>The humble σ-algebra (a.k.a. Borel field)</vt:lpstr>
      <vt:lpstr>The special rules of our humble Borel field</vt:lpstr>
      <vt:lpstr>Simple enough, but we can stretch them a bit!</vt:lpstr>
      <vt:lpstr>The special rules of our humble Borel field</vt:lpstr>
      <vt:lpstr>It gets worse before it gets better…</vt:lpstr>
      <vt:lpstr>Taking stock of everything in the Borel field:</vt:lpstr>
      <vt:lpstr>What does this all mean?  Maybe not much…</vt:lpstr>
      <vt:lpstr>What does this all mean?  Maybe not much…</vt:lpstr>
      <vt:lpstr>What if Ω is uncountable?</vt:lpstr>
      <vt:lpstr>I didn’t come here to learn about no stinking Borel fields!  I want to learn the axioms of probability!</vt:lpstr>
      <vt:lpstr>Axioms of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>garrett ordner</dc:creator>
  <cp:lastModifiedBy>garrett ordner</cp:lastModifiedBy>
  <cp:revision>78</cp:revision>
  <dcterms:created xsi:type="dcterms:W3CDTF">2020-02-21T01:33:34Z</dcterms:created>
  <dcterms:modified xsi:type="dcterms:W3CDTF">2020-02-24T05:26:45Z</dcterms:modified>
</cp:coreProperties>
</file>