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6" r:id="rId3"/>
    <p:sldId id="337" r:id="rId4"/>
    <p:sldId id="345" r:id="rId5"/>
    <p:sldId id="346" r:id="rId6"/>
    <p:sldId id="347" r:id="rId7"/>
    <p:sldId id="348" r:id="rId8"/>
    <p:sldId id="349" r:id="rId9"/>
    <p:sldId id="350" r:id="rId10"/>
    <p:sldId id="35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BBCAD5-7CB6-4FED-840A-3581C9CA6A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A2CAA-DA9E-4193-8D20-27E8E58A4C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C45B-EE9E-430A-97B4-EA1003D5625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75F9-DF8B-4465-A194-4FD5340D08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E5943-123B-4D25-BF8A-4D8AA41E4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362D-3494-41E5-B98E-2B0EC89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0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C0FC-AC24-409C-B650-FC1EBB24A2DD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A99-A3D3-4320-8643-FA7F99F073CD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DDAC-3BF1-4CE6-9D35-0FE0C29DA1F8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246-C748-49DE-83B7-DD5C2BA4BE01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CB2D-58CA-4AEC-8689-CEC60E8AD75D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54DD-FCE5-4AB9-8DCD-8E5C69AAE5B0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53E-4A48-4F9C-84B9-4D567765CD32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237-C720-43D1-A133-1C8FD63D16D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6911-4A8F-48D3-8B29-8E7EE64D5590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82EB-1DEF-41D5-88A7-D5384EF0928B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67DF-D947-4E81-8E9C-7E122B98996D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6867-4A80-4FDC-AE16-693239537245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58DC-2E2F-4978-B94F-8F30B3D153AC}" type="datetime1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8EDB-2E39-4341-93F2-E8CC9041DD01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A445-4647-4EBD-B74F-2A768D05107F}" type="datetime1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FE62-799A-4010-853A-5DC70F8FCC13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BB-EFB4-4717-B9D5-F6AFD6D65745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D8BB69-9541-4E9D-B5C6-A318E2F70882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648575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3137B-A778-4D94-811D-9E9208394E75}"/>
              </a:ext>
            </a:extLst>
          </p:cNvPr>
          <p:cNvSpPr/>
          <p:nvPr userDrawn="1"/>
        </p:nvSpPr>
        <p:spPr>
          <a:xfrm>
            <a:off x="8663084" y="0"/>
            <a:ext cx="3528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1-2-5: Learning to Count (pt.1)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Journey Begins:  Probability Theory</a:t>
            </a:r>
          </a:p>
          <a:p>
            <a:r>
              <a:rPr lang="en-US" dirty="0"/>
              <a:t>Part Five: Learning to Count (pt.1)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pic>
        <p:nvPicPr>
          <p:cNvPr id="5" name="Picture 4" descr="A person wearing a purple hat&#10;&#10;Description automatically generated">
            <a:extLst>
              <a:ext uri="{FF2B5EF4-FFF2-40B4-BE49-F238E27FC236}">
                <a16:creationId xmlns:a16="http://schemas.microsoft.com/office/drawing/2014/main" id="{E4734B3A-D5E1-4D01-B5A5-E2AA762FFF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5516102" y="4477484"/>
            <a:ext cx="1149215" cy="12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Can we still use the theorem?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257452" y="1425922"/>
                <a:ext cx="11656381" cy="5743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We sure can!</a:t>
                </a: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r>
                  <a:rPr lang="en-US" sz="3000" b="0" dirty="0">
                    <a:ea typeface="Cambria Math" panose="02040503050406030204" pitchFamily="18" charset="0"/>
                  </a:rPr>
                  <a:t>Our “job” still consists of 4 tasks, but now </a:t>
                </a:r>
                <a:r>
                  <a:rPr lang="en-US" sz="3000" b="0" i="1" dirty="0">
                    <a:ea typeface="Cambria Math" panose="02040503050406030204" pitchFamily="18" charset="0"/>
                  </a:rPr>
                  <a:t>each</a:t>
                </a:r>
                <a:r>
                  <a:rPr lang="en-US" sz="3000" b="0" dirty="0">
                    <a:ea typeface="Cambria Math" panose="02040503050406030204" pitchFamily="18" charset="0"/>
                  </a:rPr>
                  <a:t> of those tasks can be done in </a:t>
                </a:r>
                <a:r>
                  <a:rPr lang="en-US" sz="3000" dirty="0">
                    <a:ea typeface="Cambria Math" panose="02040503050406030204" pitchFamily="18" charset="0"/>
                  </a:rPr>
                  <a:t>nine ways, giving us</a:t>
                </a:r>
                <a:endParaRPr lang="en-US" sz="3000" b="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=9∗9∗9∗9=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=6,561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possible tickets</a:t>
                </a:r>
              </a:p>
              <a:p>
                <a:pPr algn="ctr"/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b="0" dirty="0">
                  <a:ea typeface="Cambria Math" panose="02040503050406030204" pitchFamily="18" charset="0"/>
                </a:endParaRP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2" y="1425922"/>
                <a:ext cx="11656381" cy="5743752"/>
              </a:xfrm>
              <a:prstGeom prst="rect">
                <a:avLst/>
              </a:prstGeom>
              <a:blipFill>
                <a:blip r:embed="rId3"/>
                <a:stretch>
                  <a:fillRect l="-1203" t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5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…but I know how to count.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/>
          </a:p>
          <a:p>
            <a:r>
              <a:rPr lang="en-US" sz="3000" dirty="0"/>
              <a:t>Do you, though?  Let’s try something, then.  See those nine balls below?  Say you need to choose four of them for a lottery, and the ticket has to get all four numbers right </a:t>
            </a:r>
            <a:r>
              <a:rPr lang="en-US" sz="3000" i="1" dirty="0"/>
              <a:t>in the same order they were picked</a:t>
            </a:r>
            <a:r>
              <a:rPr lang="en-US" sz="3000" dirty="0"/>
              <a:t> to win.  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3CEA7-1B60-4086-A0AD-E31A5091E96A}"/>
              </a:ext>
            </a:extLst>
          </p:cNvPr>
          <p:cNvSpPr/>
          <p:nvPr/>
        </p:nvSpPr>
        <p:spPr>
          <a:xfrm>
            <a:off x="257452" y="5632638"/>
            <a:ext cx="85995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>
                <a:solidFill>
                  <a:prstClr val="white"/>
                </a:solidFill>
              </a:rPr>
              <a:t>How many different lottery tickets can there be?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88029-C40B-47EA-A011-64D79F35B9BF}"/>
              </a:ext>
            </a:extLst>
          </p:cNvPr>
          <p:cNvGrpSpPr/>
          <p:nvPr/>
        </p:nvGrpSpPr>
        <p:grpSpPr>
          <a:xfrm>
            <a:off x="976609" y="4185746"/>
            <a:ext cx="9598453" cy="674703"/>
            <a:chOff x="976609" y="4185746"/>
            <a:chExt cx="9598453" cy="6747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E7A7E93-FAE2-48D0-85EA-27701A496E8E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4AC416-21D1-4294-BAFF-ABCE5CCC5395}"/>
                </a:ext>
              </a:extLst>
            </p:cNvPr>
            <p:cNvSpPr/>
            <p:nvPr/>
          </p:nvSpPr>
          <p:spPr>
            <a:xfrm>
              <a:off x="98382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5AEF9C-282D-4B5A-8583-8EAB863BAD3B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84678D-00F4-437B-83B0-5416A056AE01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E94ECE-E3C3-45B6-A736-E850F8B08D5B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5DE719-F18F-4FB3-AA73-AF61BD76162E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DC6529-9B9D-4675-9445-FA12FE4DC01F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B10DCE-2A8E-48E2-A5C9-A1B4A124FF24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15612-8F6C-4457-ABB6-70EEDDE90107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6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Hmm…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922471" y="1791853"/>
            <a:ext cx="11656381" cy="405580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1-2-3-4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1-2-3-5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1-2-3-6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1-2-3-7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1-2-3-8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1-2-3-9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1-2-4-3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1-2-4-5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1-2-4-6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1-2-4-7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1-2-4-8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1-2-4-9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…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563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All right, stop!  This’ll take forever.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It sure will!  And just imagine if I’d used the 44-number lottery from Casella and Berger’s example! But we can think about this a little differently.</a:t>
            </a:r>
          </a:p>
          <a:p>
            <a:endParaRPr lang="en-US" sz="3000" dirty="0"/>
          </a:p>
          <a:p>
            <a:r>
              <a:rPr lang="en-US" sz="3000" dirty="0"/>
              <a:t>We’re choosing from these nine balls </a:t>
            </a:r>
            <a:r>
              <a:rPr lang="en-US" sz="3000" i="1" dirty="0"/>
              <a:t>without replacing them</a:t>
            </a:r>
            <a:r>
              <a:rPr lang="en-US" sz="3000" dirty="0"/>
              <a:t>, right?</a:t>
            </a:r>
          </a:p>
          <a:p>
            <a:endParaRPr lang="en-US" sz="3000" dirty="0"/>
          </a:p>
          <a:p>
            <a:r>
              <a:rPr lang="en-US" sz="3000" dirty="0"/>
              <a:t>So for our first pick, there are nine possibilities: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88029-C40B-47EA-A011-64D79F35B9BF}"/>
              </a:ext>
            </a:extLst>
          </p:cNvPr>
          <p:cNvGrpSpPr/>
          <p:nvPr/>
        </p:nvGrpSpPr>
        <p:grpSpPr>
          <a:xfrm>
            <a:off x="1022791" y="5543492"/>
            <a:ext cx="9598453" cy="674703"/>
            <a:chOff x="976609" y="4185746"/>
            <a:chExt cx="9598453" cy="6747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E7A7E93-FAE2-48D0-85EA-27701A496E8E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4AC416-21D1-4294-BAFF-ABCE5CCC5395}"/>
                </a:ext>
              </a:extLst>
            </p:cNvPr>
            <p:cNvSpPr/>
            <p:nvPr/>
          </p:nvSpPr>
          <p:spPr>
            <a:xfrm>
              <a:off x="98382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5AEF9C-282D-4B5A-8583-8EAB863BAD3B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84678D-00F4-437B-83B0-5416A056AE01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E94ECE-E3C3-45B6-A736-E850F8B08D5B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5DE719-F18F-4FB3-AA73-AF61BD76162E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DC6529-9B9D-4675-9445-FA12FE4DC01F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B10DCE-2A8E-48E2-A5C9-A1B4A124FF24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15612-8F6C-4457-ABB6-70EEDDE90107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3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Yeah, ok.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Then, no matter what that number was, there are 8 balls left.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88029-C40B-47EA-A011-64D79F35B9BF}"/>
              </a:ext>
            </a:extLst>
          </p:cNvPr>
          <p:cNvGrpSpPr/>
          <p:nvPr/>
        </p:nvGrpSpPr>
        <p:grpSpPr>
          <a:xfrm>
            <a:off x="1850623" y="2395418"/>
            <a:ext cx="8490753" cy="674703"/>
            <a:chOff x="976609" y="4185746"/>
            <a:chExt cx="8490753" cy="6747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E7A7E93-FAE2-48D0-85EA-27701A496E8E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5AEF9C-282D-4B5A-8583-8EAB863BAD3B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84678D-00F4-437B-83B0-5416A056AE01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E94ECE-E3C3-45B6-A736-E850F8B08D5B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5DE719-F18F-4FB3-AA73-AF61BD76162E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DC6529-9B9D-4675-9445-FA12FE4DC01F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B10DCE-2A8E-48E2-A5C9-A1B4A124FF24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15612-8F6C-4457-ABB6-70EEDDE90107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29AC942-955D-4534-ABE1-68E442577775}"/>
              </a:ext>
            </a:extLst>
          </p:cNvPr>
          <p:cNvSpPr/>
          <p:nvPr/>
        </p:nvSpPr>
        <p:spPr>
          <a:xfrm>
            <a:off x="312906" y="3429000"/>
            <a:ext cx="10752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>
                <a:solidFill>
                  <a:prstClr val="white"/>
                </a:solidFill>
              </a:rPr>
              <a:t>So, for each of the 9 possible first choices, there are 8 possible </a:t>
            </a:r>
            <a:r>
              <a:rPr lang="en-US" sz="3000" i="1" dirty="0">
                <a:solidFill>
                  <a:prstClr val="white"/>
                </a:solidFill>
              </a:rPr>
              <a:t>second</a:t>
            </a:r>
            <a:r>
              <a:rPr lang="en-US" sz="3000" dirty="0">
                <a:solidFill>
                  <a:prstClr val="white"/>
                </a:solidFill>
              </a:rPr>
              <a:t> choices.  So there are 9*8 possible </a:t>
            </a:r>
            <a:r>
              <a:rPr lang="en-US" sz="3000" i="1" dirty="0">
                <a:solidFill>
                  <a:prstClr val="white"/>
                </a:solidFill>
              </a:rPr>
              <a:t>permutations</a:t>
            </a:r>
            <a:r>
              <a:rPr lang="en-US" sz="3000" dirty="0">
                <a:solidFill>
                  <a:prstClr val="white"/>
                </a:solidFill>
              </a:rPr>
              <a:t> for the first two numbers.  And after the second pick, there are 7 balls left: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FEA77-8991-4B38-934C-2FF756E03566}"/>
              </a:ext>
            </a:extLst>
          </p:cNvPr>
          <p:cNvGrpSpPr/>
          <p:nvPr/>
        </p:nvGrpSpPr>
        <p:grpSpPr>
          <a:xfrm>
            <a:off x="2478696" y="5432078"/>
            <a:ext cx="7383052" cy="674703"/>
            <a:chOff x="976609" y="4185746"/>
            <a:chExt cx="7383052" cy="6747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BBF595-6619-44CE-A3C3-9D50C50F4C9C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37DF4D-A7DB-4AA0-BB4C-C0F9D8D39017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A2A33C-1F0B-41AB-9EEE-4C213357C28A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CA639D-9073-4CBD-9A72-2939D2281AC2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6851CE-C09E-41BA-A1C9-8906E08A3AAC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F78077-06F4-4068-9F93-78ED16A0A6C5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6B50A5-E55F-4E25-AA58-FFC4F02A8096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5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…so, 9*8*7 possible permutations for the first three choices?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Now you’re getting it!  And that leaves 6 possible final choices.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AC942-955D-4534-ABE1-68E442577775}"/>
              </a:ext>
            </a:extLst>
          </p:cNvPr>
          <p:cNvSpPr/>
          <p:nvPr/>
        </p:nvSpPr>
        <p:spPr>
          <a:xfrm>
            <a:off x="312906" y="3429000"/>
            <a:ext cx="10752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>
                <a:solidFill>
                  <a:prstClr val="white"/>
                </a:solidFill>
              </a:rPr>
              <a:t>So how many possible lottery tickets? 9*8*7*6 = 3,024</a:t>
            </a:r>
          </a:p>
          <a:p>
            <a:pPr lvl="0"/>
            <a:endParaRPr lang="en-US" sz="3000" dirty="0">
              <a:solidFill>
                <a:prstClr val="white"/>
              </a:solidFill>
            </a:endParaRPr>
          </a:p>
          <a:p>
            <a:pPr lvl="0"/>
            <a:r>
              <a:rPr lang="en-US" sz="3000" dirty="0">
                <a:solidFill>
                  <a:prstClr val="white"/>
                </a:solidFill>
              </a:rPr>
              <a:t>Choosing that lottery ticket consisted of four tasks (each number to pick).  The first task could be done 9 ways, the second could be done 8 ways, the third could be done 7 ways, and the fourth could be done 6 ways…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FEA77-8991-4B38-934C-2FF756E03566}"/>
              </a:ext>
            </a:extLst>
          </p:cNvPr>
          <p:cNvGrpSpPr/>
          <p:nvPr/>
        </p:nvGrpSpPr>
        <p:grpSpPr>
          <a:xfrm>
            <a:off x="2450986" y="2395418"/>
            <a:ext cx="6275351" cy="674703"/>
            <a:chOff x="976609" y="4185746"/>
            <a:chExt cx="6275351" cy="6747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BBF595-6619-44CE-A3C3-9D50C50F4C9C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A2A33C-1F0B-41AB-9EEE-4C213357C28A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CA639D-9073-4CBD-9A72-2939D2281AC2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6851CE-C09E-41BA-A1C9-8906E08A3AAC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F78077-06F4-4068-9F93-78ED16A0A6C5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6B50A5-E55F-4E25-AA58-FFC4F02A8096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05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I sense a theorem coming on…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257452" y="1425922"/>
                <a:ext cx="11656381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How perceptive of you!</a:t>
                </a: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r>
                  <a:rPr lang="en-US" sz="3000" b="0" dirty="0">
                    <a:ea typeface="Cambria Math" panose="02040503050406030204" pitchFamily="18" charset="0"/>
                  </a:rPr>
                  <a:t>If a job consists of </a:t>
                </a:r>
                <a:r>
                  <a:rPr lang="en-US" sz="3000" b="0" i="1" dirty="0">
                    <a:ea typeface="Cambria Math" panose="02040503050406030204" pitchFamily="18" charset="0"/>
                  </a:rPr>
                  <a:t>k</a:t>
                </a:r>
                <a:r>
                  <a:rPr lang="en-US" sz="3000" b="0" dirty="0">
                    <a:ea typeface="Cambria Math" panose="02040503050406030204" pitchFamily="18" charset="0"/>
                  </a:rPr>
                  <a:t> tasks, and the </a:t>
                </a:r>
                <a:r>
                  <a:rPr lang="en-US" sz="3000" b="0" i="1" dirty="0" err="1">
                    <a:ea typeface="Cambria Math" panose="02040503050406030204" pitchFamily="18" charset="0"/>
                  </a:rPr>
                  <a:t>i</a:t>
                </a:r>
                <a:r>
                  <a:rPr lang="en-US" sz="3000" b="0" dirty="0" err="1">
                    <a:ea typeface="Cambria Math" panose="02040503050406030204" pitchFamily="18" charset="0"/>
                  </a:rPr>
                  <a:t>th</a:t>
                </a:r>
                <a:r>
                  <a:rPr lang="en-US" sz="3000" b="0" dirty="0">
                    <a:ea typeface="Cambria Math" panose="02040503050406030204" pitchFamily="18" charset="0"/>
                  </a:rPr>
                  <a:t> task can be done </a:t>
                </a:r>
                <a:r>
                  <a:rPr lang="en-US" sz="3000" b="0" i="1" dirty="0" err="1">
                    <a:ea typeface="Cambria Math" panose="02040503050406030204" pitchFamily="18" charset="0"/>
                  </a:rPr>
                  <a:t>n</a:t>
                </a:r>
                <a:r>
                  <a:rPr lang="en-US" sz="3000" b="0" i="1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sz="3000" b="0" i="1" dirty="0">
                    <a:ea typeface="Cambria Math" panose="02040503050406030204" pitchFamily="18" charset="0"/>
                  </a:rPr>
                  <a:t> </a:t>
                </a:r>
                <a:r>
                  <a:rPr lang="en-US" sz="3000" b="0" dirty="0">
                    <a:ea typeface="Cambria Math" panose="02040503050406030204" pitchFamily="18" charset="0"/>
                  </a:rPr>
                  <a:t>ways, then the total number of ways to complete the task is</a:t>
                </a: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0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sz="3000" b="0" dirty="0">
                  <a:ea typeface="Cambria Math" panose="02040503050406030204" pitchFamily="18" charset="0"/>
                </a:endParaRP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2" y="1425922"/>
                <a:ext cx="11656381" cy="5632311"/>
              </a:xfrm>
              <a:prstGeom prst="rect">
                <a:avLst/>
              </a:prstGeom>
              <a:blipFill>
                <a:blip r:embed="rId3"/>
                <a:stretch>
                  <a:fillRect l="-1203" t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4F88B8-1BD3-44A8-9E44-1411133D3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81" y="4559470"/>
            <a:ext cx="7042038" cy="19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Neat. So we’re done, then?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57452" y="1425922"/>
            <a:ext cx="1165638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No! </a:t>
            </a:r>
            <a:r>
              <a:rPr lang="en-US" sz="3000" dirty="0">
                <a:sym typeface="Wingdings" panose="05000000000000000000" pitchFamily="2" charset="2"/>
              </a:rPr>
              <a:t></a:t>
            </a:r>
            <a:endParaRPr lang="en-US" sz="3000" dirty="0"/>
          </a:p>
          <a:p>
            <a:endParaRPr lang="en-US" sz="3000" dirty="0">
              <a:ea typeface="Cambria Math" panose="02040503050406030204" pitchFamily="18" charset="0"/>
            </a:endParaRPr>
          </a:p>
          <a:p>
            <a:r>
              <a:rPr lang="en-US" sz="3000" b="0" dirty="0">
                <a:ea typeface="Cambria Math" panose="02040503050406030204" pitchFamily="18" charset="0"/>
              </a:rPr>
              <a:t>Say that first lottery was hemorrhaging money, so the organizers changed the rules:  Now, after being picked, the ball gets </a:t>
            </a:r>
            <a:r>
              <a:rPr lang="en-US" sz="3000" b="0" i="1" dirty="0">
                <a:ea typeface="Cambria Math" panose="02040503050406030204" pitchFamily="18" charset="0"/>
              </a:rPr>
              <a:t>put back</a:t>
            </a:r>
            <a:r>
              <a:rPr lang="en-US" sz="3000" b="0" dirty="0">
                <a:ea typeface="Cambria Math" panose="02040503050406030204" pitchFamily="18" charset="0"/>
              </a:rPr>
              <a:t> and could be picked again!  We still have nin</a:t>
            </a:r>
            <a:r>
              <a:rPr lang="en-US" sz="3000" dirty="0">
                <a:ea typeface="Cambria Math" panose="02040503050406030204" pitchFamily="18" charset="0"/>
              </a:rPr>
              <a:t>e choices for the first number:</a:t>
            </a:r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>
              <a:ea typeface="Cambria Math" panose="02040503050406030204" pitchFamily="18" charset="0"/>
            </a:endParaRPr>
          </a:p>
          <a:p>
            <a:pPr algn="ctr"/>
            <a:r>
              <a:rPr lang="en-US" sz="3000" b="0" dirty="0">
                <a:ea typeface="Cambria Math" panose="02040503050406030204" pitchFamily="18" charset="0"/>
              </a:rPr>
              <a:t> </a:t>
            </a:r>
            <a:endParaRPr lang="en-US" sz="3000" dirty="0">
              <a:ea typeface="Cambria Math" panose="02040503050406030204" pitchFamily="18" charset="0"/>
            </a:endParaRPr>
          </a:p>
          <a:p>
            <a:pPr algn="ctr"/>
            <a:endParaRPr lang="en-US" sz="3000" dirty="0">
              <a:ea typeface="Cambria Math" panose="02040503050406030204" pitchFamily="18" charset="0"/>
            </a:endParaRPr>
          </a:p>
          <a:p>
            <a:r>
              <a:rPr lang="en-US" sz="3000" dirty="0">
                <a:ea typeface="Cambria Math" panose="02040503050406030204" pitchFamily="18" charset="0"/>
              </a:rPr>
              <a:t>But then, things change…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68899A-6C32-468D-8F1C-3010E9E50F99}"/>
              </a:ext>
            </a:extLst>
          </p:cNvPr>
          <p:cNvGrpSpPr/>
          <p:nvPr/>
        </p:nvGrpSpPr>
        <p:grpSpPr>
          <a:xfrm>
            <a:off x="1078209" y="4135558"/>
            <a:ext cx="9598453" cy="674703"/>
            <a:chOff x="976609" y="4185746"/>
            <a:chExt cx="9598453" cy="6747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F1FF45-9717-4089-A052-861D5C0E3147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370928-E871-4E12-8B2C-C71EF0BC9003}"/>
                </a:ext>
              </a:extLst>
            </p:cNvPr>
            <p:cNvSpPr/>
            <p:nvPr/>
          </p:nvSpPr>
          <p:spPr>
            <a:xfrm>
              <a:off x="98382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B4CE6C-7E2E-4902-B244-37706CE6EACC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37EC0A-695A-4EDA-A982-076F2AAF9964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B1C41C-7D7E-4458-B7CB-B437EE4D2D0D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D4DFBB-D610-44C0-B99F-E0F77CA07378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EBD0BC-0644-4340-9A17-2EBAF719B517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14F41F-EC62-4AC6-9AD8-17862429E8A7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DDA9A-8E26-4CA2-BE92-DD30A295A720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9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8" y="450860"/>
            <a:ext cx="10511161" cy="1252755"/>
          </a:xfrm>
        </p:spPr>
        <p:txBody>
          <a:bodyPr>
            <a:normAutofit/>
          </a:bodyPr>
          <a:lstStyle/>
          <a:p>
            <a:r>
              <a:rPr lang="en-US" sz="3600" dirty="0"/>
              <a:t>Right, we’ve still got nine choices for the second number.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61427" y="1619886"/>
            <a:ext cx="116563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Exactly:</a:t>
            </a:r>
          </a:p>
          <a:p>
            <a:pPr algn="ctr"/>
            <a:endParaRPr lang="en-US" sz="3000" dirty="0">
              <a:ea typeface="Cambria Math" panose="02040503050406030204" pitchFamily="18" charset="0"/>
            </a:endParaRPr>
          </a:p>
          <a:p>
            <a:endParaRPr lang="en-US" sz="3000" dirty="0">
              <a:ea typeface="Cambria Math" panose="02040503050406030204" pitchFamily="18" charset="0"/>
            </a:endParaRPr>
          </a:p>
          <a:p>
            <a:r>
              <a:rPr lang="en-US" sz="3000" dirty="0">
                <a:ea typeface="Cambria Math" panose="02040503050406030204" pitchFamily="18" charset="0"/>
              </a:rPr>
              <a:t>Same goes for the third number: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dirty="0">
              <a:ea typeface="Cambria Math" panose="02040503050406030204" pitchFamily="18" charset="0"/>
            </a:endParaRPr>
          </a:p>
          <a:p>
            <a:r>
              <a:rPr lang="en-US" sz="3000" dirty="0">
                <a:ea typeface="Cambria Math" panose="02040503050406030204" pitchFamily="18" charset="0"/>
              </a:rPr>
              <a:t>And the fourth:</a:t>
            </a:r>
          </a:p>
          <a:p>
            <a:endParaRPr lang="en-US" sz="3000" dirty="0">
              <a:ea typeface="Cambria Math" panose="02040503050406030204" pitchFamily="18" charset="0"/>
            </a:endParaRPr>
          </a:p>
          <a:p>
            <a:endParaRPr lang="en-US" sz="3000" b="0" dirty="0">
              <a:ea typeface="Cambria Math" panose="02040503050406030204" pitchFamily="18" charset="0"/>
            </a:endParaRPr>
          </a:p>
          <a:p>
            <a:endParaRPr lang="en-US" sz="3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6E2E73-B45D-4C2D-B76A-AC1BD4DB83E6}"/>
              </a:ext>
            </a:extLst>
          </p:cNvPr>
          <p:cNvGrpSpPr/>
          <p:nvPr/>
        </p:nvGrpSpPr>
        <p:grpSpPr>
          <a:xfrm>
            <a:off x="976609" y="2279049"/>
            <a:ext cx="9598453" cy="674703"/>
            <a:chOff x="976609" y="4185746"/>
            <a:chExt cx="9598453" cy="6747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8C6AF5-0782-411A-9747-96935E459735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EBD0D0-76C8-4D76-A947-46002EB8E113}"/>
                </a:ext>
              </a:extLst>
            </p:cNvPr>
            <p:cNvSpPr/>
            <p:nvPr/>
          </p:nvSpPr>
          <p:spPr>
            <a:xfrm>
              <a:off x="98382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5DB7A2-A3CB-411E-97D9-34EBCDF65F53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FA7B37-B2D4-4E41-97DC-DBB1C3D35240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8BDAC3-D92E-4142-8AAD-E0163F88052B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7D361C-C399-4769-BC04-97B5F3513B70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DE3390-44AC-4EC7-9727-7C14B2A5889B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27DB8E-CF5C-4A53-8A00-05B21B05E1AD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4BA9D4-43B0-4394-B6C2-A4840D49C692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352CB8-9766-4EC0-BCB2-E165FBE808D5}"/>
              </a:ext>
            </a:extLst>
          </p:cNvPr>
          <p:cNvGrpSpPr/>
          <p:nvPr/>
        </p:nvGrpSpPr>
        <p:grpSpPr>
          <a:xfrm>
            <a:off x="976609" y="3566897"/>
            <a:ext cx="9598453" cy="674703"/>
            <a:chOff x="976609" y="4185746"/>
            <a:chExt cx="9598453" cy="67470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55C1B3-0C4F-4E67-9BA7-229FA0ABA4A0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1E2666-84C5-489F-8D76-89775D038F34}"/>
                </a:ext>
              </a:extLst>
            </p:cNvPr>
            <p:cNvSpPr/>
            <p:nvPr/>
          </p:nvSpPr>
          <p:spPr>
            <a:xfrm>
              <a:off x="98382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412D7E-7E36-43B9-953A-E70A0A81570F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B8AEF3-59AC-4D57-92B0-51C7C1AFB1D5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3E8090-0E43-4E9C-849D-B9E7A0600729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7F23C0-73F1-41B0-9EC8-EEFE2A950934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B8189B-E017-49A0-A78F-CF7014CC50BE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9702AF-F568-406F-86A3-CD8C10295EFD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FD4F6C-76E9-49E0-BFE1-F060BDBB9152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6E5AB2-24F8-47E4-89B2-2C28DDA06A6A}"/>
              </a:ext>
            </a:extLst>
          </p:cNvPr>
          <p:cNvGrpSpPr/>
          <p:nvPr/>
        </p:nvGrpSpPr>
        <p:grpSpPr>
          <a:xfrm>
            <a:off x="976609" y="5073274"/>
            <a:ext cx="9598453" cy="674703"/>
            <a:chOff x="976609" y="4185746"/>
            <a:chExt cx="9598453" cy="67470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DCB045-6A8F-4028-AE5F-264F0BB54960}"/>
                </a:ext>
              </a:extLst>
            </p:cNvPr>
            <p:cNvSpPr/>
            <p:nvPr/>
          </p:nvSpPr>
          <p:spPr>
            <a:xfrm>
              <a:off x="976609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6A2501-A81E-4424-918A-D2CDC394306D}"/>
                </a:ext>
              </a:extLst>
            </p:cNvPr>
            <p:cNvSpPr/>
            <p:nvPr/>
          </p:nvSpPr>
          <p:spPr>
            <a:xfrm>
              <a:off x="98382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0363E3-05DD-4E9E-ABFB-57081CDB9050}"/>
                </a:ext>
              </a:extLst>
            </p:cNvPr>
            <p:cNvSpPr/>
            <p:nvPr/>
          </p:nvSpPr>
          <p:spPr>
            <a:xfrm>
              <a:off x="8730516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25DC29-29CC-4B79-B025-C78CC53ED538}"/>
                </a:ext>
              </a:extLst>
            </p:cNvPr>
            <p:cNvSpPr/>
            <p:nvPr/>
          </p:nvSpPr>
          <p:spPr>
            <a:xfrm>
              <a:off x="7622815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6A4688-95FB-4F93-83A9-ED23BBF23560}"/>
                </a:ext>
              </a:extLst>
            </p:cNvPr>
            <p:cNvSpPr/>
            <p:nvPr/>
          </p:nvSpPr>
          <p:spPr>
            <a:xfrm>
              <a:off x="6515114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78E66C-E2CB-4D15-9931-8A19140E29E5}"/>
                </a:ext>
              </a:extLst>
            </p:cNvPr>
            <p:cNvSpPr/>
            <p:nvPr/>
          </p:nvSpPr>
          <p:spPr>
            <a:xfrm>
              <a:off x="5407413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868E3A-D886-494A-981A-3CC3F013BC29}"/>
                </a:ext>
              </a:extLst>
            </p:cNvPr>
            <p:cNvSpPr/>
            <p:nvPr/>
          </p:nvSpPr>
          <p:spPr>
            <a:xfrm>
              <a:off x="4299712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F5DA2C0-D41B-4AF0-A9C6-39630AA71485}"/>
                </a:ext>
              </a:extLst>
            </p:cNvPr>
            <p:cNvSpPr/>
            <p:nvPr/>
          </p:nvSpPr>
          <p:spPr>
            <a:xfrm>
              <a:off x="2084310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65EBEC-E9BC-426B-A864-B81F08090A5B}"/>
                </a:ext>
              </a:extLst>
            </p:cNvPr>
            <p:cNvSpPr/>
            <p:nvPr/>
          </p:nvSpPr>
          <p:spPr>
            <a:xfrm>
              <a:off x="3192011" y="4185746"/>
              <a:ext cx="736846" cy="67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9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1185</TotalTime>
  <Words>532</Words>
  <Application>Microsoft Office PowerPoint</Application>
  <PresentationFormat>Widescreen</PresentationFormat>
  <Paragraphs>98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…but I know how to count.</vt:lpstr>
      <vt:lpstr>Hmm…</vt:lpstr>
      <vt:lpstr>All right, stop!  This’ll take forever.</vt:lpstr>
      <vt:lpstr>Yeah, ok.</vt:lpstr>
      <vt:lpstr>…so, 9*8*7 possible permutations for the first three choices?</vt:lpstr>
      <vt:lpstr>I sense a theorem coming on…</vt:lpstr>
      <vt:lpstr>Neat. So we’re done, then?</vt:lpstr>
      <vt:lpstr>Right, we’ve still got nine choices for the second number.</vt:lpstr>
      <vt:lpstr>Can we still use the theorem?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>garrett ordner</dc:creator>
  <cp:lastModifiedBy>garrett ordner</cp:lastModifiedBy>
  <cp:revision>163</cp:revision>
  <dcterms:created xsi:type="dcterms:W3CDTF">2020-02-21T01:33:34Z</dcterms:created>
  <dcterms:modified xsi:type="dcterms:W3CDTF">2020-03-07T19:17:35Z</dcterms:modified>
</cp:coreProperties>
</file>