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Lato-regular.fntdata"/><Relationship Id="rId12"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01bb041c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01bb041c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02122"/>
                </a:solidFill>
                <a:highlight>
                  <a:srgbClr val="FFFFFF"/>
                </a:highlight>
              </a:rPr>
              <a:t> Traditionally a strategy guessing game for two players. It is played on ruled grids (paper or board) on which each player's fleet of ships (including battleships) are marked. The locations of the fleets are concealed from the other player. Players alternate turns calling "shots" at the other player's ships, and the objective of the game is to destroy the opposing player's fleet. </a:t>
            </a:r>
            <a:endParaRPr>
              <a:solidFill>
                <a:srgbClr val="24292E"/>
              </a:solidFill>
              <a:highlight>
                <a:srgbClr val="FFFFFF"/>
              </a:highlight>
            </a:endParaRPr>
          </a:p>
          <a:p>
            <a:pPr indent="0" lvl="0" marL="0" rtl="0" algn="l">
              <a:lnSpc>
                <a:spcPct val="115000"/>
              </a:lnSpc>
              <a:spcBef>
                <a:spcPts val="1600"/>
              </a:spcBef>
              <a:spcAft>
                <a:spcPts val="0"/>
              </a:spcAft>
              <a:buNone/>
            </a:pPr>
            <a:r>
              <a:rPr lang="en">
                <a:solidFill>
                  <a:srgbClr val="24292E"/>
                </a:solidFill>
                <a:highlight>
                  <a:srgbClr val="FFFFFF"/>
                </a:highlight>
              </a:rPr>
              <a:t>We would like to make a 2-player version of the game Battleship where the user will play against an AI opponent. The player and AI will take turns guessing “shots” to destroy the opposing player’s fleet. The game will be played on a simple 8x8 grid, with (up to?) 4 ships for each player. The ship locations will be generated by player input, while the locations of the AI’s ships will be generated randomly. Ships cannot overlap and may only be laid vertically or horizontally. The player will be notified of whether a player's guess “hits” a ship or not, with the player’s board or tracking grid being updated. When a ship is destroyed, the player will be notified of which ship was destroyed. </a:t>
            </a:r>
            <a:r>
              <a:rPr lang="en">
                <a:solidFill>
                  <a:srgbClr val="24292E"/>
                </a:solidFill>
              </a:rPr>
              <a:t>Repeat steps until the game is lost/won.</a:t>
            </a:r>
            <a:endParaRPr>
              <a:solidFill>
                <a:srgbClr val="24292E"/>
              </a:solidFill>
            </a:endParaRPr>
          </a:p>
          <a:p>
            <a:pPr indent="0" lvl="0" marL="0" rtl="0" algn="l">
              <a:lnSpc>
                <a:spcPct val="100000"/>
              </a:lnSpc>
              <a:spcBef>
                <a:spcPts val="1600"/>
              </a:spcBef>
              <a:spcAft>
                <a:spcPts val="0"/>
              </a:spcAft>
              <a:buNone/>
            </a:pPr>
            <a:r>
              <a:rPr lang="en">
                <a:solidFill>
                  <a:srgbClr val="24292E"/>
                </a:solidFill>
              </a:rPr>
              <a:t>Modular, we handled the board and types of ships using a list, and created functions that select game mode, place ships, get user input, make moves, and check for sinks. We specifically created a function to print blank boards to keep the game blind when a player is guessing coordinates. </a:t>
            </a:r>
            <a:endParaRPr>
              <a:solidFill>
                <a:srgbClr val="24292E"/>
              </a:solidFill>
            </a:endParaRPr>
          </a:p>
          <a:p>
            <a:pPr indent="0" lvl="0" marL="0" rtl="0" algn="l">
              <a:lnSpc>
                <a:spcPct val="100000"/>
              </a:lnSpc>
              <a:spcBef>
                <a:spcPts val="0"/>
              </a:spcBef>
              <a:spcAft>
                <a:spcPts val="0"/>
              </a:spcAft>
              <a:buNone/>
            </a:pPr>
            <a:r>
              <a:t/>
            </a:r>
            <a:endParaRPr>
              <a:solidFill>
                <a:srgbClr val="24292E"/>
              </a:solidFill>
            </a:endParaRPr>
          </a:p>
          <a:p>
            <a:pPr indent="0" lvl="0" marL="0" rtl="0" algn="l">
              <a:lnSpc>
                <a:spcPct val="100000"/>
              </a:lnSpc>
              <a:spcBef>
                <a:spcPts val="0"/>
              </a:spcBef>
              <a:spcAft>
                <a:spcPts val="0"/>
              </a:spcAft>
              <a:buNone/>
            </a:pPr>
            <a:r>
              <a:rPr lang="en">
                <a:solidFill>
                  <a:srgbClr val="24292E"/>
                </a:solidFill>
              </a:rPr>
              <a:t>At each step, there are checks to ensure that users enter valid input. There are also exit conditions that allow the user to exit in the middle of gameplay if they choose. We also thought it would be fun to include a timer (we used the sleep function from the time module) that simulates delay when firing a shot. </a:t>
            </a:r>
            <a:endParaRPr>
              <a:solidFill>
                <a:srgbClr val="24292E"/>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03a7cbc1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03a7cbc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4292E"/>
                </a:solidFill>
                <a:highlight>
                  <a:srgbClr val="FFFFFF"/>
                </a:highlight>
              </a:rPr>
              <a:t>We also would like to implement weak AI into the program, where if the computer recognizes a hit, it will make subsequent guesses around that area until a ship is sunk. If the AI component becomes too complicated to construct over the 2 weeks that we have to work on the project we will convert to a 2-player human vs. human game. The game will end when one player’s ships have all been eliminated.</a:t>
            </a:r>
            <a:endParaRPr/>
          </a:p>
          <a:p>
            <a:pPr indent="0" lvl="0" marL="0" rtl="0" algn="l">
              <a:lnSpc>
                <a:spcPct val="115000"/>
              </a:lnSpc>
              <a:spcBef>
                <a:spcPts val="1600"/>
              </a:spcBef>
              <a:spcAft>
                <a:spcPts val="1600"/>
              </a:spcAft>
              <a:buNone/>
            </a:pPr>
            <a:r>
              <a:t/>
            </a:r>
            <a:endParaRPr sz="1200">
              <a:solidFill>
                <a:srgbClr val="24292E"/>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Battleship</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Introduction to Programming Final Project</a:t>
            </a:r>
            <a:endParaRPr sz="2100"/>
          </a:p>
          <a:p>
            <a:pPr indent="0" lvl="0" marL="0" rtl="0" algn="l">
              <a:spcBef>
                <a:spcPts val="0"/>
              </a:spcBef>
              <a:spcAft>
                <a:spcPts val="0"/>
              </a:spcAft>
              <a:buNone/>
            </a:pPr>
            <a:r>
              <a:t/>
            </a:r>
            <a:endParaRPr sz="700"/>
          </a:p>
          <a:p>
            <a:pPr indent="0" lvl="0" marL="0" rtl="0" algn="l">
              <a:spcBef>
                <a:spcPts val="0"/>
              </a:spcBef>
              <a:spcAft>
                <a:spcPts val="0"/>
              </a:spcAft>
              <a:buNone/>
            </a:pPr>
            <a:r>
              <a:rPr lang="en"/>
              <a:t>Aravind Rajagopalan, David Rosenberg, and Garrett Yoon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Game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1-player mode</a:t>
            </a:r>
            <a:endParaRPr/>
          </a:p>
          <a:p>
            <a:pPr indent="0" lvl="0" marL="0" marR="0" rtl="0" algn="l">
              <a:lnSpc>
                <a:spcPct val="115000"/>
              </a:lnSpc>
              <a:spcBef>
                <a:spcPts val="1600"/>
              </a:spcBef>
              <a:spcAft>
                <a:spcPts val="0"/>
              </a:spcAft>
              <a:buNone/>
            </a:pPr>
            <a:r>
              <a:rPr lang="en"/>
              <a:t>2-player mode</a:t>
            </a:r>
            <a:endParaRPr/>
          </a:p>
          <a:p>
            <a:pPr indent="0" lvl="0" marL="0" marR="0" rtl="0" algn="l">
              <a:lnSpc>
                <a:spcPct val="115000"/>
              </a:lnSpc>
              <a:spcBef>
                <a:spcPts val="1600"/>
              </a:spcBef>
              <a:spcAft>
                <a:spcPts val="0"/>
              </a:spcAft>
              <a:buNone/>
            </a:pPr>
            <a:r>
              <a:rPr lang="en"/>
              <a:t>8x8 grid, with 4 ships to place  </a:t>
            </a:r>
            <a:endParaRPr/>
          </a:p>
          <a:p>
            <a:pPr indent="0" lvl="0" marL="0" marR="0" rtl="0" algn="l">
              <a:lnSpc>
                <a:spcPct val="115000"/>
              </a:lnSpc>
              <a:spcBef>
                <a:spcPts val="1600"/>
              </a:spcBef>
              <a:spcAft>
                <a:spcPts val="0"/>
              </a:spcAft>
              <a:buNone/>
            </a:pPr>
            <a:r>
              <a:rPr lang="en"/>
              <a:t>Loop until one player has sunk all the other player’s ships</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1600"/>
              </a:spcAft>
              <a:buNone/>
            </a:pPr>
            <a:r>
              <a:t/>
            </a:r>
            <a:endParaRPr/>
          </a:p>
        </p:txBody>
      </p:sp>
      <p:pic>
        <p:nvPicPr>
          <p:cNvPr id="94" name="Google Shape;94;p14"/>
          <p:cNvPicPr preferRelativeResize="0"/>
          <p:nvPr/>
        </p:nvPicPr>
        <p:blipFill>
          <a:blip r:embed="rId3">
            <a:alphaModFix/>
          </a:blip>
          <a:stretch>
            <a:fillRect/>
          </a:stretch>
        </p:blipFill>
        <p:spPr>
          <a:xfrm>
            <a:off x="5257675" y="903325"/>
            <a:ext cx="3099150" cy="309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“Weak” AI</a:t>
            </a:r>
            <a:endParaRPr/>
          </a:p>
        </p:txBody>
      </p:sp>
      <p:sp>
        <p:nvSpPr>
          <p:cNvPr id="100" name="Google Shape;100;p15"/>
          <p:cNvSpPr txBox="1"/>
          <p:nvPr>
            <p:ph idx="1" type="body"/>
          </p:nvPr>
        </p:nvSpPr>
        <p:spPr>
          <a:xfrm>
            <a:off x="8818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Makes more intelligent guesses around the last-guessed area to increase chance of hits</a:t>
            </a:r>
            <a:endParaRPr/>
          </a:p>
          <a:p>
            <a:pPr indent="0" lvl="0" marL="0" rtl="0" algn="l">
              <a:spcBef>
                <a:spcPts val="1600"/>
              </a:spcBef>
              <a:spcAft>
                <a:spcPts val="1600"/>
              </a:spcAft>
              <a:buNone/>
            </a:pPr>
            <a:r>
              <a:rPr lang="en"/>
              <a:t>Keeps track of previous guesses (1-move memory)</a:t>
            </a:r>
            <a:endParaRPr/>
          </a:p>
        </p:txBody>
      </p:sp>
      <p:sp>
        <p:nvSpPr>
          <p:cNvPr id="101" name="Google Shape;101;p15"/>
          <p:cNvSpPr txBox="1"/>
          <p:nvPr/>
        </p:nvSpPr>
        <p:spPr>
          <a:xfrm>
            <a:off x="719950" y="3539775"/>
            <a:ext cx="23190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Randomly makes a move within  entire board</a:t>
            </a:r>
            <a:endParaRPr>
              <a:latin typeface="Lato"/>
              <a:ea typeface="Lato"/>
              <a:cs typeface="Lato"/>
              <a:sym typeface="Lato"/>
            </a:endParaRPr>
          </a:p>
        </p:txBody>
      </p:sp>
      <p:sp>
        <p:nvSpPr>
          <p:cNvPr id="102" name="Google Shape;102;p15"/>
          <p:cNvSpPr txBox="1"/>
          <p:nvPr/>
        </p:nvSpPr>
        <p:spPr>
          <a:xfrm>
            <a:off x="4149200" y="3132925"/>
            <a:ext cx="5508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Hit</a:t>
            </a:r>
            <a:endParaRPr>
              <a:latin typeface="Lato"/>
              <a:ea typeface="Lato"/>
              <a:cs typeface="Lato"/>
              <a:sym typeface="Lato"/>
            </a:endParaRPr>
          </a:p>
        </p:txBody>
      </p:sp>
      <p:sp>
        <p:nvSpPr>
          <p:cNvPr id="103" name="Google Shape;103;p15"/>
          <p:cNvSpPr txBox="1"/>
          <p:nvPr/>
        </p:nvSpPr>
        <p:spPr>
          <a:xfrm>
            <a:off x="4149200" y="3967925"/>
            <a:ext cx="5508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Miss</a:t>
            </a:r>
            <a:endParaRPr>
              <a:latin typeface="Lato"/>
              <a:ea typeface="Lato"/>
              <a:cs typeface="Lato"/>
              <a:sym typeface="Lato"/>
            </a:endParaRPr>
          </a:p>
        </p:txBody>
      </p:sp>
      <p:sp>
        <p:nvSpPr>
          <p:cNvPr id="104" name="Google Shape;104;p15"/>
          <p:cNvSpPr txBox="1"/>
          <p:nvPr/>
        </p:nvSpPr>
        <p:spPr>
          <a:xfrm>
            <a:off x="5598725" y="3105075"/>
            <a:ext cx="27702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Randomly selects adjacent move</a:t>
            </a:r>
            <a:endParaRPr>
              <a:latin typeface="Lato"/>
              <a:ea typeface="Lato"/>
              <a:cs typeface="Lato"/>
              <a:sym typeface="Lato"/>
            </a:endParaRPr>
          </a:p>
        </p:txBody>
      </p:sp>
      <p:cxnSp>
        <p:nvCxnSpPr>
          <p:cNvPr id="105" name="Google Shape;105;p15"/>
          <p:cNvCxnSpPr>
            <a:stCxn id="101" idx="3"/>
          </p:cNvCxnSpPr>
          <p:nvPr/>
        </p:nvCxnSpPr>
        <p:spPr>
          <a:xfrm>
            <a:off x="3038950" y="3807375"/>
            <a:ext cx="675300" cy="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5"/>
          <p:cNvCxnSpPr/>
          <p:nvPr/>
        </p:nvCxnSpPr>
        <p:spPr>
          <a:xfrm>
            <a:off x="3720125" y="3763575"/>
            <a:ext cx="0" cy="3999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5"/>
          <p:cNvCxnSpPr/>
          <p:nvPr/>
        </p:nvCxnSpPr>
        <p:spPr>
          <a:xfrm rot="10800000">
            <a:off x="3714075" y="4181083"/>
            <a:ext cx="337500" cy="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5"/>
          <p:cNvCxnSpPr/>
          <p:nvPr/>
        </p:nvCxnSpPr>
        <p:spPr>
          <a:xfrm rot="10800000">
            <a:off x="3720125" y="3363683"/>
            <a:ext cx="0" cy="3999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5"/>
          <p:cNvCxnSpPr/>
          <p:nvPr/>
        </p:nvCxnSpPr>
        <p:spPr>
          <a:xfrm rot="10800000">
            <a:off x="3714075" y="3346075"/>
            <a:ext cx="337500" cy="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5"/>
          <p:cNvCxnSpPr>
            <a:stCxn id="104" idx="1"/>
            <a:endCxn id="102" idx="3"/>
          </p:cNvCxnSpPr>
          <p:nvPr/>
        </p:nvCxnSpPr>
        <p:spPr>
          <a:xfrm flipH="1">
            <a:off x="4699925" y="3343275"/>
            <a:ext cx="898800" cy="27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5"/>
          <p:cNvCxnSpPr>
            <a:stCxn id="103" idx="3"/>
            <a:endCxn id="101" idx="1"/>
          </p:cNvCxnSpPr>
          <p:nvPr/>
        </p:nvCxnSpPr>
        <p:spPr>
          <a:xfrm rot="10800000">
            <a:off x="719900" y="3807275"/>
            <a:ext cx="3980100" cy="373800"/>
          </a:xfrm>
          <a:prstGeom prst="curvedConnector5">
            <a:avLst>
              <a:gd fmla="val -5983" name="adj1"/>
              <a:gd fmla="val -120726" name="adj2"/>
              <a:gd fmla="val 105982" name="adj3"/>
            </a:avLst>
          </a:prstGeom>
          <a:noFill/>
          <a:ln cap="flat" cmpd="sng" w="9525">
            <a:solidFill>
              <a:schemeClr val="dk2"/>
            </a:solidFill>
            <a:prstDash val="solid"/>
            <a:round/>
            <a:headEnd len="med" w="med" type="none"/>
            <a:tailEnd len="med" w="med" type="none"/>
          </a:ln>
        </p:spPr>
      </p:cxnSp>
      <p:cxnSp>
        <p:nvCxnSpPr>
          <p:cNvPr id="112" name="Google Shape;112;p15"/>
          <p:cNvCxnSpPr>
            <a:stCxn id="104" idx="3"/>
            <a:endCxn id="102" idx="0"/>
          </p:cNvCxnSpPr>
          <p:nvPr/>
        </p:nvCxnSpPr>
        <p:spPr>
          <a:xfrm rot="10800000">
            <a:off x="4424525" y="3132975"/>
            <a:ext cx="3944400" cy="210300"/>
          </a:xfrm>
          <a:prstGeom prst="curvedConnector4">
            <a:avLst>
              <a:gd fmla="val -6037" name="adj1"/>
              <a:gd fmla="val 226498" name="adj2"/>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