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2" r:id="rId8"/>
    <p:sldId id="263" r:id="rId9"/>
    <p:sldId id="266" r:id="rId10"/>
    <p:sldId id="267" r:id="rId11"/>
    <p:sldId id="269" r:id="rId12"/>
    <p:sldId id="264" r:id="rId13"/>
    <p:sldId id="265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3121-C580-4FA3-BB12-32650F77F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90264-617B-480B-B590-CAF2ED2A5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E962C-1BE1-494E-9EE2-EA270273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73BC-3674-40DA-ACE4-A701EE7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C2FB-0A76-4921-A400-F64B3F36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9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9BEE-8370-46CA-9C4D-15445D2B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8A43-2977-469E-8A18-814D3F20E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FC25-AEE5-4459-ACF7-1F3E6790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4AE48-E45A-496A-B2F2-CC4D9DB3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5745-FE66-4E0B-94E1-5CE62567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3E424-F190-4869-887B-1E91E7C88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406E4-E787-47C0-BBBF-2F0472980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AB80-5D92-4820-9A6E-57A8EF55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7F1B-EC95-45CB-BB3C-0C4DAB96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803A-6224-4F34-8195-7DEB0706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828D-5A8E-4267-8D4C-11ABBD9B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DB53-0DDA-4426-ABEC-FC940446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E0BB-C320-4DE7-9A71-6C322A46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7B015-FD94-4CF5-A5F7-31FCE809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0CA7-BC23-4634-A752-CA3BF9F4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3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E4D8-108B-4DCF-B6E8-52CB4322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A788-7F06-4654-AF98-F5DEC37F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A768-5A0D-4A11-AC92-EA87ED0E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5F4EC-35E6-4544-B827-B8561525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46A1-7F17-44A4-944E-11F687C6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6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FC41-0CF7-402C-BE4C-A5DE9B1A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84676-EC0B-47F5-A190-BDBB071EE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DCD14-AAD7-44C3-A3DD-6F47A395E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7C74-9D74-440E-92EC-E665A629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818-1016-4CEB-9AFC-E2E523D2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1E171-C949-4B63-8F67-95F7E22D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0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1B59-3F9B-48B2-95E9-21097442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69E4-10F7-49A0-8488-F75D6C2B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6C310-999A-4AC6-80DE-58D02773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88C76-3E5D-4548-B922-2D14057E7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837E4-F407-4381-AA4F-3D8C01E3E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0EC8B-0542-48B1-994C-A633B116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57ABE-8C95-4144-9B57-F40E7C4F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C6EEA-606E-4516-83B6-97DFEED0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57C4-A777-474C-8537-81CF1E33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D0A0-CA45-46F6-B17D-AACF1149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31353-0D69-4A06-8632-195CB958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8F1FB-51F3-4704-B575-F750C912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EFEC9-DC61-4376-85CA-3EE296BF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14DFA-D61E-4B6D-AEE5-759D12D0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BA551-5409-401B-83FD-21D00F23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23D2-CAB7-452F-8E00-30A022D4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4317-9598-4B0E-806B-89D344438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3B487-BAF8-49C0-803B-55374AAF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4FDD8-91D0-48D3-A05C-BAF8123C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D19CE-7FE8-4E07-A05F-6D61AE84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330D-C562-4E67-BF41-617B82EF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3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8A9C-ABA3-4457-83FE-F9E8BAC4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45587-E2B3-4CB0-A6A7-6A6878339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445EE-FC34-4F96-AFCE-7CAFE1E74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8FDB3-6E8D-4248-A2A5-F0929F44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36E91-1AAA-49A0-8BED-4C6A23A2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FB2E7-121A-4693-A771-A4423071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1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DD040-B107-4D2C-8CB4-0F621943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B3223-4356-4EA9-89DC-26BE4BFD7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EAEF9-AAA5-4D6B-9102-D5D5BDF52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3F919-BB70-4BD5-8EC4-763882275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FF27-09E8-4474-AFA5-36313F310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91092"/>
            <a:ext cx="10575636" cy="238760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Microbiome signals of NTM disease in sputum from subjects with CF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CB537-8013-4F2F-81B8-028AB5246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Investigator: Dr. Lindsay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Caverly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prepared by Garrett A. Meek on 3/12/18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major contributors include: Madsen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Zimbric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Kris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 (currently private): </a:t>
            </a:r>
            <a:r>
              <a:rPr lang="en-US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https://github.com/caverlyl/NTM</a:t>
            </a:r>
          </a:p>
        </p:txBody>
      </p:sp>
    </p:spTree>
    <p:extLst>
      <p:ext uri="{BB962C8B-B14F-4D97-AF65-F5344CB8AC3E}">
        <p14:creationId xmlns:p14="http://schemas.microsoft.com/office/powerpoint/2010/main" val="84194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39E7156-B3C8-4911-A863-8DC315FB1ABF}"/>
              </a:ext>
            </a:extLst>
          </p:cNvPr>
          <p:cNvGrpSpPr/>
          <p:nvPr/>
        </p:nvGrpSpPr>
        <p:grpSpPr>
          <a:xfrm>
            <a:off x="307211" y="723079"/>
            <a:ext cx="5852160" cy="1352206"/>
            <a:chOff x="556591" y="566804"/>
            <a:chExt cx="5852160" cy="135220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B35A77C-4CDC-47F7-B2E9-C647E36FA59E}"/>
                </a:ext>
              </a:extLst>
            </p:cNvPr>
            <p:cNvSpPr/>
            <p:nvPr/>
          </p:nvSpPr>
          <p:spPr>
            <a:xfrm>
              <a:off x="556591" y="566804"/>
              <a:ext cx="5852160" cy="1352206"/>
            </a:xfrm>
            <a:prstGeom prst="roundRect">
              <a:avLst/>
            </a:prstGeom>
            <a:solidFill>
              <a:srgbClr val="F86A3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5D731A4-FC92-4676-A882-3D50ECA2A487}"/>
                </a:ext>
              </a:extLst>
            </p:cNvPr>
            <p:cNvGrpSpPr/>
            <p:nvPr/>
          </p:nvGrpSpPr>
          <p:grpSpPr>
            <a:xfrm>
              <a:off x="1778357" y="631695"/>
              <a:ext cx="3006078" cy="467553"/>
              <a:chOff x="1272210" y="327534"/>
              <a:chExt cx="3006078" cy="467553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D5B91FA-437E-4B27-B3FE-B35FD1159757}"/>
                  </a:ext>
                </a:extLst>
              </p:cNvPr>
              <p:cNvSpPr/>
              <p:nvPr/>
            </p:nvSpPr>
            <p:spPr>
              <a:xfrm>
                <a:off x="1272210" y="347412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000" b="1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34104EC-2F51-426B-BC57-DCCB63BB3464}"/>
                  </a:ext>
                </a:extLst>
              </p:cNvPr>
              <p:cNvSpPr/>
              <p:nvPr/>
            </p:nvSpPr>
            <p:spPr>
              <a:xfrm>
                <a:off x="2900841" y="372488"/>
                <a:ext cx="1377447" cy="3577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3BB78F3-254E-470D-95B6-96F598973623}"/>
                  </a:ext>
                </a:extLst>
              </p:cNvPr>
              <p:cNvSpPr txBox="1"/>
              <p:nvPr/>
            </p:nvSpPr>
            <p:spPr>
              <a:xfrm>
                <a:off x="1763028" y="327534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</a:t>
                </a:r>
                <a:endParaRPr lang="en-US" sz="2400" dirty="0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A8B599C-9AF0-4248-8629-50785B4BF912}"/>
                </a:ext>
              </a:extLst>
            </p:cNvPr>
            <p:cNvSpPr/>
            <p:nvPr/>
          </p:nvSpPr>
          <p:spPr>
            <a:xfrm>
              <a:off x="2721863" y="1269938"/>
              <a:ext cx="3310277" cy="4584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mothur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ecological measures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B5F4DA-0816-4D72-A36A-E0D2C062EB5B}"/>
                </a:ext>
              </a:extLst>
            </p:cNvPr>
            <p:cNvSpPr/>
            <p:nvPr/>
          </p:nvSpPr>
          <p:spPr>
            <a:xfrm>
              <a:off x="1282384" y="1266629"/>
              <a:ext cx="1299084" cy="448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OTUs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0BB2B7C-066C-4E4A-84A8-30C357FE5D8D}"/>
              </a:ext>
            </a:extLst>
          </p:cNvPr>
          <p:cNvGrpSpPr/>
          <p:nvPr/>
        </p:nvGrpSpPr>
        <p:grpSpPr>
          <a:xfrm>
            <a:off x="307211" y="4771027"/>
            <a:ext cx="5854147" cy="1437578"/>
            <a:chOff x="307211" y="3587118"/>
            <a:chExt cx="5854147" cy="143757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3CF30DF-E9E7-4188-B1D1-48F2466601B5}"/>
                </a:ext>
              </a:extLst>
            </p:cNvPr>
            <p:cNvSpPr/>
            <p:nvPr/>
          </p:nvSpPr>
          <p:spPr>
            <a:xfrm>
              <a:off x="307211" y="3587118"/>
              <a:ext cx="5854147" cy="1437578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C9B95B-1B6B-410D-B411-57F1D5956334}"/>
                </a:ext>
              </a:extLst>
            </p:cNvPr>
            <p:cNvSpPr/>
            <p:nvPr/>
          </p:nvSpPr>
          <p:spPr>
            <a:xfrm>
              <a:off x="2942599" y="4395694"/>
              <a:ext cx="2890637" cy="4476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Persistent/Transient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1CA97A-6D80-4C6C-959E-E96BA16C8790}"/>
                </a:ext>
              </a:extLst>
            </p:cNvPr>
            <p:cNvSpPr/>
            <p:nvPr/>
          </p:nvSpPr>
          <p:spPr>
            <a:xfrm>
              <a:off x="591652" y="4391347"/>
              <a:ext cx="2091296" cy="4476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NTM disease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656A5B2-5F07-4030-BE45-A7265AA043F5}"/>
                </a:ext>
              </a:extLst>
            </p:cNvPr>
            <p:cNvSpPr/>
            <p:nvPr/>
          </p:nvSpPr>
          <p:spPr>
            <a:xfrm>
              <a:off x="1322491" y="3732518"/>
              <a:ext cx="464446" cy="4476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6642158-7C91-4ECB-815B-04E91C24D0D8}"/>
                </a:ext>
              </a:extLst>
            </p:cNvPr>
            <p:cNvSpPr/>
            <p:nvPr/>
          </p:nvSpPr>
          <p:spPr>
            <a:xfrm>
              <a:off x="3036309" y="3756829"/>
              <a:ext cx="2091296" cy="4476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Classifiers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1D6054-FC8D-4841-9BA2-FAC46F11F3FD}"/>
                </a:ext>
              </a:extLst>
            </p:cNvPr>
            <p:cNvSpPr txBox="1"/>
            <p:nvPr/>
          </p:nvSpPr>
          <p:spPr>
            <a:xfrm>
              <a:off x="1853640" y="3710763"/>
              <a:ext cx="1184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Choose </a:t>
              </a:r>
              <a:endParaRPr lang="en-US" sz="2400" dirty="0"/>
            </a:p>
          </p:txBody>
        </p:sp>
      </p:grp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E127B3FE-19C5-47CF-8DE8-E7A2F7D070DA}"/>
              </a:ext>
            </a:extLst>
          </p:cNvPr>
          <p:cNvSpPr/>
          <p:nvPr/>
        </p:nvSpPr>
        <p:spPr>
          <a:xfrm rot="5400000">
            <a:off x="2894046" y="4234242"/>
            <a:ext cx="527122" cy="5122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FAC3A99-944E-45CA-AB3F-A738B3C3A6BD}"/>
              </a:ext>
            </a:extLst>
          </p:cNvPr>
          <p:cNvSpPr/>
          <p:nvPr/>
        </p:nvSpPr>
        <p:spPr>
          <a:xfrm>
            <a:off x="307211" y="2592988"/>
            <a:ext cx="5854148" cy="1717643"/>
          </a:xfrm>
          <a:prstGeom prst="roundRect">
            <a:avLst/>
          </a:prstGeom>
          <a:solidFill>
            <a:srgbClr val="F18F0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3D7CA77-2BFC-40EE-8585-D8B53E0BD1A5}"/>
              </a:ext>
            </a:extLst>
          </p:cNvPr>
          <p:cNvGrpSpPr/>
          <p:nvPr/>
        </p:nvGrpSpPr>
        <p:grpSpPr>
          <a:xfrm>
            <a:off x="1208015" y="2735915"/>
            <a:ext cx="4050549" cy="492006"/>
            <a:chOff x="2469870" y="4879061"/>
            <a:chExt cx="4050549" cy="49200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418BFB-3AD7-4BCF-99C8-5EFBA3916C17}"/>
                </a:ext>
              </a:extLst>
            </p:cNvPr>
            <p:cNvGrpSpPr/>
            <p:nvPr/>
          </p:nvGrpSpPr>
          <p:grpSpPr>
            <a:xfrm>
              <a:off x="2469870" y="4879061"/>
              <a:ext cx="2744263" cy="492006"/>
              <a:chOff x="1047646" y="2603506"/>
              <a:chExt cx="2744263" cy="49200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767D7F95-02A7-47DF-943F-0029401C5FE6}"/>
                  </a:ext>
                </a:extLst>
              </p:cNvPr>
              <p:cNvSpPr/>
              <p:nvPr/>
            </p:nvSpPr>
            <p:spPr>
              <a:xfrm>
                <a:off x="1047646" y="2647837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3EF8840-11CE-4D04-967E-C9D8CA9E0130}"/>
                  </a:ext>
                </a:extLst>
              </p:cNvPr>
              <p:cNvSpPr txBox="1"/>
              <p:nvPr/>
            </p:nvSpPr>
            <p:spPr>
              <a:xfrm>
                <a:off x="1539369" y="2603506"/>
                <a:ext cx="2252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with </a:t>
                </a:r>
                <a:endParaRPr lang="en-US" sz="2400" dirty="0"/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5D8E5CF-3AA2-46DD-873C-25D54F227FBA}"/>
                </a:ext>
              </a:extLst>
            </p:cNvPr>
            <p:cNvSpPr/>
            <p:nvPr/>
          </p:nvSpPr>
          <p:spPr>
            <a:xfrm>
              <a:off x="5168671" y="4968346"/>
              <a:ext cx="1351748" cy="3577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449764A-7859-4B55-A2B3-7E4017EF0B47}"/>
              </a:ext>
            </a:extLst>
          </p:cNvPr>
          <p:cNvGrpSpPr/>
          <p:nvPr/>
        </p:nvGrpSpPr>
        <p:grpSpPr>
          <a:xfrm>
            <a:off x="520782" y="3400185"/>
            <a:ext cx="2044613" cy="744440"/>
            <a:chOff x="1012022" y="3429000"/>
            <a:chExt cx="2044613" cy="74444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8D65B3A-C1FA-497D-90B3-8F934F506FF6}"/>
                </a:ext>
              </a:extLst>
            </p:cNvPr>
            <p:cNvSpPr/>
            <p:nvPr/>
          </p:nvSpPr>
          <p:spPr>
            <a:xfrm>
              <a:off x="1012022" y="3429000"/>
              <a:ext cx="2044613" cy="74444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6" name="Object 165">
              <a:extLst>
                <a:ext uri="{FF2B5EF4-FFF2-40B4-BE49-F238E27FC236}">
                  <a16:creationId xmlns:a16="http://schemas.microsoft.com/office/drawing/2014/main" id="{14ECF821-652C-459D-9611-D226AA2A60E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50183" y="3465295"/>
            <a:ext cx="1951037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" name="Equation" r:id="rId3" imgW="2463480" imgH="838080" progId="Equation.DSMT4">
                    <p:embed/>
                  </p:oleObj>
                </mc:Choice>
                <mc:Fallback>
                  <p:oleObj name="Equation" r:id="rId3" imgW="2463480" imgH="838080" progId="Equation.DSMT4">
                    <p:embed/>
                    <p:pic>
                      <p:nvPicPr>
                        <p:cNvPr id="166" name="Object 165">
                          <a:extLst>
                            <a:ext uri="{FF2B5EF4-FFF2-40B4-BE49-F238E27FC236}">
                              <a16:creationId xmlns:a16="http://schemas.microsoft.com/office/drawing/2014/main" id="{14ECF821-652C-459D-9611-D226AA2A60E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50183" y="3465295"/>
                          <a:ext cx="1951037" cy="665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8" name="Object 167">
            <a:extLst>
              <a:ext uri="{FF2B5EF4-FFF2-40B4-BE49-F238E27FC236}">
                <a16:creationId xmlns:a16="http://schemas.microsoft.com/office/drawing/2014/main" id="{B9262FDC-50E5-464C-93F0-84DC73ECBFF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27600" y="255617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5" imgW="914400" imgH="306720" progId="Equation.DSMT4">
                  <p:embed/>
                </p:oleObj>
              </mc:Choice>
              <mc:Fallback>
                <p:oleObj name="Equation" r:id="rId5" imgW="914400" imgH="306720" progId="Equation.DSMT4">
                  <p:embed/>
                  <p:pic>
                    <p:nvPicPr>
                      <p:cNvPr id="168" name="Object 167">
                        <a:extLst>
                          <a:ext uri="{FF2B5EF4-FFF2-40B4-BE49-F238E27FC236}">
                            <a16:creationId xmlns:a16="http://schemas.microsoft.com/office/drawing/2014/main" id="{B9262FDC-50E5-464C-93F0-84DC73ECB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7600" y="255617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5134EDD-6CED-4516-BBC7-E177EBCCB023}"/>
              </a:ext>
            </a:extLst>
          </p:cNvPr>
          <p:cNvGrpSpPr/>
          <p:nvPr/>
        </p:nvGrpSpPr>
        <p:grpSpPr>
          <a:xfrm>
            <a:off x="2736339" y="3370662"/>
            <a:ext cx="3172659" cy="817713"/>
            <a:chOff x="2085905" y="3027831"/>
            <a:chExt cx="3172659" cy="81771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7C0F417-3CFE-4014-B81D-80E760A03F66}"/>
                </a:ext>
              </a:extLst>
            </p:cNvPr>
            <p:cNvSpPr/>
            <p:nvPr/>
          </p:nvSpPr>
          <p:spPr>
            <a:xfrm>
              <a:off x="2085905" y="3027831"/>
              <a:ext cx="3172659" cy="8177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9" name="Object 168">
              <a:extLst>
                <a:ext uri="{FF2B5EF4-FFF2-40B4-BE49-F238E27FC236}">
                  <a16:creationId xmlns:a16="http://schemas.microsoft.com/office/drawing/2014/main" id="{DD993DD7-42CF-45B9-A0F4-07CF2DC9C03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417622" y="3065815"/>
            <a:ext cx="2516187" cy="727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" name="Equation" r:id="rId7" imgW="2958840" imgH="787320" progId="Equation.DSMT4">
                    <p:embed/>
                  </p:oleObj>
                </mc:Choice>
                <mc:Fallback>
                  <p:oleObj name="Equation" r:id="rId7" imgW="2958840" imgH="787320" progId="Equation.DSMT4">
                    <p:embed/>
                    <p:pic>
                      <p:nvPicPr>
                        <p:cNvPr id="169" name="Object 168">
                          <a:extLst>
                            <a:ext uri="{FF2B5EF4-FFF2-40B4-BE49-F238E27FC236}">
                              <a16:creationId xmlns:a16="http://schemas.microsoft.com/office/drawing/2014/main" id="{DD993DD7-42CF-45B9-A0F4-07CF2DC9C03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17622" y="3065815"/>
                          <a:ext cx="2516187" cy="727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FFA4C2-B320-4734-8905-8B076105C1EA}"/>
              </a:ext>
            </a:extLst>
          </p:cNvPr>
          <p:cNvGrpSpPr/>
          <p:nvPr/>
        </p:nvGrpSpPr>
        <p:grpSpPr>
          <a:xfrm>
            <a:off x="6707563" y="4613053"/>
            <a:ext cx="4596902" cy="1568625"/>
            <a:chOff x="6952715" y="3843562"/>
            <a:chExt cx="4596902" cy="156862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E787A411-F28E-41B9-831A-5C821A2F6049}"/>
                </a:ext>
              </a:extLst>
            </p:cNvPr>
            <p:cNvSpPr/>
            <p:nvPr/>
          </p:nvSpPr>
          <p:spPr>
            <a:xfrm>
              <a:off x="6952715" y="3889911"/>
              <a:ext cx="4596902" cy="1522276"/>
            </a:xfrm>
            <a:prstGeom prst="roundRect">
              <a:avLst/>
            </a:prstGeom>
            <a:solidFill>
              <a:srgbClr val="B8549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C6AE408-CD40-4790-AFAA-F4F208A3C918}"/>
                </a:ext>
              </a:extLst>
            </p:cNvPr>
            <p:cNvGrpSpPr/>
            <p:nvPr/>
          </p:nvGrpSpPr>
          <p:grpSpPr>
            <a:xfrm>
              <a:off x="7433511" y="3843562"/>
              <a:ext cx="3851198" cy="461665"/>
              <a:chOff x="7167160" y="2623717"/>
              <a:chExt cx="3851198" cy="461665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2D9891FB-0C58-4C8A-8CB3-0DA8061E42FC}"/>
                  </a:ext>
                </a:extLst>
              </p:cNvPr>
              <p:cNvSpPr/>
              <p:nvPr/>
            </p:nvSpPr>
            <p:spPr>
              <a:xfrm>
                <a:off x="7167160" y="2625112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000" b="1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D4F7FCD-078B-4C2C-AAD2-91B3EB9953DE}"/>
                  </a:ext>
                </a:extLst>
              </p:cNvPr>
              <p:cNvSpPr txBox="1"/>
              <p:nvPr/>
            </p:nvSpPr>
            <p:spPr>
              <a:xfrm>
                <a:off x="7684145" y="2623717"/>
                <a:ext cx="33342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best  </a:t>
                </a:r>
                <a:endParaRPr lang="en-US" sz="2400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2503FAA-2A93-484C-BFD4-51CD7C408400}"/>
                  </a:ext>
                </a:extLst>
              </p:cNvPr>
              <p:cNvSpPr/>
              <p:nvPr/>
            </p:nvSpPr>
            <p:spPr>
              <a:xfrm>
                <a:off x="9215442" y="2670066"/>
                <a:ext cx="1271008" cy="3577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F88D11-558E-46F5-AB38-C7B6B7FD9163}"/>
                </a:ext>
              </a:extLst>
            </p:cNvPr>
            <p:cNvGrpSpPr/>
            <p:nvPr/>
          </p:nvGrpSpPr>
          <p:grpSpPr>
            <a:xfrm>
              <a:off x="7620979" y="4817579"/>
              <a:ext cx="3414259" cy="471108"/>
              <a:chOff x="6972144" y="4824475"/>
              <a:chExt cx="3414259" cy="471108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F442F326-EFE0-48B6-B16C-66207866F3E0}"/>
                  </a:ext>
                </a:extLst>
              </p:cNvPr>
              <p:cNvGrpSpPr/>
              <p:nvPr/>
            </p:nvGrpSpPr>
            <p:grpSpPr>
              <a:xfrm>
                <a:off x="6972144" y="4824475"/>
                <a:ext cx="3414259" cy="471108"/>
                <a:chOff x="6987791" y="4397984"/>
                <a:chExt cx="3414259" cy="471108"/>
              </a:xfrm>
            </p:grpSpPr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EAD65E1D-FEA6-4721-9E27-0257BCF4CF5E}"/>
                    </a:ext>
                  </a:extLst>
                </p:cNvPr>
                <p:cNvSpPr txBox="1"/>
                <p:nvPr/>
              </p:nvSpPr>
              <p:spPr>
                <a:xfrm>
                  <a:off x="6987791" y="4407427"/>
                  <a:ext cx="12782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F-score (</a:t>
                  </a:r>
                  <a:endParaRPr lang="en-US" sz="2400" dirty="0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D5FF94B4-081C-46C5-A5EA-6E683F520E8D}"/>
                    </a:ext>
                  </a:extLst>
                </p:cNvPr>
                <p:cNvSpPr/>
                <p:nvPr/>
              </p:nvSpPr>
              <p:spPr>
                <a:xfrm>
                  <a:off x="9018338" y="4397984"/>
                  <a:ext cx="138371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= </a:t>
                  </a:r>
                  <a:r>
                    <a:rPr lang="en-US" sz="2400" i="1" u="sng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#(0-1)</a:t>
                  </a:r>
                  <a:endParaRPr lang="en-US" sz="2400" dirty="0"/>
                </a:p>
              </p:txBody>
            </p:sp>
          </p:grp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9442AB32-C409-485A-9FCF-577ACA85B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24045" y="4929742"/>
                <a:ext cx="824685" cy="309559"/>
              </a:xfrm>
              <a:prstGeom prst="rect">
                <a:avLst/>
              </a:prstGeom>
            </p:spPr>
          </p:pic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6034461-2347-41FE-B074-906CCCF1B9E5}"/>
                </a:ext>
              </a:extLst>
            </p:cNvPr>
            <p:cNvSpPr txBox="1"/>
            <p:nvPr/>
          </p:nvSpPr>
          <p:spPr>
            <a:xfrm>
              <a:off x="7533465" y="4326461"/>
              <a:ext cx="3435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(Features above )</a:t>
              </a:r>
              <a:endParaRPr lang="en-US" sz="2400" dirty="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82A3EB2E-626D-4A7C-8B15-21A3F6B62440}"/>
              </a:ext>
            </a:extLst>
          </p:cNvPr>
          <p:cNvSpPr txBox="1"/>
          <p:nvPr/>
        </p:nvSpPr>
        <p:spPr>
          <a:xfrm>
            <a:off x="7626244" y="3402511"/>
            <a:ext cx="18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0B7BC601-09C5-44FB-B346-C35A6955BB96}"/>
              </a:ext>
            </a:extLst>
          </p:cNvPr>
          <p:cNvSpPr/>
          <p:nvPr/>
        </p:nvSpPr>
        <p:spPr>
          <a:xfrm>
            <a:off x="6865686" y="252774"/>
            <a:ext cx="4596902" cy="3517735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6E9B43E5-041F-4481-A6F5-9A4D5EAF3B4D}"/>
              </a:ext>
            </a:extLst>
          </p:cNvPr>
          <p:cNvSpPr/>
          <p:nvPr/>
        </p:nvSpPr>
        <p:spPr>
          <a:xfrm>
            <a:off x="7254163" y="487445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845D4-40FE-4B22-9F3E-6107F8FE9D2F}"/>
              </a:ext>
            </a:extLst>
          </p:cNvPr>
          <p:cNvSpPr txBox="1"/>
          <p:nvPr/>
        </p:nvSpPr>
        <p:spPr>
          <a:xfrm>
            <a:off x="7611742" y="1881790"/>
            <a:ext cx="374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Choose training/test samples</a:t>
            </a:r>
            <a:endParaRPr lang="en-US" sz="2400" dirty="0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179A3F45-2051-4747-AD24-41133BC1772E}"/>
              </a:ext>
            </a:extLst>
          </p:cNvPr>
          <p:cNvSpPr/>
          <p:nvPr/>
        </p:nvSpPr>
        <p:spPr>
          <a:xfrm rot="16200000" flipV="1">
            <a:off x="8882939" y="3797066"/>
            <a:ext cx="709077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A46EEA2-183F-43D5-8153-A89276E2E819}"/>
              </a:ext>
            </a:extLst>
          </p:cNvPr>
          <p:cNvSpPr txBox="1"/>
          <p:nvPr/>
        </p:nvSpPr>
        <p:spPr>
          <a:xfrm>
            <a:off x="7897957" y="362619"/>
            <a:ext cx="3334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 support vector machine (SVM) model to predict </a:t>
            </a:r>
            <a:endParaRPr lang="en-US" sz="2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26F49E6-CF03-4C12-9073-F7C7C37CDE85}"/>
              </a:ext>
            </a:extLst>
          </p:cNvPr>
          <p:cNvSpPr/>
          <p:nvPr/>
        </p:nvSpPr>
        <p:spPr>
          <a:xfrm>
            <a:off x="9006014" y="1157425"/>
            <a:ext cx="2091296" cy="4476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Classifiers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968B824-8E10-4A02-8032-39E22A6C2ABF}"/>
              </a:ext>
            </a:extLst>
          </p:cNvPr>
          <p:cNvSpPr/>
          <p:nvPr/>
        </p:nvSpPr>
        <p:spPr>
          <a:xfrm>
            <a:off x="7080632" y="1899794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759186D-1331-442E-8D91-ABEAAAD4FE62}"/>
              </a:ext>
            </a:extLst>
          </p:cNvPr>
          <p:cNvSpPr txBox="1"/>
          <p:nvPr/>
        </p:nvSpPr>
        <p:spPr>
          <a:xfrm>
            <a:off x="7611742" y="2441756"/>
            <a:ext cx="374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 SVM model</a:t>
            </a:r>
            <a:endParaRPr lang="en-US" sz="24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9A783A1-D8DE-47BE-8D2B-664FEB95DA16}"/>
              </a:ext>
            </a:extLst>
          </p:cNvPr>
          <p:cNvSpPr/>
          <p:nvPr/>
        </p:nvSpPr>
        <p:spPr>
          <a:xfrm>
            <a:off x="7089868" y="2487468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11EFF5F-460C-4864-B86E-3469EC8E60BF}"/>
              </a:ext>
            </a:extLst>
          </p:cNvPr>
          <p:cNvSpPr txBox="1"/>
          <p:nvPr/>
        </p:nvSpPr>
        <p:spPr>
          <a:xfrm>
            <a:off x="7627904" y="3036958"/>
            <a:ext cx="374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with test set</a:t>
            </a:r>
            <a:endParaRPr lang="en-US" sz="24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99077E21-36BD-4992-9782-BF5BE3D5DB67}"/>
              </a:ext>
            </a:extLst>
          </p:cNvPr>
          <p:cNvSpPr/>
          <p:nvPr/>
        </p:nvSpPr>
        <p:spPr>
          <a:xfrm>
            <a:off x="7106030" y="3082670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DCC8C77-6E45-48C9-834D-28B51A815AFC}"/>
              </a:ext>
            </a:extLst>
          </p:cNvPr>
          <p:cNvSpPr/>
          <p:nvPr/>
        </p:nvSpPr>
        <p:spPr>
          <a:xfrm rot="5400000">
            <a:off x="2864229" y="2073285"/>
            <a:ext cx="527122" cy="5122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1FCA52B-94C5-45D0-9162-9D4F96E71ED0}"/>
              </a:ext>
            </a:extLst>
          </p:cNvPr>
          <p:cNvSpPr/>
          <p:nvPr/>
        </p:nvSpPr>
        <p:spPr>
          <a:xfrm>
            <a:off x="6159371" y="5233673"/>
            <a:ext cx="527122" cy="5122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0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082"/>
            <a:ext cx="10575636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evaluate SVM model accuracy?</a:t>
            </a:r>
          </a:p>
        </p:txBody>
      </p:sp>
    </p:spTree>
    <p:extLst>
      <p:ext uri="{BB962C8B-B14F-4D97-AF65-F5344CB8AC3E}">
        <p14:creationId xmlns:p14="http://schemas.microsoft.com/office/powerpoint/2010/main" val="90016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05" y="307629"/>
            <a:ext cx="11790948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SVM models classify sputum samples from subjects with NTM disease?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E4132B-6E09-4E76-955D-F2B4F9D5E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62468"/>
              </p:ext>
            </p:extLst>
          </p:nvPr>
        </p:nvGraphicFramePr>
        <p:xfrm>
          <a:off x="2361292" y="1825743"/>
          <a:ext cx="7469413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908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1812758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1873821">
                  <a:extLst>
                    <a:ext uri="{9D8B030D-6E8A-4147-A177-3AD203B41FA5}">
                      <a16:colId xmlns:a16="http://schemas.microsoft.com/office/drawing/2014/main" val="2020100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CW-SVM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7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B13484-255D-4129-AC5B-F0650C2827E3}"/>
              </a:ext>
            </a:extLst>
          </p:cNvPr>
          <p:cNvSpPr/>
          <p:nvPr/>
        </p:nvSpPr>
        <p:spPr>
          <a:xfrm>
            <a:off x="3951599" y="3950847"/>
            <a:ext cx="4288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Accuracy (%)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7288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884" y="275545"/>
            <a:ext cx="11502190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microbiome features </a:t>
            </a:r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sputum from subjects with NTM disease?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E6B165-F211-44D6-9307-5B5C34FE0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05666"/>
              </p:ext>
            </p:extLst>
          </p:nvPr>
        </p:nvGraphicFramePr>
        <p:xfrm>
          <a:off x="1509507" y="1706043"/>
          <a:ext cx="9156939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97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1199464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1239172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1295480">
                  <a:extLst>
                    <a:ext uri="{9D8B030D-6E8A-4147-A177-3AD203B41FA5}">
                      <a16:colId xmlns:a16="http://schemas.microsoft.com/office/drawing/2014/main" val="2020100922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367207804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283354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7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C301D47-AB63-4B03-AFC7-75A85EA4793A}"/>
              </a:ext>
            </a:extLst>
          </p:cNvPr>
          <p:cNvSpPr/>
          <p:nvPr/>
        </p:nvSpPr>
        <p:spPr>
          <a:xfrm>
            <a:off x="4268119" y="3853491"/>
            <a:ext cx="3639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features (F-score)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7C5C41-689B-402F-A74B-4C7C55E38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8471"/>
              </p:ext>
            </p:extLst>
          </p:nvPr>
        </p:nvGraphicFramePr>
        <p:xfrm>
          <a:off x="1509507" y="4583599"/>
          <a:ext cx="9156939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97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1199464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1239172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1295480">
                  <a:extLst>
                    <a:ext uri="{9D8B030D-6E8A-4147-A177-3AD203B41FA5}">
                      <a16:colId xmlns:a16="http://schemas.microsoft.com/office/drawing/2014/main" val="2020100922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367207804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283354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CW-SVM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7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6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91092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questions are we interested in?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7E11-D051-4CE4-A40B-FB3FAE8CAC31}"/>
              </a:ext>
            </a:extLst>
          </p:cNvPr>
          <p:cNvSpPr txBox="1"/>
          <p:nvPr/>
        </p:nvSpPr>
        <p:spPr>
          <a:xfrm>
            <a:off x="618836" y="1496291"/>
            <a:ext cx="109173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distinguish subjects with cystic fibrosis (CF) whose sputum samples do/don’t belong to the following NTM disease groups?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infection (more than one positive NTM culture within a year of the subject’s index date)</a:t>
            </a:r>
          </a:p>
          <a:p>
            <a:pPr marL="3429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fluctuations occur prior to and after NTM index date?</a:t>
            </a:r>
          </a:p>
        </p:txBody>
      </p:sp>
    </p:spTree>
    <p:extLst>
      <p:ext uri="{BB962C8B-B14F-4D97-AF65-F5344CB8AC3E}">
        <p14:creationId xmlns:p14="http://schemas.microsoft.com/office/powerpoint/2010/main" val="417847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56494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we answering these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C0A81-D879-40CB-9D7C-F24A16EB00D9}"/>
              </a:ext>
            </a:extLst>
          </p:cNvPr>
          <p:cNvSpPr txBox="1"/>
          <p:nvPr/>
        </p:nvSpPr>
        <p:spPr>
          <a:xfrm>
            <a:off x="618836" y="1169321"/>
            <a:ext cx="109173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distinguish subjects with CF whose sputum samples do/don’t belong to the following NTM disease groups?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 classification of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microbiome features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(with F-score and feature selection optimization)</a:t>
            </a:r>
          </a:p>
          <a:p>
            <a:pPr marL="3429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fluctuations occur prior to and after NTM index date?</a:t>
            </a:r>
          </a:p>
          <a:p>
            <a:pPr marL="1257300" lvl="4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classification of microbiome features/regression from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collected prior to/after NTM index date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6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082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our SVM models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13DF9-CBFB-4DB6-8B08-D3E3FC8E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42117"/>
              </p:ext>
            </p:extLst>
          </p:nvPr>
        </p:nvGraphicFramePr>
        <p:xfrm>
          <a:off x="426275" y="1063413"/>
          <a:ext cx="1140550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889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2059709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2401454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4941454">
                  <a:extLst>
                    <a:ext uri="{9D8B030D-6E8A-4147-A177-3AD203B41FA5}">
                      <a16:colId xmlns:a16="http://schemas.microsoft.com/office/drawing/2014/main" val="801275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Model Name (#)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question(s) does this model allow us to explore?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Comprehensive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microbiome features distinguish samples (from subjects) with/without NTM disease?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“no disease” samples, plus MAC/Mab. (+) samples only for NTM disease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microbiome features distinguish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samples (from subjects)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with/without MAC/Mab. (+) samples?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 sample (or nearest) and prior sample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community changes precede NTM first (+) culture?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7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Persistent/transient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Comprehensive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microbiome features distinguish samples from subjects with persistent/transient infection?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B2C8A1-33D2-40A7-B30C-63E9BD0A3DD2}"/>
              </a:ext>
            </a:extLst>
          </p:cNvPr>
          <p:cNvSpPr txBox="1"/>
          <p:nvPr/>
        </p:nvSpPr>
        <p:spPr>
          <a:xfrm>
            <a:off x="655781" y="5754235"/>
            <a:ext cx="10898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samples listed in: https://github.com/caverlyl/NTM/blob/master/analysis/sample_list.csv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NTM disease: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came from a subject with at least one (+) NTM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Persistent/Transient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Persistent: Sample comes from a subject that has more than one (+) culture in first year)</a:t>
            </a:r>
          </a:p>
        </p:txBody>
      </p:sp>
    </p:spTree>
    <p:extLst>
      <p:ext uri="{BB962C8B-B14F-4D97-AF65-F5344CB8AC3E}">
        <p14:creationId xmlns:p14="http://schemas.microsoft.com/office/powerpoint/2010/main" val="217246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39622"/>
            <a:ext cx="10575636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interpret SVM output and select features?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13DF9-CBFB-4DB6-8B08-D3E3FC8E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06026"/>
              </p:ext>
            </p:extLst>
          </p:nvPr>
        </p:nvGraphicFramePr>
        <p:xfrm>
          <a:off x="444046" y="1377450"/>
          <a:ext cx="11303907" cy="467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833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4699537">
                  <a:extLst>
                    <a:ext uri="{9D8B030D-6E8A-4147-A177-3AD203B41FA5}">
                      <a16:colId xmlns:a16="http://schemas.microsoft.com/office/drawing/2014/main" val="801275556"/>
                    </a:ext>
                  </a:extLst>
                </a:gridCol>
                <a:gridCol w="4699537">
                  <a:extLst>
                    <a:ext uri="{9D8B030D-6E8A-4147-A177-3AD203B41FA5}">
                      <a16:colId xmlns:a16="http://schemas.microsoft.com/office/drawing/2014/main" val="1665799321"/>
                    </a:ext>
                  </a:extLst>
                </a:gridCol>
              </a:tblGrid>
              <a:tr h="9316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question does this model allow us to explore?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does the SVM output allow us to explore this question?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8589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microbiome features distinguish samples from subjects with/without NTM disease?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Microbiome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features with the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F-scores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distinguish samples with/without 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96981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microbiome features distinguish samples from subjects with/without MAC/Mab. (+) samples?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Microbiome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features with the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F-scores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distinguish samples with/without 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79205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community changes precede NTM first (+) culture?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features with the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F-scores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are community changes that distinguish samples from subjects with/without (+) NTM culture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73752"/>
                  </a:ext>
                </a:extLst>
              </a:tr>
              <a:tr h="9975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microbiome features distinguish samples from subjects with persistent/transient infection?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Microbiome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features with the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F-scores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distinguish samples from subjects with/without persistent infection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29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48613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Microbiome features in our SVM models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871F-ACE7-4007-93F0-BD1B33D56CF6}"/>
              </a:ext>
            </a:extLst>
          </p:cNvPr>
          <p:cNvSpPr txBox="1">
            <a:spLocks/>
          </p:cNvSpPr>
          <p:nvPr/>
        </p:nvSpPr>
        <p:spPr>
          <a:xfrm>
            <a:off x="511502" y="1803870"/>
            <a:ext cx="11152178" cy="597086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Ecological features</a:t>
            </a: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abundance at varying taxonomic ranks (OTU, genus, family, order)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relative abundance of OTUs belonging to the following groups: 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 and facultative anaerobes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“CF pathogen”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Oral microbiota</a:t>
            </a:r>
          </a:p>
          <a:p>
            <a:pPr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mothur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 measures and community type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Bray-Curtis/Shannon-Beta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 measures from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mothur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entropart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respectively)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 and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(Defaults in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entropart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subject-specific linear regression results for all subjects with &gt;1 sample, using all structural features listed at left: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y-intercept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Sample-set-specific regression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as above with only the sample prior to first (+) NTM culture and the nearest sample to the index date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1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07973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features in our SVM model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6E7E8-C35A-4649-A54D-ADE2E94FE3CF}"/>
              </a:ext>
            </a:extLst>
          </p:cNvPr>
          <p:cNvSpPr txBox="1"/>
          <p:nvPr/>
        </p:nvSpPr>
        <p:spPr>
          <a:xfrm>
            <a:off x="447040" y="1757680"/>
            <a:ext cx="112674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of index NTM culture (to evaluate periodic effects of “NTM disease” diagnosis)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of sample relative to date of first (+) NTM index culture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BETR</a:t>
            </a:r>
          </a:p>
        </p:txBody>
      </p:sp>
    </p:spTree>
    <p:extLst>
      <p:ext uri="{BB962C8B-B14F-4D97-AF65-F5344CB8AC3E}">
        <p14:creationId xmlns:p14="http://schemas.microsoft.com/office/powerpoint/2010/main" val="354074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07973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labels/definitions explained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871F-ACE7-4007-93F0-BD1B33D56CF6}"/>
              </a:ext>
            </a:extLst>
          </p:cNvPr>
          <p:cNvSpPr txBox="1"/>
          <p:nvPr/>
        </p:nvSpPr>
        <p:spPr>
          <a:xfrm>
            <a:off x="508000" y="1265390"/>
            <a:ext cx="11157528" cy="447814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Strict/facultative anaerobes: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Extracted from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Bergey’s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of Determinative Bacteriology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1948.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“CF pathogens”: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Pseudomonas,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Achromobacter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Staphylococcus,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Burkholderia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Stenotrophomonas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Oral microbiota: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from Fig. 1B of Welch, J. L., et al,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E791-E800.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distribution of specified taxonomic rank within a single sputum sample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of community structures when comparing multiple samples from the same subject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product of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and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diversity measures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7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07973"/>
            <a:ext cx="10575636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methods explained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871F-ACE7-4007-93F0-BD1B33D56CF6}"/>
              </a:ext>
            </a:extLst>
          </p:cNvPr>
          <p:cNvSpPr txBox="1"/>
          <p:nvPr/>
        </p:nvSpPr>
        <p:spPr>
          <a:xfrm>
            <a:off x="508000" y="1265390"/>
            <a:ext cx="11157528" cy="33547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F-score plus optimized feature selection SVM model.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files: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of “fselect.py” (Kris’ idea, from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CRAN package)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W.; Lin, C.-J., “Combining SVMs with Various Feature Selection Strategies.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 Foundations and Applications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Guyon, I.;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Nikravesh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M.; Gunn, S.; Zadeh, L. A., Eds. Springer Berlin Heidelberg: Berlin, Heidelberg, 2006; pp 315-324.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CW-SVM: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Class-weighted SVM (corrects for imbalanced NTM disease group sizes)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files: </a:t>
            </a:r>
          </a:p>
        </p:txBody>
      </p:sp>
    </p:spTree>
    <p:extLst>
      <p:ext uri="{BB962C8B-B14F-4D97-AF65-F5344CB8AC3E}">
        <p14:creationId xmlns:p14="http://schemas.microsoft.com/office/powerpoint/2010/main" val="154558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1126</Words>
  <Application>Microsoft Office PowerPoint</Application>
  <PresentationFormat>Widescreen</PresentationFormat>
  <Paragraphs>178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Microbiome signals of NTM disease in sputum from subjects with CF</vt:lpstr>
      <vt:lpstr>What questions are we interested in?</vt:lpstr>
      <vt:lpstr>How are we answering these questions?</vt:lpstr>
      <vt:lpstr>Summary of our SVM models</vt:lpstr>
      <vt:lpstr>How do we interpret SVM output and select features?</vt:lpstr>
      <vt:lpstr>Microbiome features in our SVM models</vt:lpstr>
      <vt:lpstr>Remaining features in our SVM model</vt:lpstr>
      <vt:lpstr>Feature labels/definitions explained</vt:lpstr>
      <vt:lpstr>Support vector machine methods explained</vt:lpstr>
      <vt:lpstr>PowerPoint Presentation</vt:lpstr>
      <vt:lpstr>How do we evaluate SVM model accuracy?</vt:lpstr>
      <vt:lpstr>How accurately do SVM models classify sputum samples from subjects with NTM disease?</vt:lpstr>
      <vt:lpstr>Which microbiome features distinguish sputum from subjects with NTM disease?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Meek, Garrett</dc:creator>
  <cp:lastModifiedBy>Meek, Garrett</cp:lastModifiedBy>
  <cp:revision>98</cp:revision>
  <cp:lastPrinted>2018-03-11T22:03:49Z</cp:lastPrinted>
  <dcterms:created xsi:type="dcterms:W3CDTF">2018-03-04T16:08:00Z</dcterms:created>
  <dcterms:modified xsi:type="dcterms:W3CDTF">2018-03-12T00:56:32Z</dcterms:modified>
</cp:coreProperties>
</file>