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67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EC3D-6F73-4A0E-802A-07940ADE7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EDDE1-CA64-49D8-821D-CD959314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B08A-59C7-4142-AE76-7B366F3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301E-D9F9-4CCA-A56C-A90EA0CE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73C9-D6A6-44F1-9F5B-BCDDDA41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DB4E-EE9E-40CF-95B5-BA699BC7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10AEB-0444-4F77-87E0-5979C313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FF60-4E96-4D5D-82D7-0E40E748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69BD-A87D-46AD-AB49-2C7A627A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CC8EE-F2B4-4D58-B7DE-D9E04F3D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80F95-36AE-4A24-A547-46A9F3C7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C89AF-AD10-4A6C-A1B3-8A427891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ADA6-E463-4D82-99E4-E70E4BD7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E3EC-A233-40D9-B2B3-92DEF34B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95D1-D2E0-4F1F-9C7D-4A7C191D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097A-2F85-4FA5-8357-1D9DAB5D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9560-6E0F-4C5F-8836-42D39A3A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9940E-BE8B-4DEB-BF9A-54EB4A95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DF22-5F47-465C-8745-5C37589F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397B-98BB-4B32-AC2F-0982F28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9C14-2524-463C-8E98-7B6FAC1D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C8CB-51E2-4036-A0FD-C033F1E18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E9AB-787A-4C6C-8B12-79CC5AE5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5011-0B2E-43AF-AF68-98EB80DB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0978-DE11-408D-BFD9-DCE6159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96AF-6070-4AB1-963D-8C7862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B8F2-517A-42CE-AE70-14A4803B4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E9ED-F973-4413-9437-171848EA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3F7B3-6721-44A6-A5A8-4BF6CCE2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315EF-474C-4EC8-BE69-54A24887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7793-C37A-4A6F-B639-7808FED8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A024-FF6A-403D-87F8-C997A29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CF16-A3A1-4BE7-AD4A-4E676F33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CBC9-76E7-4243-9369-DEB86287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0A206-3265-4E91-AD11-413C6FD10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EF040-0628-4EED-9746-C3D966E48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7500-BE1A-47A2-BEE9-EFF06E42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A4A1-33A5-4625-B248-B3FEB412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24FCC-1C8D-4594-A96A-B22AF211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5E2D-3A75-4921-9932-39A1ABCA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F67DE-AA8C-4465-917D-E4253E74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11325-205F-4D0E-8B88-90089B75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EB318-FA09-44F3-9F96-E265D880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B3280-3AFD-42A0-AC6D-EE1391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98232-C84C-4590-A85E-29EAE70F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DB16-D960-4FAC-8263-45FF834A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1AE-EAFC-490D-BDE8-B9778A2B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765-332B-4D2C-9700-CF4851D7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7C1C0-AD04-49E2-AEEB-1544CCE71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4885-CDF6-47D7-8735-6BFF4311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9C099-1E04-4121-B042-F4F457CF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4E0B-FE2B-4154-9D2B-F1E4FC57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59D2-55BD-4872-A1D4-B8860574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B252B-21D1-4DE0-935B-F86C9E121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36E41-089E-4FC4-B120-B98FC698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CA6D-7371-4200-BDD6-37F0F6D8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473B-C000-404E-A06E-C59EE03F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C714-295C-4873-8B51-542D7D2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384A5-3670-4746-97A5-4157C991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C0AB1-F6D3-4C61-B498-1072ED8B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2DC1-E700-4DA3-9DC5-18FB12522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E669-177E-4AF8-B8F4-5D126657E9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5094-924C-4089-A601-8875CFF7E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3C39-6183-4713-988B-356459F24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B454-61ED-41AD-8950-78960849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4B23-BF9B-48D2-AD07-07B1FC08D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Support vector machine analysis of NTM infection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C82BD-0E2B-4FDD-98CE-DF2EDB44C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Garrett Meek</a:t>
            </a:r>
          </a:p>
        </p:txBody>
      </p:sp>
    </p:spTree>
    <p:extLst>
      <p:ext uri="{BB962C8B-B14F-4D97-AF65-F5344CB8AC3E}">
        <p14:creationId xmlns:p14="http://schemas.microsoft.com/office/powerpoint/2010/main" val="292420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4927251" y="53596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84C595-6081-4FCB-A949-B38B015FC006}"/>
              </a:ext>
            </a:extLst>
          </p:cNvPr>
          <p:cNvGrpSpPr/>
          <p:nvPr/>
        </p:nvGrpSpPr>
        <p:grpSpPr>
          <a:xfrm>
            <a:off x="1162976" y="1091951"/>
            <a:ext cx="9866048" cy="5545880"/>
            <a:chOff x="1162975" y="1331648"/>
            <a:chExt cx="9866048" cy="55458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F49A28E-DF5C-4F15-B6A9-89378D2BB362}"/>
                </a:ext>
              </a:extLst>
            </p:cNvPr>
            <p:cNvSpPr/>
            <p:nvPr/>
          </p:nvSpPr>
          <p:spPr>
            <a:xfrm>
              <a:off x="1930893" y="1331648"/>
              <a:ext cx="1340528" cy="1225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942BF1-DA11-464C-97A2-4A085FEA5DD2}"/>
                </a:ext>
              </a:extLst>
            </p:cNvPr>
            <p:cNvSpPr/>
            <p:nvPr/>
          </p:nvSpPr>
          <p:spPr>
            <a:xfrm>
              <a:off x="5425736" y="1331648"/>
              <a:ext cx="1340528" cy="1225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2823B4-1809-4D40-BAD6-1F8191C0BA5A}"/>
                </a:ext>
              </a:extLst>
            </p:cNvPr>
            <p:cNvSpPr/>
            <p:nvPr/>
          </p:nvSpPr>
          <p:spPr>
            <a:xfrm>
              <a:off x="8876191" y="1331648"/>
              <a:ext cx="1340528" cy="122511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817135-FC82-4FC6-8A40-B74ADBE31AD8}"/>
                </a:ext>
              </a:extLst>
            </p:cNvPr>
            <p:cNvSpPr/>
            <p:nvPr/>
          </p:nvSpPr>
          <p:spPr>
            <a:xfrm>
              <a:off x="1162975" y="3187082"/>
              <a:ext cx="2876365" cy="201168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least correlated </a:t>
              </a:r>
              <a:r>
                <a:rPr lang="en-US" sz="3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(linear combo.)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2A68B2-FB99-49E1-B15D-02BE0E642B18}"/>
                </a:ext>
              </a:extLst>
            </p:cNvPr>
            <p:cNvCxnSpPr>
              <a:stCxn id="2" idx="4"/>
              <a:endCxn id="3" idx="0"/>
            </p:cNvCxnSpPr>
            <p:nvPr/>
          </p:nvCxnSpPr>
          <p:spPr>
            <a:xfrm>
              <a:off x="2601157" y="2556766"/>
              <a:ext cx="1" cy="6303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969250-C9E7-4329-A511-A0690A49D404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039340" y="4192922"/>
              <a:ext cx="61847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010547-29A7-4AE8-9BF4-472B779CA466}"/>
                </a:ext>
              </a:extLst>
            </p:cNvPr>
            <p:cNvSpPr/>
            <p:nvPr/>
          </p:nvSpPr>
          <p:spPr>
            <a:xfrm>
              <a:off x="4657817" y="3187082"/>
              <a:ext cx="2876365" cy="201168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best </a:t>
              </a:r>
              <a:r>
                <a:rPr lang="en-US" sz="3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NTM therapy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875C7B-8E3D-4F57-B88A-C0174945FEDB}"/>
                </a:ext>
              </a:extLst>
            </p:cNvPr>
            <p:cNvCxnSpPr/>
            <p:nvPr/>
          </p:nvCxnSpPr>
          <p:spPr>
            <a:xfrm>
              <a:off x="6095999" y="2543447"/>
              <a:ext cx="1" cy="6303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C62AD7-780B-4C9C-87F4-E0FF44C4D23C}"/>
                </a:ext>
              </a:extLst>
            </p:cNvPr>
            <p:cNvSpPr/>
            <p:nvPr/>
          </p:nvSpPr>
          <p:spPr>
            <a:xfrm>
              <a:off x="8152658" y="3173763"/>
              <a:ext cx="2876365" cy="201168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cross-validation accuracy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FE7E28-5F51-4F7A-BFA2-959A4DD79D29}"/>
                </a:ext>
              </a:extLst>
            </p:cNvPr>
            <p:cNvCxnSpPr/>
            <p:nvPr/>
          </p:nvCxnSpPr>
          <p:spPr>
            <a:xfrm>
              <a:off x="9546453" y="2556766"/>
              <a:ext cx="1" cy="6303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ABDA8D8-F8F6-4092-A9F2-498566FBF3F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182" y="4161553"/>
              <a:ext cx="61847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AF91AE-35DD-44C8-A82E-56C7E6B7B8F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601158" y="5198762"/>
              <a:ext cx="0" cy="5260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4D69CD05-F832-4FFB-8B07-29FEE2E7E22C}"/>
                </a:ext>
              </a:extLst>
            </p:cNvPr>
            <p:cNvSpPr/>
            <p:nvPr/>
          </p:nvSpPr>
          <p:spPr>
            <a:xfrm>
              <a:off x="5067669" y="5715000"/>
              <a:ext cx="2056659" cy="1143000"/>
            </a:xfrm>
            <a:prstGeom prst="diamond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6EE3BA-A0A9-42BC-B6CA-2CC2424712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208526"/>
              <a:ext cx="0" cy="5260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944551B2-FB9D-4070-84E4-A5375927E30F}"/>
                </a:ext>
              </a:extLst>
            </p:cNvPr>
            <p:cNvSpPr/>
            <p:nvPr/>
          </p:nvSpPr>
          <p:spPr>
            <a:xfrm>
              <a:off x="1572827" y="5734528"/>
              <a:ext cx="2056659" cy="1143000"/>
            </a:xfrm>
            <a:prstGeom prst="diamond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4DA37-3D7B-4387-8954-EBE7F26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9590839" y="5208526"/>
              <a:ext cx="0" cy="1097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14B58A-BD3F-4B89-9CCD-D6CB8ECBEE6E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7124328" y="6286500"/>
              <a:ext cx="24665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C1AA57-62F5-4D8F-B4D8-A477E2D080CA}"/>
                </a:ext>
              </a:extLst>
            </p:cNvPr>
            <p:cNvSpPr/>
            <p:nvPr/>
          </p:nvSpPr>
          <p:spPr>
            <a:xfrm>
              <a:off x="8152658" y="5948039"/>
              <a:ext cx="2876365" cy="603681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9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CA7F27-5D6B-493D-94B8-89274608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4" y="2373179"/>
            <a:ext cx="2758115" cy="2758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4927251" y="172720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33E47-CE08-4C28-A348-ADBCAAA0244F}"/>
              </a:ext>
            </a:extLst>
          </p:cNvPr>
          <p:cNvSpPr txBox="1"/>
          <p:nvPr/>
        </p:nvSpPr>
        <p:spPr>
          <a:xfrm>
            <a:off x="3975598" y="1851715"/>
            <a:ext cx="763382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Sputum from 17 patients with cystic fibrosis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of 10 samples per patient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sputum microbial composition to identify features unique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nontuberculosis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mycobacterial (NTM) infection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collection period prior to NTM therapy (when necessary) was 1.3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FC5BE-16ED-48E0-BD01-62167CDAFCA0}"/>
              </a:ext>
            </a:extLst>
          </p:cNvPr>
          <p:cNvSpPr txBox="1"/>
          <p:nvPr/>
        </p:nvSpPr>
        <p:spPr>
          <a:xfrm>
            <a:off x="1440516" y="5131294"/>
            <a:ext cx="1044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www.cff.org</a:t>
            </a:r>
          </a:p>
        </p:txBody>
      </p:sp>
    </p:spTree>
    <p:extLst>
      <p:ext uri="{BB962C8B-B14F-4D97-AF65-F5344CB8AC3E}">
        <p14:creationId xmlns:p14="http://schemas.microsoft.com/office/powerpoint/2010/main" val="1762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2969183" y="172720"/>
            <a:ext cx="625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infection in cohort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3F6D02-7C93-4AD9-8224-907CA8E7D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t="2519" r="18068" b="19407"/>
          <a:stretch/>
        </p:blipFill>
        <p:spPr>
          <a:xfrm>
            <a:off x="7264750" y="1259839"/>
            <a:ext cx="3474721" cy="36844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71E4DC-A13C-42D9-880D-9666C72F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80" y="1259839"/>
            <a:ext cx="3607300" cy="397082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925266-8E9F-4754-B2BD-43FA9CF135EF}"/>
              </a:ext>
            </a:extLst>
          </p:cNvPr>
          <p:cNvSpPr/>
          <p:nvPr/>
        </p:nvSpPr>
        <p:spPr>
          <a:xfrm rot="20495685">
            <a:off x="4253771" y="3739038"/>
            <a:ext cx="3262820" cy="833081"/>
          </a:xfrm>
          <a:prstGeom prst="rightArrow">
            <a:avLst/>
          </a:prstGeom>
          <a:solidFill>
            <a:srgbClr val="FF0000"/>
          </a:solidFill>
          <a:scene3d>
            <a:camera prst="perspectiveRight"/>
            <a:lightRig rig="sunset" dir="t"/>
          </a:scene3d>
          <a:sp3d extrusionH="12700" contourW="12700">
            <a:bevelT w="25400" h="508000"/>
            <a:bevelB w="12700" h="127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2336451" y="53596"/>
            <a:ext cx="7564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we want to answer: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71E4DC-A13C-42D9-880D-9666C72F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80" y="1259839"/>
            <a:ext cx="3607300" cy="39708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06D119-5774-4B98-97FE-B59FD15DCF3E}"/>
              </a:ext>
            </a:extLst>
          </p:cNvPr>
          <p:cNvCxnSpPr>
            <a:cxnSpLocks/>
          </p:cNvCxnSpPr>
          <p:nvPr/>
        </p:nvCxnSpPr>
        <p:spPr>
          <a:xfrm flipH="1">
            <a:off x="4653280" y="2641600"/>
            <a:ext cx="1320800" cy="6036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E431AB-594A-4995-BD7B-7F8E9310F1C3}"/>
              </a:ext>
            </a:extLst>
          </p:cNvPr>
          <p:cNvCxnSpPr>
            <a:cxnSpLocks/>
          </p:cNvCxnSpPr>
          <p:nvPr/>
        </p:nvCxnSpPr>
        <p:spPr>
          <a:xfrm flipH="1">
            <a:off x="4175760" y="2641600"/>
            <a:ext cx="1798320" cy="2001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988E00-0C4A-4025-859B-CD9763E81A6F}"/>
              </a:ext>
            </a:extLst>
          </p:cNvPr>
          <p:cNvSpPr txBox="1"/>
          <p:nvPr/>
        </p:nvSpPr>
        <p:spPr>
          <a:xfrm>
            <a:off x="5934728" y="4213617"/>
            <a:ext cx="4765040" cy="14465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 diversity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Evenness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Anaerobe abundance</a:t>
            </a:r>
          </a:p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FEV1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D349F-1386-4366-9227-7F120B331683}"/>
              </a:ext>
            </a:extLst>
          </p:cNvPr>
          <p:cNvSpPr txBox="1"/>
          <p:nvPr/>
        </p:nvSpPr>
        <p:spPr>
          <a:xfrm>
            <a:off x="5895376" y="1949102"/>
            <a:ext cx="4843744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microbial/clinical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subjects in the year before NTM therapy?</a:t>
            </a:r>
          </a:p>
        </p:txBody>
      </p:sp>
    </p:spTree>
    <p:extLst>
      <p:ext uri="{BB962C8B-B14F-4D97-AF65-F5344CB8AC3E}">
        <p14:creationId xmlns:p14="http://schemas.microsoft.com/office/powerpoint/2010/main" val="79874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4927251" y="53596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88E00-0C4A-4025-859B-CD9763E81A6F}"/>
              </a:ext>
            </a:extLst>
          </p:cNvPr>
          <p:cNvSpPr txBox="1"/>
          <p:nvPr/>
        </p:nvSpPr>
        <p:spPr>
          <a:xfrm>
            <a:off x="5934728" y="4213617"/>
            <a:ext cx="4765040" cy="14465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 diversity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Evenness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Anaerobe abundance</a:t>
            </a:r>
          </a:p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7D867-2FCB-45B2-B1DA-1C07ACB1B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267"/>
          <a:stretch/>
        </p:blipFill>
        <p:spPr>
          <a:xfrm>
            <a:off x="390772" y="2154306"/>
            <a:ext cx="1509049" cy="289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CECD0-EF6C-49CD-8C0D-D3D92F60AB62}"/>
              </a:ext>
            </a:extLst>
          </p:cNvPr>
          <p:cNvSpPr txBox="1"/>
          <p:nvPr/>
        </p:nvSpPr>
        <p:spPr>
          <a:xfrm>
            <a:off x="5452846" y="1486433"/>
            <a:ext cx="475843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microbial/clinical (or linear combo. of) characteristics for a study subject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27D9313-EFBE-4938-AB08-09BA37ECA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15425"/>
              </p:ext>
            </p:extLst>
          </p:nvPr>
        </p:nvGraphicFramePr>
        <p:xfrm>
          <a:off x="4287173" y="2596833"/>
          <a:ext cx="70897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3136680" imgH="444240" progId="Equation.DSMT4">
                  <p:embed/>
                </p:oleObj>
              </mc:Choice>
              <mc:Fallback>
                <p:oleObj name="Equation" r:id="rId4" imgW="313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7173" y="2596833"/>
                        <a:ext cx="7089775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6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4927251" y="53596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88E00-0C4A-4025-859B-CD9763E81A6F}"/>
              </a:ext>
            </a:extLst>
          </p:cNvPr>
          <p:cNvSpPr txBox="1"/>
          <p:nvPr/>
        </p:nvSpPr>
        <p:spPr>
          <a:xfrm>
            <a:off x="5934728" y="4213617"/>
            <a:ext cx="4765040" cy="14465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 diversity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Evenness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Anaerobe abundance</a:t>
            </a:r>
          </a:p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FEV1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B9B99-80B9-4E32-994F-71F88F409695}"/>
              </a:ext>
            </a:extLst>
          </p:cNvPr>
          <p:cNvGrpSpPr/>
          <p:nvPr/>
        </p:nvGrpSpPr>
        <p:grpSpPr>
          <a:xfrm>
            <a:off x="390772" y="2154306"/>
            <a:ext cx="3488770" cy="2959232"/>
            <a:chOff x="390772" y="2154306"/>
            <a:chExt cx="3488770" cy="29592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C7D867-2FCB-45B2-B1DA-1C07ACB1B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108"/>
            <a:stretch/>
          </p:blipFill>
          <p:spPr>
            <a:xfrm>
              <a:off x="390772" y="2154306"/>
              <a:ext cx="3293461" cy="289482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913F1D-DFEA-4DDD-B7DE-BAADA21A9C05}"/>
                </a:ext>
              </a:extLst>
            </p:cNvPr>
            <p:cNvSpPr/>
            <p:nvPr/>
          </p:nvSpPr>
          <p:spPr>
            <a:xfrm>
              <a:off x="3471169" y="4589755"/>
              <a:ext cx="408373" cy="5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8EFC06-0F00-4DCF-A341-E011956C0BAD}"/>
              </a:ext>
            </a:extLst>
          </p:cNvPr>
          <p:cNvSpPr txBox="1"/>
          <p:nvPr/>
        </p:nvSpPr>
        <p:spPr>
          <a:xfrm>
            <a:off x="5693787" y="2225939"/>
            <a:ext cx="524692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distinguishes members of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9035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4927251" y="53596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88E00-0C4A-4025-859B-CD9763E81A6F}"/>
              </a:ext>
            </a:extLst>
          </p:cNvPr>
          <p:cNvSpPr txBox="1"/>
          <p:nvPr/>
        </p:nvSpPr>
        <p:spPr>
          <a:xfrm>
            <a:off x="5934728" y="4213617"/>
            <a:ext cx="4765040" cy="14465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 diversity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Evenness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Anaerobe abundance</a:t>
            </a:r>
          </a:p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FEV1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7D867-2FCB-45B2-B1DA-1C07ACB1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2" y="2154306"/>
            <a:ext cx="5075308" cy="289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EF1FB-6C4B-457A-BED8-80E0F5BE2C4E}"/>
              </a:ext>
            </a:extLst>
          </p:cNvPr>
          <p:cNvSpPr txBox="1"/>
          <p:nvPr/>
        </p:nvSpPr>
        <p:spPr>
          <a:xfrm>
            <a:off x="7141670" y="1368927"/>
            <a:ext cx="235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7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1198881" y="53596"/>
            <a:ext cx="973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explained: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2D4C5-2B6A-4178-AF70-5BBDCBFC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9855" r="12807" b="5893"/>
          <a:stretch/>
        </p:blipFill>
        <p:spPr>
          <a:xfrm>
            <a:off x="287574" y="1802295"/>
            <a:ext cx="4803153" cy="398890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2CF887-1F00-4C47-9A47-1A748EBF577F}"/>
              </a:ext>
            </a:extLst>
          </p:cNvPr>
          <p:cNvSpPr/>
          <p:nvPr/>
        </p:nvSpPr>
        <p:spPr>
          <a:xfrm>
            <a:off x="5415058" y="3348053"/>
            <a:ext cx="1300926" cy="714511"/>
          </a:xfrm>
          <a:prstGeom prst="rightArrow">
            <a:avLst/>
          </a:prstGeom>
          <a:solidFill>
            <a:srgbClr val="FF0000"/>
          </a:solidFill>
          <a:scene3d>
            <a:camera prst="obliqueBottomRight"/>
            <a:lightRig rig="sunset" dir="t"/>
          </a:scene3d>
          <a:sp3d extrusionH="12700" contourW="12700">
            <a:bevelT w="25400" h="508000"/>
            <a:bevelB w="12700" h="127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FA3D15-9B03-47FC-AFD8-1789A1E7A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267"/>
          <a:stretch/>
        </p:blipFill>
        <p:spPr>
          <a:xfrm>
            <a:off x="5498840" y="4351883"/>
            <a:ext cx="1133361" cy="21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A12A46-BDA2-4059-9002-E5DC44497D48}"/>
              </a:ext>
            </a:extLst>
          </p:cNvPr>
          <p:cNvSpPr txBox="1"/>
          <p:nvPr/>
        </p:nvSpPr>
        <p:spPr>
          <a:xfrm>
            <a:off x="1198881" y="53596"/>
            <a:ext cx="973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“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NTM therapy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2D4C5-2B6A-4178-AF70-5BBDCBFC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t="9855" r="12807" b="5893"/>
          <a:stretch/>
        </p:blipFill>
        <p:spPr>
          <a:xfrm>
            <a:off x="287574" y="1802295"/>
            <a:ext cx="4803153" cy="398890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2CF887-1F00-4C47-9A47-1A748EBF577F}"/>
              </a:ext>
            </a:extLst>
          </p:cNvPr>
          <p:cNvSpPr/>
          <p:nvPr/>
        </p:nvSpPr>
        <p:spPr>
          <a:xfrm>
            <a:off x="5415058" y="3348053"/>
            <a:ext cx="1300926" cy="714511"/>
          </a:xfrm>
          <a:prstGeom prst="rightArrow">
            <a:avLst/>
          </a:prstGeom>
          <a:solidFill>
            <a:srgbClr val="FF0000"/>
          </a:solidFill>
          <a:scene3d>
            <a:camera prst="obliqueBottomRight"/>
            <a:lightRig rig="sunset" dir="t"/>
          </a:scene3d>
          <a:sp3d extrusionH="12700" contourW="12700">
            <a:bevelT w="25400" h="508000"/>
            <a:bevelB w="12700" h="127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FFB61-3167-4D9E-8018-D7087010A7E2}"/>
              </a:ext>
            </a:extLst>
          </p:cNvPr>
          <p:cNvSpPr txBox="1"/>
          <p:nvPr/>
        </p:nvSpPr>
        <p:spPr>
          <a:xfrm>
            <a:off x="5136420" y="2016326"/>
            <a:ext cx="18582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(PCA)</a:t>
            </a:r>
          </a:p>
        </p:txBody>
      </p:sp>
    </p:spTree>
    <p:extLst>
      <p:ext uri="{BB962C8B-B14F-4D97-AF65-F5344CB8AC3E}">
        <p14:creationId xmlns:p14="http://schemas.microsoft.com/office/powerpoint/2010/main" val="382353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194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MathType 6.0 Equation</vt:lpstr>
      <vt:lpstr>Support vector machine analysis of NTM infection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analysis of NTM infection</dc:title>
  <dc:creator>Garrett Meek</dc:creator>
  <cp:lastModifiedBy>Garrett Meek</cp:lastModifiedBy>
  <cp:revision>26</cp:revision>
  <dcterms:created xsi:type="dcterms:W3CDTF">2017-11-08T16:50:39Z</dcterms:created>
  <dcterms:modified xsi:type="dcterms:W3CDTF">2017-11-10T02:13:14Z</dcterms:modified>
</cp:coreProperties>
</file>