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3121-C580-4FA3-BB12-32650F77F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90264-617B-480B-B590-CAF2ED2A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962C-1BE1-494E-9EE2-EA27027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73BC-3674-40DA-ACE4-A701EE7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2FB-0A76-4921-A400-F64B3F36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9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9BEE-8370-46CA-9C4D-15445D2B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8A43-2977-469E-8A18-814D3F20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FC25-AEE5-4459-ACF7-1F3E679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AE48-E45A-496A-B2F2-CC4D9DB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5745-FE66-4E0B-94E1-5CE6256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3E424-F190-4869-887B-1E91E7C8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406E4-E787-47C0-BBBF-2F047298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AB80-5D92-4820-9A6E-57A8EF55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7F1B-EC95-45CB-BB3C-0C4DAB96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803A-6224-4F34-8195-7DEB0706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828D-5A8E-4267-8D4C-11ABBD9B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B53-0DDA-4426-ABEC-FC94044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E0BB-C320-4DE7-9A71-6C322A46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B015-FD94-4CF5-A5F7-31FCE809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0CA7-BC23-4634-A752-CA3BF9F4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E4D8-108B-4DCF-B6E8-52CB4322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A788-7F06-4654-AF98-F5DEC37F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A768-5A0D-4A11-AC92-EA87ED0E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F4EC-35E6-4544-B827-B8561525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46A1-7F17-44A4-944E-11F687C6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C41-0CF7-402C-BE4C-A5DE9B1A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4676-EC0B-47F5-A190-BDBB071EE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CD14-AAD7-44C3-A3DD-6F47A395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7C74-9D74-440E-92EC-E665A629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818-1016-4CEB-9AFC-E2E523D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E171-C949-4B63-8F67-95F7E22D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B59-3F9B-48B2-95E9-21097442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69E4-10F7-49A0-8488-F75D6C2B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C310-999A-4AC6-80DE-58D02773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88C76-3E5D-4548-B922-2D14057E7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837E4-F407-4381-AA4F-3D8C01E3E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0EC8B-0542-48B1-994C-A633B116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57ABE-8C95-4144-9B57-F40E7C4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C6EEA-606E-4516-83B6-97DFEED0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7C4-A777-474C-8537-81CF1E33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D0A0-CA45-46F6-B17D-AACF114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31353-0D69-4A06-8632-195CB95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F1FB-51F3-4704-B575-F750C912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EFEC9-DC61-4376-85CA-3EE296BF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4DFA-D61E-4B6D-AEE5-759D12D0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A551-5409-401B-83FD-21D00F23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3D2-CAB7-452F-8E00-30A022D4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4317-9598-4B0E-806B-89D34443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3B487-BAF8-49C0-803B-55374AAF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4FDD8-91D0-48D3-A05C-BAF8123C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19CE-7FE8-4E07-A05F-6D61AE84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30D-C562-4E67-BF41-617B82EF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A9C-ABA3-4457-83FE-F9E8BAC4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45587-E2B3-4CB0-A6A7-6A687833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45EE-FC34-4F96-AFCE-7CAFE1E7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FDB3-6E8D-4248-A2A5-F0929F4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36E91-1AAA-49A0-8BED-4C6A23A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FB2E7-121A-4693-A771-A442307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DD040-B107-4D2C-8CB4-0F621943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3223-4356-4EA9-89DC-26BE4BFD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AEF9-AAA5-4D6B-9102-D5D5BDF52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1586-880F-4D32-8F92-5423360BAD0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F919-BB70-4BD5-8EC4-76388227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FF27-09E8-4474-AFA5-36313F310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2387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sputum microbiome signatures of NTM disease in subjects with CF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CB537-8013-4F2F-81B8-028AB5246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Investigator: Dr. Lindsay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Caverly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prepared by Garrett Meek on 3/4/18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contributors to this work include: Madsen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Zimbric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4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questions are we interested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7E11-D051-4CE4-A40B-FB3FAE8CAC31}"/>
              </a:ext>
            </a:extLst>
          </p:cNvPr>
          <p:cNvSpPr txBox="1"/>
          <p:nvPr/>
        </p:nvSpPr>
        <p:spPr>
          <a:xfrm>
            <a:off x="618836" y="1496291"/>
            <a:ext cx="1091738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CF whose sputum samples do/don’t belong to the following NTM disease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groups?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-specific group)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-specific group)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infection (vs.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positive culture in first year)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changes occur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NTM infection?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changes occur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NTM infection?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7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6494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we answering these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C0A81-D879-40CB-9D7C-F24A16EB00D9}"/>
              </a:ext>
            </a:extLst>
          </p:cNvPr>
          <p:cNvSpPr txBox="1"/>
          <p:nvPr/>
        </p:nvSpPr>
        <p:spPr>
          <a:xfrm>
            <a:off x="618836" y="1169321"/>
            <a:ext cx="109173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CF whose sputum samples do/don’t belong to the following NTM disease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groups?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 classification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(structural and dynamical) microbiome features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 F-score and feature selection optimization)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precede/accompany NTM infection?</a:t>
            </a:r>
          </a:p>
          <a:p>
            <a:pPr marL="1257300" lvl="4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classification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samples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 collected prior to NTM infection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features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precede/accompany NTM infection?</a:t>
            </a:r>
          </a:p>
          <a:p>
            <a:pPr marL="1257300" lvl="4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classification of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samples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samples collected prior to NTM infection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features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(obtained from regression)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6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8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our SVM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20616"/>
              </p:ext>
            </p:extLst>
          </p:nvPr>
        </p:nvGraphicFramePr>
        <p:xfrm>
          <a:off x="2365911" y="1729490"/>
          <a:ext cx="7469414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976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2267099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2790339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(Sample)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MAC/Mab. (+)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 and prior sample only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Persistent/transient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46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48613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list of </a:t>
            </a:r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included in our models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>
            <a:spLocks/>
          </p:cNvSpPr>
          <p:nvPr/>
        </p:nvSpPr>
        <p:spPr>
          <a:xfrm>
            <a:off x="511502" y="1803870"/>
            <a:ext cx="11152178" cy="59708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abundance at varying taxonomic ranks (OTU, genus, family, order)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relative abundance of OTUs belonging to the following groups: 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and facultative anaerobes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pathogen”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</a:t>
            </a:r>
          </a:p>
          <a:p>
            <a:pPr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and community type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Bray-Curtis/Shannon-Beta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from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(Defaults 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subject-specific linear regression results for all subjects with &gt;1 sample, using all structural features listed at left: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y-intercept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Sample-set-specific dynamical features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as above with the 2 samples prior to (+) NTM culture only (for all subjects with sufficient samples)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list of </a:t>
            </a:r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included in our models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6E7E8-C35A-4649-A54D-ADE2E94FE3CF}"/>
              </a:ext>
            </a:extLst>
          </p:cNvPr>
          <p:cNvSpPr txBox="1"/>
          <p:nvPr/>
        </p:nvSpPr>
        <p:spPr>
          <a:xfrm>
            <a:off x="447040" y="1757680"/>
            <a:ext cx="112674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index NTM culture (to evaluate periodic effects of “NTM disease” diagnosis)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sample relative to year of index NTM culture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BETR</a:t>
            </a:r>
          </a:p>
        </p:txBody>
      </p:sp>
    </p:spTree>
    <p:extLst>
      <p:ext uri="{BB962C8B-B14F-4D97-AF65-F5344CB8AC3E}">
        <p14:creationId xmlns:p14="http://schemas.microsoft.com/office/powerpoint/2010/main" val="354074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definitions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/>
          <p:nvPr/>
        </p:nvSpPr>
        <p:spPr>
          <a:xfrm>
            <a:off x="508000" y="1265390"/>
            <a:ext cx="11157528" cy="455509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anaerobes: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Facultative anaerobes: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pathogens”: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Pseudomonas,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Achromobacter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Staphylococcus,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Burkholderia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Stenotrophomonas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distribution of specified taxonomic rank within a single sputum sample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of community structures when comparing multiple samples from the same subject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product of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diversity measures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0957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Cross-Validation Accuracy (%)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86550"/>
              </p:ext>
            </p:extLst>
          </p:nvPr>
        </p:nvGraphicFramePr>
        <p:xfrm>
          <a:off x="2627714" y="1348692"/>
          <a:ext cx="6936572" cy="42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568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2149931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2160073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CW-SVM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Disease-All-SD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Disease-Main-SD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Infect-All-SD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Infect-Main-SD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2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Persist-All-SD (5)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 (6)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6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Disease-All-D 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03738"/>
                  </a:ext>
                </a:extLst>
              </a:tr>
              <a:tr h="4248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 (8)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40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Infect-All-D (9)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50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Infect-Pre-SD (10)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3981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1A1152-59D9-400C-A858-615969A23ADF}"/>
              </a:ext>
            </a:extLst>
          </p:cNvPr>
          <p:cNvSpPr/>
          <p:nvPr/>
        </p:nvSpPr>
        <p:spPr>
          <a:xfrm>
            <a:off x="1998891" y="5940740"/>
            <a:ext cx="8194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CW-SVM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Class-weighted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vector machine (corrects for errors akin to over-fitting that arise from imbalanced class sizes)</a:t>
            </a:r>
          </a:p>
        </p:txBody>
      </p:sp>
    </p:spTree>
    <p:extLst>
      <p:ext uri="{BB962C8B-B14F-4D97-AF65-F5344CB8AC3E}">
        <p14:creationId xmlns:p14="http://schemas.microsoft.com/office/powerpoint/2010/main" val="74728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50957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F-scores (best features for classification)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9593"/>
              </p:ext>
            </p:extLst>
          </p:nvPr>
        </p:nvGraphicFramePr>
        <p:xfrm>
          <a:off x="422994" y="1236932"/>
          <a:ext cx="11352449" cy="42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437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819136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827719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827719">
                  <a:extLst>
                    <a:ext uri="{9D8B030D-6E8A-4147-A177-3AD203B41FA5}">
                      <a16:colId xmlns:a16="http://schemas.microsoft.com/office/drawing/2014/main" val="423931265"/>
                    </a:ext>
                  </a:extLst>
                </a:gridCol>
                <a:gridCol w="1827719">
                  <a:extLst>
                    <a:ext uri="{9D8B030D-6E8A-4147-A177-3AD203B41FA5}">
                      <a16:colId xmlns:a16="http://schemas.microsoft.com/office/drawing/2014/main" val="3838199922"/>
                    </a:ext>
                  </a:extLst>
                </a:gridCol>
                <a:gridCol w="1827719">
                  <a:extLst>
                    <a:ext uri="{9D8B030D-6E8A-4147-A177-3AD203B41FA5}">
                      <a16:colId xmlns:a16="http://schemas.microsoft.com/office/drawing/2014/main" val="15524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Disease-All-SD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Disease-Main-SD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Infect-All-SD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Infect-Main-SD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2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Persist-All-SD (5)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Disease-All-S (6)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6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Disease-All-D (7)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03738"/>
                  </a:ext>
                </a:extLst>
              </a:tr>
              <a:tr h="4248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Infect-All-S (8)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40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Infect-All-D (9)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50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Infect-Pre-SD (10)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39817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A1A1152-59D9-400C-A858-615969A23ADF}"/>
              </a:ext>
            </a:extLst>
          </p:cNvPr>
          <p:cNvSpPr/>
          <p:nvPr/>
        </p:nvSpPr>
        <p:spPr>
          <a:xfrm>
            <a:off x="1998891" y="5940740"/>
            <a:ext cx="8194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 corresponding to F-score listed in parentheses)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6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636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Investigating sputum microbiome signatures of NTM disease in subjects with CF</vt:lpstr>
      <vt:lpstr>What questions are we interested in?</vt:lpstr>
      <vt:lpstr>How are we answering these questions?</vt:lpstr>
      <vt:lpstr>Summary of our SVM models</vt:lpstr>
      <vt:lpstr>Full list of microbiome features included in our models</vt:lpstr>
      <vt:lpstr>Full list of clinical features included in our models</vt:lpstr>
      <vt:lpstr>Feature definitions</vt:lpstr>
      <vt:lpstr>SVM Cross-Validation Accuracy (%)</vt:lpstr>
      <vt:lpstr>Top 5 F-scores (best features for classification)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Meek, Garrett</dc:creator>
  <cp:lastModifiedBy>Meek, Garrett</cp:lastModifiedBy>
  <cp:revision>57</cp:revision>
  <dcterms:created xsi:type="dcterms:W3CDTF">2018-03-04T16:08:00Z</dcterms:created>
  <dcterms:modified xsi:type="dcterms:W3CDTF">2018-03-06T18:04:45Z</dcterms:modified>
</cp:coreProperties>
</file>