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1" r:id="rId4"/>
    <p:sldId id="260" r:id="rId5"/>
    <p:sldId id="262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8BFF"/>
    <a:srgbClr val="FF9F9F"/>
    <a:srgbClr val="F86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121-C580-4FA3-BB12-32650F77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0264-617B-480B-B590-CAF2ED2A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62C-1BE1-494E-9EE2-EA2702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73BC-3674-40DA-ACE4-A701EE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2FB-0A76-4921-A400-F64B3F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9BEE-8370-46CA-9C4D-15445D2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8A43-2977-469E-8A18-814D3F20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C25-AEE5-4459-ACF7-1F3E679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AE48-E45A-496A-B2F2-CC4D9D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5745-FE66-4E0B-94E1-5CE6256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3E424-F190-4869-887B-1E91E7C8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06E4-E787-47C0-BBBF-2F047298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B80-5D92-4820-9A6E-57A8EF5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7F1B-EC95-45CB-BB3C-0C4DAB9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03A-6224-4F34-8195-7DEB07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28D-5A8E-4267-8D4C-11ABBD9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B53-0DDA-4426-ABEC-FC94044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0BB-C320-4DE7-9A71-6C322A4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15-FD94-4CF5-A5F7-31FCE80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CA7-BC23-4634-A752-CA3BF9F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4D8-108B-4DCF-B6E8-52CB432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788-7F06-4654-AF98-F5DEC37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A768-5A0D-4A11-AC92-EA87ED0E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F4EC-35E6-4544-B827-B8561525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46A1-7F17-44A4-944E-11F687C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C41-0CF7-402C-BE4C-A5DE9B1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4676-EC0B-47F5-A190-BDBB071E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CD14-AAD7-44C3-A3DD-6F47A395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7C74-9D74-440E-92EC-E665A62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818-1016-4CEB-9AFC-E2E523D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E171-C949-4B63-8F67-95F7E22D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B59-3F9B-48B2-95E9-2109744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69E4-10F7-49A0-8488-F75D6C2B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C310-999A-4AC6-80DE-58D02773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88C76-3E5D-4548-B922-2D14057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37E4-F407-4381-AA4F-3D8C01E3E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C8B-0542-48B1-994C-A633B11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7ABE-8C95-4144-9B57-F40E7C4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6EEA-606E-4516-83B6-97DFEE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7C4-A777-474C-8537-81CF1E3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D0A0-CA45-46F6-B17D-AACF114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1353-0D69-4A06-8632-195CB95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F1FB-51F3-4704-B575-F750C91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FEC9-DC61-4376-85CA-3EE296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DFA-D61E-4B6D-AEE5-759D12D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A551-5409-401B-83FD-21D00F2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3D2-CAB7-452F-8E00-30A022D4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317-9598-4B0E-806B-89D34443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B487-BAF8-49C0-803B-55374AAF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FDD8-91D0-48D3-A05C-BAF8123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19CE-7FE8-4E07-A05F-6D61AE8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30D-C562-4E67-BF41-617B82E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A9C-ABA3-4457-83FE-F9E8BAC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5587-E2B3-4CB0-A6A7-6A68783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45EE-FC34-4F96-AFCE-7CAFE1E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FDB3-6E8D-4248-A2A5-F0929F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E91-1AAA-49A0-8BED-4C6A23A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2E7-121A-4693-A771-A442307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DD040-B107-4D2C-8CB4-0F62194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223-4356-4EA9-89DC-26BE4BF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EF9-AAA5-4D6B-9102-D5D5BDF5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586-880F-4D32-8F92-5423360BAD0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F919-BB70-4BD5-8EC4-76388227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F27-09E8-4474-AFA5-36313F31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NTM disease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81603"/>
              </p:ext>
            </p:extLst>
          </p:nvPr>
        </p:nvGraphicFramePr>
        <p:xfrm>
          <a:off x="961249" y="1058499"/>
          <a:ext cx="1027873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990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357523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969571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2434728">
                  <a:extLst>
                    <a:ext uri="{9D8B030D-6E8A-4147-A177-3AD203B41FA5}">
                      <a16:colId xmlns:a16="http://schemas.microsoft.com/office/drawing/2014/main" val="1916352976"/>
                    </a:ext>
                  </a:extLst>
                </a:gridCol>
                <a:gridCol w="3216925">
                  <a:extLst>
                    <a:ext uri="{9D8B030D-6E8A-4147-A177-3AD203B41FA5}">
                      <a16:colId xmlns:a16="http://schemas.microsoft.com/office/drawing/2014/main" val="8012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(#)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for regression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 used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model training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question does this model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answer?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&gt;1 sample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nearest to 1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(+) NTM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culture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(for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subjects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&gt;1 sample)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(38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 total)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</a:t>
                      </a: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subjects with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9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Disease-Before/After (2)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amples from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subjects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sample available prior to first (+) culture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Subject’s earliest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available sample, and 1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available sample after 1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(+) NTM culture</a:t>
                      </a:r>
                    </a:p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(52 samples total)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</a:t>
                      </a:r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(before and after 1st (+) NTM culture)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Persist-Index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samples from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subjects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&gt;1 sample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nearest to 1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(+) NTM culture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(for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subjects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&gt;1 sample)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(38 samples total)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</a:t>
                      </a: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distinguish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 with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 NTM infection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7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Persist-Before/After (4)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samples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subjects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available prior to first (+) culture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Subject’s earliest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available sample, and 1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available sample after 1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(+) NTM culture</a:t>
                      </a:r>
                    </a:p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samples total)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</a:t>
                      </a:r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(before and after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(+) NTM culture)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 NTM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infection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57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6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changes to our model(s)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366" y="1454227"/>
            <a:ext cx="10496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instead of linear regression (current approach, except with the disease before/after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we should also try a different SVM kernel (Gaussian in addition to radial basis function)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0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 for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75638"/>
              </p:ext>
            </p:extLst>
          </p:nvPr>
        </p:nvGraphicFramePr>
        <p:xfrm>
          <a:off x="2598645" y="1730528"/>
          <a:ext cx="7003946" cy="362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38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346399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953432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2414777">
                  <a:extLst>
                    <a:ext uri="{9D8B030D-6E8A-4147-A177-3AD203B41FA5}">
                      <a16:colId xmlns:a16="http://schemas.microsoft.com/office/drawing/2014/main" val="1916352976"/>
                    </a:ext>
                  </a:extLst>
                </a:gridCol>
              </a:tblGrid>
              <a:tr h="8225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(#)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Samples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for regression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Samples used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model training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5284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92319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Disease-Before/After (2)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5284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Persist-Index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75783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Persist-Before/After (4)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7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5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22269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summary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4874"/>
              </p:ext>
            </p:extLst>
          </p:nvPr>
        </p:nvGraphicFramePr>
        <p:xfrm>
          <a:off x="1776497" y="1411038"/>
          <a:ext cx="8648242" cy="448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22">
                  <a:extLst>
                    <a:ext uri="{9D8B030D-6E8A-4147-A177-3AD203B41FA5}">
                      <a16:colId xmlns:a16="http://schemas.microsoft.com/office/drawing/2014/main" val="3583793877"/>
                    </a:ext>
                  </a:extLst>
                </a:gridCol>
                <a:gridCol w="942290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942290">
                  <a:extLst>
                    <a:ext uri="{9D8B030D-6E8A-4147-A177-3AD203B41FA5}">
                      <a16:colId xmlns:a16="http://schemas.microsoft.com/office/drawing/2014/main" val="496348320"/>
                    </a:ext>
                  </a:extLst>
                </a:gridCol>
                <a:gridCol w="942290">
                  <a:extLst>
                    <a:ext uri="{9D8B030D-6E8A-4147-A177-3AD203B41FA5}">
                      <a16:colId xmlns:a16="http://schemas.microsoft.com/office/drawing/2014/main" val="1754718466"/>
                    </a:ext>
                  </a:extLst>
                </a:gridCol>
                <a:gridCol w="942290">
                  <a:extLst>
                    <a:ext uri="{9D8B030D-6E8A-4147-A177-3AD203B41FA5}">
                      <a16:colId xmlns:a16="http://schemas.microsoft.com/office/drawing/2014/main" val="3736828493"/>
                    </a:ext>
                  </a:extLst>
                </a:gridCol>
                <a:gridCol w="942290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942290">
                  <a:extLst>
                    <a:ext uri="{9D8B030D-6E8A-4147-A177-3AD203B41FA5}">
                      <a16:colId xmlns:a16="http://schemas.microsoft.com/office/drawing/2014/main" val="3192313574"/>
                    </a:ext>
                  </a:extLst>
                </a:gridCol>
                <a:gridCol w="942290">
                  <a:extLst>
                    <a:ext uri="{9D8B030D-6E8A-4147-A177-3AD203B41FA5}">
                      <a16:colId xmlns:a16="http://schemas.microsoft.com/office/drawing/2014/main" val="3805824416"/>
                    </a:ext>
                  </a:extLst>
                </a:gridCol>
                <a:gridCol w="942290">
                  <a:extLst>
                    <a:ext uri="{9D8B030D-6E8A-4147-A177-3AD203B41FA5}">
                      <a16:colId xmlns:a16="http://schemas.microsoft.com/office/drawing/2014/main" val="201816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(RF)</a:t>
                      </a:r>
                      <a:endParaRPr lang="en-US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8588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Ranking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Disease-Before/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Persist-Before/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Disease-Before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Persist-Before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7179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9231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Bray-Curtis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7578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57492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3428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2857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523" y="6266294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*For both RF and SVM, model accuracy is measured by 5-fold CV%.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36464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analytical goals prior to lung microbiome seminar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793" y="1784733"/>
            <a:ext cx="11138053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that depict subject demographics and characteristics in the NTM cohort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depicting (from start to finish) how our samples were collected, how we sequenced them, and how we analyzed those sequencing results afterward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Bar-graphs that illustrate microbiome structure and line-graphs that illustrate biodiversity measures of interest in the NTM cohort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representations of the machine learning results on the previous slide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to illustrate feature importance in these models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to illustrate agreement between RF and SVM feature strength</a:t>
            </a:r>
          </a:p>
        </p:txBody>
      </p:sp>
    </p:spTree>
    <p:extLst>
      <p:ext uri="{BB962C8B-B14F-4D97-AF65-F5344CB8AC3E}">
        <p14:creationId xmlns:p14="http://schemas.microsoft.com/office/powerpoint/2010/main" val="14454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507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Summary of our NTM disease ML models</vt:lpstr>
      <vt:lpstr>Other changes to our model(s)</vt:lpstr>
      <vt:lpstr>Data summary for our models</vt:lpstr>
      <vt:lpstr>ML results summary</vt:lpstr>
      <vt:lpstr>Other analytical goals prior to lung microbiome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158</cp:revision>
  <cp:lastPrinted>2018-03-11T22:03:49Z</cp:lastPrinted>
  <dcterms:created xsi:type="dcterms:W3CDTF">2018-03-04T16:08:00Z</dcterms:created>
  <dcterms:modified xsi:type="dcterms:W3CDTF">2018-03-16T18:59:38Z</dcterms:modified>
</cp:coreProperties>
</file>