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7" r:id="rId5"/>
    <p:sldId id="271" r:id="rId6"/>
    <p:sldId id="259" r:id="rId7"/>
    <p:sldId id="268" r:id="rId8"/>
    <p:sldId id="272" r:id="rId9"/>
    <p:sldId id="275" r:id="rId10"/>
    <p:sldId id="273" r:id="rId11"/>
    <p:sldId id="274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3121-C580-4FA3-BB12-32650F77F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0264-617B-480B-B590-CAF2ED2A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962C-1BE1-494E-9EE2-EA27027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73BC-3674-40DA-ACE4-A701EE7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2FB-0A76-4921-A400-F64B3F3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9BEE-8370-46CA-9C4D-15445D2B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8A43-2977-469E-8A18-814D3F20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FC25-AEE5-4459-ACF7-1F3E679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AE48-E45A-496A-B2F2-CC4D9DB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5745-FE66-4E0B-94E1-5CE6256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3E424-F190-4869-887B-1E91E7C8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406E4-E787-47C0-BBBF-2F047298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B80-5D92-4820-9A6E-57A8EF5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7F1B-EC95-45CB-BB3C-0C4DAB9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803A-6224-4F34-8195-7DEB0706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28D-5A8E-4267-8D4C-11ABBD9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B53-0DDA-4426-ABEC-FC94044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E0BB-C320-4DE7-9A71-6C322A46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B015-FD94-4CF5-A5F7-31FCE809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0CA7-BC23-4634-A752-CA3BF9F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E4D8-108B-4DCF-B6E8-52CB4322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788-7F06-4654-AF98-F5DEC37F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A768-5A0D-4A11-AC92-EA87ED0E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F4EC-35E6-4544-B827-B8561525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46A1-7F17-44A4-944E-11F687C6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C41-0CF7-402C-BE4C-A5DE9B1A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4676-EC0B-47F5-A190-BDBB071E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CD14-AAD7-44C3-A3DD-6F47A395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7C74-9D74-440E-92EC-E665A62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818-1016-4CEB-9AFC-E2E523D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E171-C949-4B63-8F67-95F7E22D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B59-3F9B-48B2-95E9-21097442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69E4-10F7-49A0-8488-F75D6C2B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C310-999A-4AC6-80DE-58D02773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88C76-3E5D-4548-B922-2D14057E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837E4-F407-4381-AA4F-3D8C01E3E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C8B-0542-48B1-994C-A633B116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7ABE-8C95-4144-9B57-F40E7C4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C6EEA-606E-4516-83B6-97DFEED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7C4-A777-474C-8537-81CF1E33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D0A0-CA45-46F6-B17D-AACF114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31353-0D69-4A06-8632-195CB95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F1FB-51F3-4704-B575-F750C912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EFEC9-DC61-4376-85CA-3EE296BF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4DFA-D61E-4B6D-AEE5-759D12D0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A551-5409-401B-83FD-21D00F23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3D2-CAB7-452F-8E00-30A022D4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317-9598-4B0E-806B-89D34443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3B487-BAF8-49C0-803B-55374AAF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4FDD8-91D0-48D3-A05C-BAF8123C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19CE-7FE8-4E07-A05F-6D61AE84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30D-C562-4E67-BF41-617B82E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A9C-ABA3-4457-83FE-F9E8BAC4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45587-E2B3-4CB0-A6A7-6A687833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45EE-FC34-4F96-AFCE-7CAFE1E7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FDB3-6E8D-4248-A2A5-F0929F4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6E91-1AAA-49A0-8BED-4C6A23A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B2E7-121A-4693-A771-A442307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DD040-B107-4D2C-8CB4-0F621943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3223-4356-4EA9-89DC-26BE4BFD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AEF9-AAA5-4D6B-9102-D5D5BDF52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1586-880F-4D32-8F92-5423360BAD0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F919-BB70-4BD5-8EC4-76388227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FF27-09E8-4474-AFA5-36313F31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2387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modeling microbiome signals of NTM disease in sputum from subjects with 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B537-8013-4F2F-81B8-028AB5246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Investigator: Dr. Lindsay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Caverly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3/13/18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contributors: Madsen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Zimbric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(private): </a:t>
            </a:r>
            <a:r>
              <a:rPr 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https://github.com/caverlyl/NTM</a:t>
            </a:r>
          </a:p>
        </p:txBody>
      </p:sp>
    </p:spTree>
    <p:extLst>
      <p:ext uri="{BB962C8B-B14F-4D97-AF65-F5344CB8AC3E}">
        <p14:creationId xmlns:p14="http://schemas.microsoft.com/office/powerpoint/2010/main" val="84194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5" y="307629"/>
            <a:ext cx="11790948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SVM model (Kris’) with best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8D96A-52AD-4C8C-AD06-2B8FAA62AFB1}"/>
              </a:ext>
            </a:extLst>
          </p:cNvPr>
          <p:cNvSpPr txBox="1"/>
          <p:nvPr/>
        </p:nvSpPr>
        <p:spPr>
          <a:xfrm>
            <a:off x="6087979" y="2582345"/>
            <a:ext cx="5338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97% cross-validation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3FA28-F907-4640-AD5D-3B3CF703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3" y="2038413"/>
            <a:ext cx="4964612" cy="20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3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5" y="307629"/>
            <a:ext cx="11790948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concerns with preliminary analyses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8D96A-52AD-4C8C-AD06-2B8FAA62AFB1}"/>
              </a:ext>
            </a:extLst>
          </p:cNvPr>
          <p:cNvSpPr txBox="1"/>
          <p:nvPr/>
        </p:nvSpPr>
        <p:spPr>
          <a:xfrm>
            <a:off x="527687" y="1501690"/>
            <a:ext cx="1084823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(with full microbiome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enough data (219 samples)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Underwhelming F-scores (our main goal is to identify important features)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have we done to address these?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less important microbiome features to alleviate overfitting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expanded to 293 samples (many subjects have more samples)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Brainstorm additional features (mostly ecological) to include in the model</a:t>
            </a:r>
          </a:p>
        </p:txBody>
      </p:sp>
    </p:spTree>
    <p:extLst>
      <p:ext uri="{BB962C8B-B14F-4D97-AF65-F5344CB8AC3E}">
        <p14:creationId xmlns:p14="http://schemas.microsoft.com/office/powerpoint/2010/main" val="357884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questions are we interested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E11-D051-4CE4-A40B-FB3FAE8CAC31}"/>
              </a:ext>
            </a:extLst>
          </p:cNvPr>
          <p:cNvSpPr txBox="1"/>
          <p:nvPr/>
        </p:nvSpPr>
        <p:spPr>
          <a:xfrm>
            <a:off x="618836" y="1496291"/>
            <a:ext cx="10917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cystic fibrosis (CF) whose sputum samples belong to the following NTM disease groups?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infection ( &gt;1 (+) NTM culture within a year of index date)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fluctuations occur prior to/after index date?</a:t>
            </a:r>
          </a:p>
        </p:txBody>
      </p:sp>
    </p:spTree>
    <p:extLst>
      <p:ext uri="{BB962C8B-B14F-4D97-AF65-F5344CB8AC3E}">
        <p14:creationId xmlns:p14="http://schemas.microsoft.com/office/powerpoint/2010/main" val="41784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data do we have?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E11-D051-4CE4-A40B-FB3FAE8CAC31}"/>
              </a:ext>
            </a:extLst>
          </p:cNvPr>
          <p:cNvSpPr txBox="1"/>
          <p:nvPr/>
        </p:nvSpPr>
        <p:spPr>
          <a:xfrm>
            <a:off x="618836" y="1496291"/>
            <a:ext cx="109173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16S sequencing data from 293 sputum samples (40 subjects)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(from OTU-level 16S counts) features that measure biodiversity of the sputum microbial community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Anaerobe/oral microbiota abundances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subject’s NTM (+) culture date(s)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of non-temporal features named above</a:t>
            </a:r>
          </a:p>
        </p:txBody>
      </p:sp>
    </p:spTree>
    <p:extLst>
      <p:ext uri="{BB962C8B-B14F-4D97-AF65-F5344CB8AC3E}">
        <p14:creationId xmlns:p14="http://schemas.microsoft.com/office/powerpoint/2010/main" val="45372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our current analysis protocol?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E11-D051-4CE4-A40B-FB3FAE8CAC31}"/>
              </a:ext>
            </a:extLst>
          </p:cNvPr>
          <p:cNvSpPr txBox="1"/>
          <p:nvPr/>
        </p:nvSpPr>
        <p:spPr>
          <a:xfrm>
            <a:off x="618836" y="1496291"/>
            <a:ext cx="10917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sequencing data with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spcAft>
                <a:spcPts val="1200"/>
              </a:spcAft>
              <a:buFont typeface="+mj-lt"/>
              <a:buAutoNum type="alpha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OTU relative abundances</a:t>
            </a:r>
          </a:p>
          <a:p>
            <a:pPr marL="1371600" lvl="2" indent="-457200">
              <a:spcAft>
                <a:spcPts val="1200"/>
              </a:spcAft>
              <a:buFont typeface="+mj-lt"/>
              <a:buAutoNum type="alpha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diversities at family/genus/OTU-levels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Shannon-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diversities at family/genus/OTU-levels with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Quantify oral and anaerobic taxa (script we wrote)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of features in (1)-(3) with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scipy.stats.linregress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features from (1)-(4) as dataset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SVM model:</a:t>
            </a:r>
          </a:p>
          <a:p>
            <a:pPr marL="1371600" lvl="2" indent="-457200">
              <a:spcAft>
                <a:spcPts val="1200"/>
              </a:spcAft>
              <a:buFont typeface="+mj-lt"/>
              <a:buAutoNum type="alpha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data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with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csv2libsvm.py</a:t>
            </a:r>
          </a:p>
          <a:p>
            <a:pPr marL="1371600" lvl="2" indent="-457200">
              <a:spcAft>
                <a:spcPts val="1200"/>
              </a:spcAft>
              <a:buFont typeface="+mj-lt"/>
              <a:buAutoNum type="alpha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optimal C, γ for SVM model with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grid.py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spcAft>
                <a:spcPts val="1200"/>
              </a:spcAft>
              <a:buFont typeface="+mj-lt"/>
              <a:buAutoNum type="alpha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data, select features, and perform cross-validation with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fselect.py</a:t>
            </a:r>
          </a:p>
        </p:txBody>
      </p:sp>
    </p:spTree>
    <p:extLst>
      <p:ext uri="{BB962C8B-B14F-4D97-AF65-F5344CB8AC3E}">
        <p14:creationId xmlns:p14="http://schemas.microsoft.com/office/powerpoint/2010/main" val="11283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machine learning tools have we applied to this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E11-D051-4CE4-A40B-FB3FAE8CAC31}"/>
              </a:ext>
            </a:extLst>
          </p:cNvPr>
          <p:cNvSpPr txBox="1"/>
          <p:nvPr/>
        </p:nvSpPr>
        <p:spPr>
          <a:xfrm>
            <a:off x="634140" y="1531602"/>
            <a:ext cx="109173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 tried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fewer samples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 SVM with feature selection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current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Garrett tried*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full 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742950" lvl="3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CV SVM (polynomial, RBF kernels)</a:t>
            </a:r>
          </a:p>
          <a:p>
            <a:pPr marL="742950" lvl="3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Class-weighted SVM</a:t>
            </a:r>
          </a:p>
          <a:p>
            <a:pPr marL="2857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</a:p>
          <a:p>
            <a:pPr marL="742950" lvl="3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(logistic)</a:t>
            </a:r>
          </a:p>
          <a:p>
            <a:pPr marL="742950" lvl="3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6FC33-E4E4-4931-A048-4BCFDDE4D048}"/>
              </a:ext>
            </a:extLst>
          </p:cNvPr>
          <p:cNvSpPr txBox="1"/>
          <p:nvPr/>
        </p:nvSpPr>
        <p:spPr>
          <a:xfrm>
            <a:off x="415636" y="6132946"/>
            <a:ext cx="105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*Working through technical difficulties: F-scores of new features are low enough that I think my code has a bug.</a:t>
            </a:r>
          </a:p>
        </p:txBody>
      </p:sp>
    </p:spTree>
    <p:extLst>
      <p:ext uri="{BB962C8B-B14F-4D97-AF65-F5344CB8AC3E}">
        <p14:creationId xmlns:p14="http://schemas.microsoft.com/office/powerpoint/2010/main" val="23138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our SVM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54578"/>
              </p:ext>
            </p:extLst>
          </p:nvPr>
        </p:nvGraphicFramePr>
        <p:xfrm>
          <a:off x="426275" y="1063413"/>
          <a:ext cx="1140550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889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2401454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4941454">
                  <a:extLst>
                    <a:ext uri="{9D8B030D-6E8A-4147-A177-3AD203B41FA5}">
                      <a16:colId xmlns:a16="http://schemas.microsoft.com/office/drawing/2014/main" val="80127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 Name (#)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question does this model allow us to explore?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(from subjects) with/without NTM disease?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“no disease” samples, plus MAC/Mab. (+) samples only for NTM disease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 (from subjects)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with/without MAC/Mab. (+) samples?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sample (or nearest) and prior sample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community changes precede NTM first (+) culture?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Persistent/transient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microbiome features distinguish samples from subjects with persistent/transient infection?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B2C8A1-33D2-40A7-B30C-63E9BD0A3DD2}"/>
              </a:ext>
            </a:extLst>
          </p:cNvPr>
          <p:cNvSpPr txBox="1"/>
          <p:nvPr/>
        </p:nvSpPr>
        <p:spPr>
          <a:xfrm>
            <a:off x="655781" y="5754235"/>
            <a:ext cx="1089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samples listed in: https://github.com/caverlyl/NTM/blob/master/analysis/sample_list.csv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disease: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came from a subject with at least one (+) NTM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Persistent/Transient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Persistent: Sample comes from a subject that has more than one (+) culture in first year)</a:t>
            </a:r>
          </a:p>
        </p:txBody>
      </p:sp>
    </p:spTree>
    <p:extLst>
      <p:ext uri="{BB962C8B-B14F-4D97-AF65-F5344CB8AC3E}">
        <p14:creationId xmlns:p14="http://schemas.microsoft.com/office/powerpoint/2010/main" val="217246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39622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interpret SVM output and select features?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59922"/>
              </p:ext>
            </p:extLst>
          </p:nvPr>
        </p:nvGraphicFramePr>
        <p:xfrm>
          <a:off x="444046" y="1377450"/>
          <a:ext cx="11303907" cy="467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833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4699537">
                  <a:extLst>
                    <a:ext uri="{9D8B030D-6E8A-4147-A177-3AD203B41FA5}">
                      <a16:colId xmlns:a16="http://schemas.microsoft.com/office/drawing/2014/main" val="801275556"/>
                    </a:ext>
                  </a:extLst>
                </a:gridCol>
                <a:gridCol w="4699537">
                  <a:extLst>
                    <a:ext uri="{9D8B030D-6E8A-4147-A177-3AD203B41FA5}">
                      <a16:colId xmlns:a16="http://schemas.microsoft.com/office/drawing/2014/main" val="1665799321"/>
                    </a:ext>
                  </a:extLst>
                </a:gridCol>
              </a:tblGrid>
              <a:tr h="9316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question does this model allow us to explore?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does SVM output address this question?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8589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(from subjects) with NTM disease?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(from subjects) with 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96981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from subjects with/without MAC/Mab. (+) samples?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with MAC/Mab.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792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community changes precede NTM first (+) culture?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with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community changes samples with (+) NTM culture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9975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microbiome features distinguish samples from subjects with persistent/transient infection?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from subjects with persistent infection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9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5" y="307629"/>
            <a:ext cx="11790948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analyses (Kris’) with preliminary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8D96A-52AD-4C8C-AD06-2B8FAA62AFB1}"/>
              </a:ext>
            </a:extLst>
          </p:cNvPr>
          <p:cNvSpPr txBox="1"/>
          <p:nvPr/>
        </p:nvSpPr>
        <p:spPr>
          <a:xfrm>
            <a:off x="5976523" y="2078182"/>
            <a:ext cx="5338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features included in this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97% cross-validation 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28AFC6-1CC7-43B5-9D93-DE113B05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22" y="1537353"/>
            <a:ext cx="3731625" cy="49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5" y="307629"/>
            <a:ext cx="11790948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analyses (Kris’) with 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microbiome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8D96A-52AD-4C8C-AD06-2B8FAA62AFB1}"/>
              </a:ext>
            </a:extLst>
          </p:cNvPr>
          <p:cNvSpPr txBox="1"/>
          <p:nvPr/>
        </p:nvSpPr>
        <p:spPr>
          <a:xfrm>
            <a:off x="5976523" y="2078182"/>
            <a:ext cx="5338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 features in this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77% cross-validation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5A28E-AB4D-46F0-B18C-43E13FD61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74" y="1934667"/>
            <a:ext cx="4373657" cy="37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823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Progress modeling microbiome signals of NTM disease in sputum from subjects with CF</vt:lpstr>
      <vt:lpstr>What questions are we interested in?</vt:lpstr>
      <vt:lpstr>What data do we have?</vt:lpstr>
      <vt:lpstr>What is our current analysis protocol?</vt:lpstr>
      <vt:lpstr>What machine learning tools have we applied to this data?</vt:lpstr>
      <vt:lpstr>Summary of our SVM models</vt:lpstr>
      <vt:lpstr>How do we interpret SVM output and select features?</vt:lpstr>
      <vt:lpstr>SVM analyses (Kris’) with preliminary dataset</vt:lpstr>
      <vt:lpstr>SVM analyses (Kris’) with all microbiome features</vt:lpstr>
      <vt:lpstr>Preliminary SVM model (Kris’) with best performance</vt:lpstr>
      <vt:lpstr>Summary of concerns with preliminary analyses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138</cp:revision>
  <cp:lastPrinted>2018-03-11T22:03:49Z</cp:lastPrinted>
  <dcterms:created xsi:type="dcterms:W3CDTF">2018-03-04T16:08:00Z</dcterms:created>
  <dcterms:modified xsi:type="dcterms:W3CDTF">2018-03-13T15:55:34Z</dcterms:modified>
</cp:coreProperties>
</file>