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72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E3121-C580-4FA3-BB12-32650F77F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990264-617B-480B-B590-CAF2ED2A5D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E962C-1BE1-494E-9EE2-EA270273A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1586-880F-4D32-8F92-5423360BAD02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973BC-3674-40DA-ACE4-A701EE714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FC2FB-0A76-4921-A400-F64B3F36E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A1B73-930C-4FCB-9325-5C5F5CDE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96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29BEE-8370-46CA-9C4D-15445D2BB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7E8A43-2977-469E-8A18-814D3F20E8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DFC25-AEE5-4459-ACF7-1F3E67906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1586-880F-4D32-8F92-5423360BAD02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4AE48-E45A-496A-B2F2-CC4D9DB3F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65745-FE66-4E0B-94E1-5CE62567B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A1B73-930C-4FCB-9325-5C5F5CDE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6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03E424-F190-4869-887B-1E91E7C887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B406E4-E787-47C0-BBBF-2F04729804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9AB80-5D92-4820-9A6E-57A8EF553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1586-880F-4D32-8F92-5423360BAD02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B7F1B-EC95-45CB-BB3C-0C4DAB965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F803A-6224-4F34-8195-7DEB07069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A1B73-930C-4FCB-9325-5C5F5CDE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18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0828D-5A8E-4267-8D4C-11ABBD9B8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7DB53-0DDA-4426-ABEC-FC9404467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FE0BB-C320-4DE7-9A71-6C322A468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1586-880F-4D32-8F92-5423360BAD02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7B015-FD94-4CF5-A5F7-31FCE8098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10CA7-BC23-4634-A752-CA3BF9F48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A1B73-930C-4FCB-9325-5C5F5CDE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31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6E4D8-108B-4DCF-B6E8-52CB4322E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7A788-7F06-4654-AF98-F5DEC37FA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FA768-5A0D-4A11-AC92-EA87ED0E2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1586-880F-4D32-8F92-5423360BAD02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5F4EC-35E6-4544-B827-B8561525B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046A1-7F17-44A4-944E-11F687C6C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A1B73-930C-4FCB-9325-5C5F5CDE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161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AFC41-0CF7-402C-BE4C-A5DE9B1A7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84676-EC0B-47F5-A190-BDBB071EEC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DCD14-AAD7-44C3-A3DD-6F47A395E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67C74-9D74-440E-92EC-E665A629C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1586-880F-4D32-8F92-5423360BAD02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C7818-1016-4CEB-9AFC-E2E523D20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1E171-C949-4B63-8F67-95F7E22DF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A1B73-930C-4FCB-9325-5C5F5CDE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109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E1B59-3F9B-48B2-95E9-210974428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769E4-10F7-49A0-8488-F75D6C2BF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26C310-999A-4AC6-80DE-58D027731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388C76-3E5D-4548-B922-2D14057E70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C837E4-F407-4381-AA4F-3D8C01E3EC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90EC8B-0542-48B1-994C-A633B116D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1586-880F-4D32-8F92-5423360BAD02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557ABE-8C95-4144-9B57-F40E7C4FC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1C6EEA-606E-4516-83B6-97DFEED07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A1B73-930C-4FCB-9325-5C5F5CDE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886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B57C4-A777-474C-8537-81CF1E335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F9D0A0-CA45-46F6-B17D-AACF1149E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1586-880F-4D32-8F92-5423360BAD02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31353-0D69-4A06-8632-195CB9582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E8F1FB-51F3-4704-B575-F750C9124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A1B73-930C-4FCB-9325-5C5F5CDE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13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5EFEC9-DC61-4376-85CA-3EE296BF7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1586-880F-4D32-8F92-5423360BAD02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D14DFA-D61E-4B6D-AEE5-759D12D0B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3BA551-5409-401B-83FD-21D00F232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A1B73-930C-4FCB-9325-5C5F5CDE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088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723D2-CAB7-452F-8E00-30A022D4C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B4317-9598-4B0E-806B-89D344438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93B487-BAF8-49C0-803B-55374AAF7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E4FDD8-91D0-48D3-A05C-BAF8123CD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1586-880F-4D32-8F92-5423360BAD02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D19CE-7FE8-4E07-A05F-6D61AE843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B4330D-C562-4E67-BF41-617B82EF7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A1B73-930C-4FCB-9325-5C5F5CDE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435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78A9C-ABA3-4457-83FE-F9E8BAC45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045587-E2B3-4CB0-A6A7-6A68783395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5445EE-FC34-4F96-AFCE-7CAFE1E74B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78FDB3-6E8D-4248-A2A5-F0929F446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1586-880F-4D32-8F92-5423360BAD02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C36E91-1AAA-49A0-8BED-4C6A23A20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BFB2E7-121A-4693-A771-A44230713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A1B73-930C-4FCB-9325-5C5F5CDE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218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0DD040-B107-4D2C-8CB4-0F6219432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B3223-4356-4EA9-89DC-26BE4BFD7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EAEF9-AAA5-4D6B-9102-D5D5BDF52D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F1586-880F-4D32-8F92-5423360BAD02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3F919-BB70-4BD5-8EC4-7638822759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CFF27-09E8-4474-AFA5-36313F310D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A1B73-930C-4FCB-9325-5C5F5CDE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51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7236E-3CEE-4A11-8184-1A392CC5E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800" y="291092"/>
            <a:ext cx="10575636" cy="2387600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Investigating sputum microbiome signatures of NTM disease in subjects with CF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0CB537-8013-4F2F-81B8-028AB52466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Principal Investigator: Dr. Lindsay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Caverly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prepared by Garrett Meek on 3/4/18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contributors to this work include: Madsen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Zimbric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Kris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Opron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943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7236E-3CEE-4A11-8184-1A392CC5E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800" y="291092"/>
            <a:ext cx="10575636" cy="1057417"/>
          </a:xfrm>
        </p:spPr>
        <p:txBody>
          <a:bodyPr anchor="ctr"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questions are we interested in?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2B7E11-D051-4CE4-A40B-FB3FAE8CAC31}"/>
              </a:ext>
            </a:extLst>
          </p:cNvPr>
          <p:cNvSpPr txBox="1"/>
          <p:nvPr/>
        </p:nvSpPr>
        <p:spPr>
          <a:xfrm>
            <a:off x="618836" y="1496291"/>
            <a:ext cx="10917382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microbiome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features distinguish subjects with CF whose sputum samples do/don’t belong to the following NTM disease </a:t>
            </a:r>
            <a:r>
              <a:rPr lang="en-US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clinical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groups?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NTM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disease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-specific group)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NTM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infection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-specific group)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Persistent infection (vs.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positive culture in first year)</a:t>
            </a:r>
          </a:p>
          <a:p>
            <a:pPr marL="342900" lvl="2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microbial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community changes occur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NTM infection?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microbial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community changes occur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NTM infection?</a:t>
            </a:r>
          </a:p>
          <a:p>
            <a:pPr marL="285750" lvl="2" indent="-285750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471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7236E-3CEE-4A11-8184-1A392CC5E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800" y="56494"/>
            <a:ext cx="10575636" cy="1057417"/>
          </a:xfrm>
        </p:spPr>
        <p:txBody>
          <a:bodyPr anchor="ctr"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are we answering these questions?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CC0A81-D879-40CB-9D7C-F24A16EB00D9}"/>
              </a:ext>
            </a:extLst>
          </p:cNvPr>
          <p:cNvSpPr txBox="1"/>
          <p:nvPr/>
        </p:nvSpPr>
        <p:spPr>
          <a:xfrm>
            <a:off x="618836" y="1169321"/>
            <a:ext cx="1091738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microbiome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features distinguish subjects with CF whose sputum samples do/don’t belong to the following NTM disease </a:t>
            </a:r>
            <a:r>
              <a:rPr lang="en-US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clinical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groups?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 (SVM) classification of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samples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(structural and dynamical) microbiome features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(with F-score and feature selection optimization)</a:t>
            </a:r>
          </a:p>
          <a:p>
            <a:pPr marL="342900" lvl="2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microbial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community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precede/accompany NTM infection?</a:t>
            </a:r>
          </a:p>
          <a:p>
            <a:pPr marL="1257300" lvl="4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 classification of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samples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samples collected prior to NTM infection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microbiome features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microbial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community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features precede/accompany NTM infection?</a:t>
            </a:r>
          </a:p>
          <a:p>
            <a:pPr marL="1257300" lvl="4" indent="-342900">
              <a:buFont typeface="Wingdings" panose="05000000000000000000" pitchFamily="2" charset="2"/>
              <a:buChar char="Ø"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 classification of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samples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samples collected prior to NTM infection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dynamical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microbiome features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(obtained from regression)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665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7236E-3CEE-4A11-8184-1A392CC5E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800" y="1082"/>
            <a:ext cx="10575636" cy="1057417"/>
          </a:xfrm>
        </p:spPr>
        <p:txBody>
          <a:bodyPr anchor="ctr"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our SVM models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3B13DF9-CBFB-4DB6-8B08-D3E3FC8E4E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005714"/>
              </p:ext>
            </p:extLst>
          </p:nvPr>
        </p:nvGraphicFramePr>
        <p:xfrm>
          <a:off x="2076350" y="1629738"/>
          <a:ext cx="7743768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569">
                  <a:extLst>
                    <a:ext uri="{9D8B030D-6E8A-4147-A177-3AD203B41FA5}">
                      <a16:colId xmlns:a16="http://schemas.microsoft.com/office/drawing/2014/main" val="2439493466"/>
                    </a:ext>
                  </a:extLst>
                </a:gridCol>
                <a:gridCol w="2350370">
                  <a:extLst>
                    <a:ext uri="{9D8B030D-6E8A-4147-A177-3AD203B41FA5}">
                      <a16:colId xmlns:a16="http://schemas.microsoft.com/office/drawing/2014/main" val="3363315367"/>
                    </a:ext>
                  </a:extLst>
                </a:gridCol>
                <a:gridCol w="2892829">
                  <a:extLst>
                    <a:ext uri="{9D8B030D-6E8A-4147-A177-3AD203B41FA5}">
                      <a16:colId xmlns:a16="http://schemas.microsoft.com/office/drawing/2014/main" val="3659633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 Model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Classifier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(Sample) Set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075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Disease-All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NTM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0208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Disease-Main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NTM disease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MAC/Mab. (+)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only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8788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Infect-All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Pre/Post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infection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0292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Infect-Main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Pre/Post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infection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MAC/Mab. (+)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only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162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Persist-All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Persistent/transient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5153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Disease-Index (6)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NTM disease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 and prior sample only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539817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FA1A1152-59D9-400C-A858-615969A23ADF}"/>
              </a:ext>
            </a:extLst>
          </p:cNvPr>
          <p:cNvSpPr/>
          <p:nvPr/>
        </p:nvSpPr>
        <p:spPr>
          <a:xfrm>
            <a:off x="1845476" y="5825285"/>
            <a:ext cx="820551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 Models are named according to their classifier-sample set-feature combination.</a:t>
            </a: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*dynamical features available for patients with &gt;1 sputum sample only </a:t>
            </a:r>
          </a:p>
        </p:txBody>
      </p:sp>
    </p:spTree>
    <p:extLst>
      <p:ext uri="{BB962C8B-B14F-4D97-AF65-F5344CB8AC3E}">
        <p14:creationId xmlns:p14="http://schemas.microsoft.com/office/powerpoint/2010/main" val="2172461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7236E-3CEE-4A11-8184-1A392CC5E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800" y="248613"/>
            <a:ext cx="10575636" cy="1057417"/>
          </a:xfrm>
        </p:spPr>
        <p:txBody>
          <a:bodyPr anchor="ctr">
            <a:normAutofit fontScale="90000"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list of </a:t>
            </a:r>
            <a:r>
              <a:rPr lang="en-US" sz="4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microbiome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included in our models</a:t>
            </a:r>
            <a:endParaRPr lang="en-US" sz="4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EB871F-ACE7-4007-93F0-BD1B33D56CF6}"/>
              </a:ext>
            </a:extLst>
          </p:cNvPr>
          <p:cNvSpPr txBox="1">
            <a:spLocks/>
          </p:cNvSpPr>
          <p:nvPr/>
        </p:nvSpPr>
        <p:spPr>
          <a:xfrm>
            <a:off x="511502" y="1803870"/>
            <a:ext cx="11152178" cy="597086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</a:t>
            </a:r>
          </a:p>
          <a:p>
            <a:pPr algn="ctr"/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2238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abundance at varying taxonomic ranks (OTU, genus, family, order)</a:t>
            </a:r>
          </a:p>
          <a:p>
            <a:pPr marL="457200" indent="-2238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relative abundance of OTUs belonging to the following groups: </a:t>
            </a:r>
          </a:p>
          <a:p>
            <a:pPr marL="914400" lvl="1" indent="-2238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Strict and facultative anaerobes</a:t>
            </a:r>
          </a:p>
          <a:p>
            <a:pPr marL="914400" lvl="1" indent="-2238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“CF pathogen”</a:t>
            </a:r>
          </a:p>
          <a:p>
            <a:pPr marL="914400" lvl="1" indent="-2238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Oral microbiota</a:t>
            </a:r>
          </a:p>
          <a:p>
            <a:pPr lvl="1" indent="-2238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mothur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-diversity measures and community type</a:t>
            </a:r>
          </a:p>
          <a:p>
            <a:pPr marL="457200" indent="-2238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Bray-Curtis/Shannon-Beta (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-diversity measures from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mothur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entropart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respectively)</a:t>
            </a:r>
          </a:p>
          <a:p>
            <a:pPr marL="457200" indent="-2238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-diversity and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entropy (Defaults in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entropart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Dynamical</a:t>
            </a:r>
          </a:p>
          <a:p>
            <a:pPr marL="457200" indent="-223838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2238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subject-specific linear regression results for all subjects with &gt;1 sample, using all structural features listed at left:</a:t>
            </a:r>
          </a:p>
          <a:p>
            <a:pPr marL="914400" lvl="1" indent="-2238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Slope</a:t>
            </a:r>
          </a:p>
          <a:p>
            <a:pPr marL="914400" lvl="1" indent="-2238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y-intercept</a:t>
            </a:r>
          </a:p>
          <a:p>
            <a:pPr marL="914400" lvl="1" indent="-2238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914400" lvl="1" indent="-2238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P-value</a:t>
            </a:r>
          </a:p>
          <a:p>
            <a:pPr marL="457200" indent="-223838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Sample-set-specific dynamical features</a:t>
            </a:r>
          </a:p>
          <a:p>
            <a:pPr marL="457200" indent="-223838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2238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as above with the 2 samples prior to (+) NTM culture only (for all subjects with sufficient samples)</a:t>
            </a:r>
          </a:p>
          <a:p>
            <a:pPr marL="457200" indent="-223838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223838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223838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011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7236E-3CEE-4A11-8184-1A392CC5E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800" y="207973"/>
            <a:ext cx="10575636" cy="1057417"/>
          </a:xfrm>
        </p:spPr>
        <p:txBody>
          <a:bodyPr anchor="ctr">
            <a:normAutofit fontScale="90000"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list of </a:t>
            </a:r>
            <a:r>
              <a:rPr lang="en-US" sz="4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clinical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included in our models</a:t>
            </a:r>
            <a:endParaRPr lang="en-US" sz="4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06E7E8-C35A-4649-A54D-ADE2E94FE3CF}"/>
              </a:ext>
            </a:extLst>
          </p:cNvPr>
          <p:cNvSpPr txBox="1"/>
          <p:nvPr/>
        </p:nvSpPr>
        <p:spPr>
          <a:xfrm>
            <a:off x="447040" y="1757680"/>
            <a:ext cx="1126744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 of index NTM culture (to evaluate periodic effects of “NTM disease” diagnosis)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of sample relative to year of index NTM culture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BETR</a:t>
            </a:r>
          </a:p>
        </p:txBody>
      </p:sp>
    </p:spTree>
    <p:extLst>
      <p:ext uri="{BB962C8B-B14F-4D97-AF65-F5344CB8AC3E}">
        <p14:creationId xmlns:p14="http://schemas.microsoft.com/office/powerpoint/2010/main" val="3540743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7236E-3CEE-4A11-8184-1A392CC5E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800" y="207973"/>
            <a:ext cx="10575636" cy="1057417"/>
          </a:xfrm>
        </p:spPr>
        <p:txBody>
          <a:bodyPr anchor="ctr"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definitions</a:t>
            </a:r>
            <a:endParaRPr lang="en-US" sz="4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EB871F-ACE7-4007-93F0-BD1B33D56CF6}"/>
              </a:ext>
            </a:extLst>
          </p:cNvPr>
          <p:cNvSpPr txBox="1"/>
          <p:nvPr/>
        </p:nvSpPr>
        <p:spPr>
          <a:xfrm>
            <a:off x="508000" y="1265390"/>
            <a:ext cx="11157528" cy="455509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Strict anaerobes: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Facultative anaerobes: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“CF pathogens”: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Pseudomonas,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Achromobacter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Staphylococcus,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Burkholderia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Stenotrophomonas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Oral microbiota: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l-G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-diversity: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Community distribution of specified taxonomic rank within a single sputum sample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l-G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-diversity: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Distribution of community structures when comparing multiple samples from the same subject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l-G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-diversity: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product of 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and 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diversity measures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6576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7236E-3CEE-4A11-8184-1A392CC5E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800" y="50957"/>
            <a:ext cx="10575636" cy="1057417"/>
          </a:xfrm>
        </p:spPr>
        <p:txBody>
          <a:bodyPr anchor="ctr"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 Cross-Validation Accuracy (%)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3B13DF9-CBFB-4DB6-8B08-D3E3FC8E4E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786550"/>
              </p:ext>
            </p:extLst>
          </p:nvPr>
        </p:nvGraphicFramePr>
        <p:xfrm>
          <a:off x="2627714" y="1348692"/>
          <a:ext cx="6936572" cy="4219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6568">
                  <a:extLst>
                    <a:ext uri="{9D8B030D-6E8A-4147-A177-3AD203B41FA5}">
                      <a16:colId xmlns:a16="http://schemas.microsoft.com/office/drawing/2014/main" val="2439493466"/>
                    </a:ext>
                  </a:extLst>
                </a:gridCol>
                <a:gridCol w="2149931">
                  <a:extLst>
                    <a:ext uri="{9D8B030D-6E8A-4147-A177-3AD203B41FA5}">
                      <a16:colId xmlns:a16="http://schemas.microsoft.com/office/drawing/2014/main" val="3363315367"/>
                    </a:ext>
                  </a:extLst>
                </a:gridCol>
                <a:gridCol w="2160073">
                  <a:extLst>
                    <a:ext uri="{9D8B030D-6E8A-4147-A177-3AD203B41FA5}">
                      <a16:colId xmlns:a16="http://schemas.microsoft.com/office/drawing/2014/main" val="3659633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CW-SVM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075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Disease-All-SD 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0208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Disease-Main-SD (2)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8788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Infect-All-SD (3)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0292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Infect-Main-SD (4)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162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Persist-All-SD (5)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5153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Disease-All-S (6)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2964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Disease-All-D (7)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1903738"/>
                  </a:ext>
                </a:extLst>
              </a:tr>
              <a:tr h="42489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Infect-All-S (8)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6401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Infect-All-D (9)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6507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Infect-Pre-SD (10)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539817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FA1A1152-59D9-400C-A858-615969A23ADF}"/>
              </a:ext>
            </a:extLst>
          </p:cNvPr>
          <p:cNvSpPr/>
          <p:nvPr/>
        </p:nvSpPr>
        <p:spPr>
          <a:xfrm>
            <a:off x="1998891" y="5940740"/>
            <a:ext cx="81942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CW-SVM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Class-weighted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support vector machine (corrects for errors akin to over-fitting that arise from imbalanced class sizes)</a:t>
            </a:r>
          </a:p>
        </p:txBody>
      </p:sp>
    </p:spTree>
    <p:extLst>
      <p:ext uri="{BB962C8B-B14F-4D97-AF65-F5344CB8AC3E}">
        <p14:creationId xmlns:p14="http://schemas.microsoft.com/office/powerpoint/2010/main" val="747288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7236E-3CEE-4A11-8184-1A392CC5E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800" y="50957"/>
            <a:ext cx="10575636" cy="1057417"/>
          </a:xfrm>
        </p:spPr>
        <p:txBody>
          <a:bodyPr anchor="ctr">
            <a:normAutofit fontScale="90000"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5 F-scores (best features for classification)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3B13DF9-CBFB-4DB6-8B08-D3E3FC8E4E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19593"/>
              </p:ext>
            </p:extLst>
          </p:nvPr>
        </p:nvGraphicFramePr>
        <p:xfrm>
          <a:off x="422994" y="1236932"/>
          <a:ext cx="11352449" cy="4219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2437">
                  <a:extLst>
                    <a:ext uri="{9D8B030D-6E8A-4147-A177-3AD203B41FA5}">
                      <a16:colId xmlns:a16="http://schemas.microsoft.com/office/drawing/2014/main" val="2439493466"/>
                    </a:ext>
                  </a:extLst>
                </a:gridCol>
                <a:gridCol w="1819136">
                  <a:extLst>
                    <a:ext uri="{9D8B030D-6E8A-4147-A177-3AD203B41FA5}">
                      <a16:colId xmlns:a16="http://schemas.microsoft.com/office/drawing/2014/main" val="3363315367"/>
                    </a:ext>
                  </a:extLst>
                </a:gridCol>
                <a:gridCol w="1827719">
                  <a:extLst>
                    <a:ext uri="{9D8B030D-6E8A-4147-A177-3AD203B41FA5}">
                      <a16:colId xmlns:a16="http://schemas.microsoft.com/office/drawing/2014/main" val="365963346"/>
                    </a:ext>
                  </a:extLst>
                </a:gridCol>
                <a:gridCol w="1827719">
                  <a:extLst>
                    <a:ext uri="{9D8B030D-6E8A-4147-A177-3AD203B41FA5}">
                      <a16:colId xmlns:a16="http://schemas.microsoft.com/office/drawing/2014/main" val="423931265"/>
                    </a:ext>
                  </a:extLst>
                </a:gridCol>
                <a:gridCol w="1827719">
                  <a:extLst>
                    <a:ext uri="{9D8B030D-6E8A-4147-A177-3AD203B41FA5}">
                      <a16:colId xmlns:a16="http://schemas.microsoft.com/office/drawing/2014/main" val="3838199922"/>
                    </a:ext>
                  </a:extLst>
                </a:gridCol>
                <a:gridCol w="1827719">
                  <a:extLst>
                    <a:ext uri="{9D8B030D-6E8A-4147-A177-3AD203B41FA5}">
                      <a16:colId xmlns:a16="http://schemas.microsoft.com/office/drawing/2014/main" val="1552427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075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Disease-All-SD 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0208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Disease-Main-SD (2)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8788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Infect-All-SD (3)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0292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Infect-Main-SD (4)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162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Persist-All-SD (5)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5153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Disease-All-S (6)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2964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Disease-All-D (7)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1903738"/>
                  </a:ext>
                </a:extLst>
              </a:tr>
              <a:tr h="42489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Infect-All-S (8)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6401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Infect-All-D (9)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6507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Infect-Pre-SD (10)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539817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FA1A1152-59D9-400C-A858-615969A23ADF}"/>
              </a:ext>
            </a:extLst>
          </p:cNvPr>
          <p:cNvSpPr/>
          <p:nvPr/>
        </p:nvSpPr>
        <p:spPr>
          <a:xfrm>
            <a:off x="1998891" y="5940740"/>
            <a:ext cx="81942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(Feature corresponding to F-score listed in parentheses)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761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1430</TotalTime>
  <Words>676</Words>
  <Application>Microsoft Office PowerPoint</Application>
  <PresentationFormat>Widescreen</PresentationFormat>
  <Paragraphs>119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Wingdings</vt:lpstr>
      <vt:lpstr>Office Theme</vt:lpstr>
      <vt:lpstr>Investigating sputum microbiome signatures of NTM disease in subjects with CF</vt:lpstr>
      <vt:lpstr>What questions are we interested in?</vt:lpstr>
      <vt:lpstr>How are we answering these questions?</vt:lpstr>
      <vt:lpstr>Summary of our SVM models</vt:lpstr>
      <vt:lpstr>Full list of microbiome features included in our models</vt:lpstr>
      <vt:lpstr>Full list of clinical features included in our models</vt:lpstr>
      <vt:lpstr>Feature definitions</vt:lpstr>
      <vt:lpstr>SVM Cross-Validation Accuracy (%)</vt:lpstr>
      <vt:lpstr>Top 5 F-scores (best features for classification)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Meek, Garrett</dc:creator>
  <cp:lastModifiedBy>Meek, Garrett</cp:lastModifiedBy>
  <cp:revision>54</cp:revision>
  <dcterms:created xsi:type="dcterms:W3CDTF">2018-03-04T16:08:00Z</dcterms:created>
  <dcterms:modified xsi:type="dcterms:W3CDTF">2018-03-05T21:43:16Z</dcterms:modified>
</cp:coreProperties>
</file>