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signals of NTM disease in sputum from subjects with 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B537-8013-4F2F-81B8-028AB5246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Dr. Lindsay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prepared by Garrett A. Meek on 3/12/18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major contributors include: Madsen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(currently private): 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https://github.com/caverlyl/NTM</a:t>
            </a:r>
          </a:p>
        </p:txBody>
      </p:sp>
    </p:spTree>
    <p:extLst>
      <p:ext uri="{BB962C8B-B14F-4D97-AF65-F5344CB8AC3E}">
        <p14:creationId xmlns:p14="http://schemas.microsoft.com/office/powerpoint/2010/main" val="84194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723079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F86A3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2721863" y="1269938"/>
              <a:ext cx="3310277" cy="458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mothur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ecological measures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1282384" y="1266629"/>
              <a:ext cx="1299084" cy="448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Persistent/Transient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94046" y="4234242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592988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735915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520782" y="3400185"/>
            <a:ext cx="2044613" cy="744440"/>
            <a:chOff x="1012022" y="3429000"/>
            <a:chExt cx="2044613" cy="74444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012022" y="3429000"/>
              <a:ext cx="2044613" cy="74444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50183" y="3465295"/>
            <a:ext cx="1951037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3" imgW="2463480" imgH="838080" progId="Equation.DSMT4">
                    <p:embed/>
                  </p:oleObj>
                </mc:Choice>
                <mc:Fallback>
                  <p:oleObj name="Equation" r:id="rId3" imgW="2463480" imgH="838080" progId="Equation.DSMT4">
                    <p:embed/>
                    <p:pic>
                      <p:nvPicPr>
                        <p:cNvPr id="166" name="Object 165">
                          <a:extLst>
                            <a:ext uri="{FF2B5EF4-FFF2-40B4-BE49-F238E27FC236}">
                              <a16:creationId xmlns:a16="http://schemas.microsoft.com/office/drawing/2014/main" id="{14ECF821-652C-459D-9611-D226AA2A60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0183" y="3465295"/>
                          <a:ext cx="1951037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168" name="Object 167">
                        <a:extLst>
                          <a:ext uri="{FF2B5EF4-FFF2-40B4-BE49-F238E27FC236}">
                            <a16:creationId xmlns:a16="http://schemas.microsoft.com/office/drawing/2014/main" id="{B9262FDC-50E5-464C-93F0-84DC73ECB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736339" y="3370662"/>
            <a:ext cx="3172659" cy="817713"/>
            <a:chOff x="2085905" y="3027831"/>
            <a:chExt cx="3172659" cy="8177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027831"/>
              <a:ext cx="3172659" cy="8177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17622" y="3065815"/>
            <a:ext cx="2516187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7" imgW="2958840" imgH="787320" progId="Equation.DSMT4">
                    <p:embed/>
                  </p:oleObj>
                </mc:Choice>
                <mc:Fallback>
                  <p:oleObj name="Equation" r:id="rId7" imgW="2958840" imgH="787320" progId="Equation.DSMT4">
                    <p:embed/>
                    <p:pic>
                      <p:nvPicPr>
                        <p:cNvPr id="169" name="Object 168">
                          <a:extLst>
                            <a:ext uri="{FF2B5EF4-FFF2-40B4-BE49-F238E27FC236}">
                              <a16:creationId xmlns:a16="http://schemas.microsoft.com/office/drawing/2014/main" id="{DD993DD7-42CF-45B9-A0F4-07CF2DC9C0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7622" y="3065815"/>
                          <a:ext cx="2516187" cy="727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FA4C2-B320-4734-8905-8B076105C1EA}"/>
              </a:ext>
            </a:extLst>
          </p:cNvPr>
          <p:cNvGrpSpPr/>
          <p:nvPr/>
        </p:nvGrpSpPr>
        <p:grpSpPr>
          <a:xfrm>
            <a:off x="6707563" y="4613053"/>
            <a:ext cx="4596902" cy="1568625"/>
            <a:chOff x="6952715" y="3843562"/>
            <a:chExt cx="4596902" cy="156862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787A411-F28E-41B9-831A-5C821A2F6049}"/>
                </a:ext>
              </a:extLst>
            </p:cNvPr>
            <p:cNvSpPr/>
            <p:nvPr/>
          </p:nvSpPr>
          <p:spPr>
            <a:xfrm>
              <a:off x="6952715" y="3889911"/>
              <a:ext cx="4596902" cy="1522276"/>
            </a:xfrm>
            <a:prstGeom prst="roundRect">
              <a:avLst/>
            </a:prstGeom>
            <a:solidFill>
              <a:srgbClr val="B8549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C6AE408-CD40-4790-AFAA-F4F208A3C918}"/>
                </a:ext>
              </a:extLst>
            </p:cNvPr>
            <p:cNvGrpSpPr/>
            <p:nvPr/>
          </p:nvGrpSpPr>
          <p:grpSpPr>
            <a:xfrm>
              <a:off x="7433511" y="3843562"/>
              <a:ext cx="3851198" cy="461665"/>
              <a:chOff x="7167160" y="2623717"/>
              <a:chExt cx="3851198" cy="461665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D9891FB-0C58-4C8A-8CB3-0DA8061E42FC}"/>
                  </a:ext>
                </a:extLst>
              </p:cNvPr>
              <p:cNvSpPr/>
              <p:nvPr/>
            </p:nvSpPr>
            <p:spPr>
              <a:xfrm>
                <a:off x="7167160" y="26251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4F7FCD-078B-4C2C-AAD2-91B3EB9953DE}"/>
                  </a:ext>
                </a:extLst>
              </p:cNvPr>
              <p:cNvSpPr txBox="1"/>
              <p:nvPr/>
            </p:nvSpPr>
            <p:spPr>
              <a:xfrm>
                <a:off x="7684145" y="2623717"/>
                <a:ext cx="333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best  </a:t>
                </a:r>
                <a:endParaRPr lang="en-US" sz="24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2503FAA-2A93-484C-BFD4-51CD7C408400}"/>
                  </a:ext>
                </a:extLst>
              </p:cNvPr>
              <p:cNvSpPr/>
              <p:nvPr/>
            </p:nvSpPr>
            <p:spPr>
              <a:xfrm>
                <a:off x="9215442" y="2670066"/>
                <a:ext cx="1271008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F88D11-558E-46F5-AB38-C7B6B7FD9163}"/>
                </a:ext>
              </a:extLst>
            </p:cNvPr>
            <p:cNvGrpSpPr/>
            <p:nvPr/>
          </p:nvGrpSpPr>
          <p:grpSpPr>
            <a:xfrm>
              <a:off x="7620979" y="4817579"/>
              <a:ext cx="3414259" cy="471108"/>
              <a:chOff x="6972144" y="4824475"/>
              <a:chExt cx="3414259" cy="47110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442F326-EFE0-48B6-B16C-66207866F3E0}"/>
                  </a:ext>
                </a:extLst>
              </p:cNvPr>
              <p:cNvGrpSpPr/>
              <p:nvPr/>
            </p:nvGrpSpPr>
            <p:grpSpPr>
              <a:xfrm>
                <a:off x="6972144" y="4824475"/>
                <a:ext cx="3414259" cy="471108"/>
                <a:chOff x="6987791" y="4397984"/>
                <a:chExt cx="3414259" cy="471108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AD65E1D-FEA6-4721-9E27-0257BCF4CF5E}"/>
                    </a:ext>
                  </a:extLst>
                </p:cNvPr>
                <p:cNvSpPr txBox="1"/>
                <p:nvPr/>
              </p:nvSpPr>
              <p:spPr>
                <a:xfrm>
                  <a:off x="6987791" y="4407427"/>
                  <a:ext cx="12782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F-score (</a:t>
                  </a:r>
                  <a:endParaRPr lang="en-US" sz="2400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5FF94B4-081C-46C5-A5EA-6E683F520E8D}"/>
                    </a:ext>
                  </a:extLst>
                </p:cNvPr>
                <p:cNvSpPr/>
                <p:nvPr/>
              </p:nvSpPr>
              <p:spPr>
                <a:xfrm>
                  <a:off x="9018338" y="4397984"/>
                  <a:ext cx="13837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= </a:t>
                  </a:r>
                  <a:r>
                    <a:rPr lang="en-US" sz="2400" i="1" u="sng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#(0-1)</a:t>
                  </a:r>
                  <a:endParaRPr lang="en-US" sz="2400" dirty="0"/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442AB32-C409-485A-9FCF-577ACA85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4045" y="4929742"/>
                <a:ext cx="824685" cy="309559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034461-2347-41FE-B074-906CCCF1B9E5}"/>
                </a:ext>
              </a:extLst>
            </p:cNvPr>
            <p:cNvSpPr txBox="1"/>
            <p:nvPr/>
          </p:nvSpPr>
          <p:spPr>
            <a:xfrm>
              <a:off x="7533465" y="4326461"/>
              <a:ext cx="343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(Features above )</a:t>
              </a:r>
              <a:endParaRPr lang="en-US" sz="2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626244" y="3402511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B7BC601-09C5-44FB-B346-C35A6955BB96}"/>
              </a:ext>
            </a:extLst>
          </p:cNvPr>
          <p:cNvSpPr/>
          <p:nvPr/>
        </p:nvSpPr>
        <p:spPr>
          <a:xfrm>
            <a:off x="6865686" y="252774"/>
            <a:ext cx="4596902" cy="35177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E9B43E5-041F-4481-A6F5-9A4D5EAF3B4D}"/>
              </a:ext>
            </a:extLst>
          </p:cNvPr>
          <p:cNvSpPr/>
          <p:nvPr/>
        </p:nvSpPr>
        <p:spPr>
          <a:xfrm>
            <a:off x="7254163" y="487445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845D4-40FE-4B22-9F3E-6107F8FE9D2F}"/>
              </a:ext>
            </a:extLst>
          </p:cNvPr>
          <p:cNvSpPr txBox="1"/>
          <p:nvPr/>
        </p:nvSpPr>
        <p:spPr>
          <a:xfrm>
            <a:off x="7611742" y="1881790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 training/test samples</a:t>
            </a:r>
            <a:endParaRPr lang="en-US" sz="2400" dirty="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179A3F45-2051-4747-AD24-41133BC1772E}"/>
              </a:ext>
            </a:extLst>
          </p:cNvPr>
          <p:cNvSpPr/>
          <p:nvPr/>
        </p:nvSpPr>
        <p:spPr>
          <a:xfrm rot="16200000" flipV="1">
            <a:off x="8882939" y="379706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46EEA2-183F-43D5-8153-A89276E2E819}"/>
              </a:ext>
            </a:extLst>
          </p:cNvPr>
          <p:cNvSpPr txBox="1"/>
          <p:nvPr/>
        </p:nvSpPr>
        <p:spPr>
          <a:xfrm>
            <a:off x="7897957" y="362619"/>
            <a:ext cx="333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support vector machine (SVM) model to predict </a:t>
            </a:r>
            <a:endParaRPr lang="en-US" sz="2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26F49E6-CF03-4C12-9073-F7C7C37CDE85}"/>
              </a:ext>
            </a:extLst>
          </p:cNvPr>
          <p:cNvSpPr/>
          <p:nvPr/>
        </p:nvSpPr>
        <p:spPr>
          <a:xfrm>
            <a:off x="9006014" y="1157425"/>
            <a:ext cx="2091296" cy="4476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968B824-8E10-4A02-8032-39E22A6C2ABF}"/>
              </a:ext>
            </a:extLst>
          </p:cNvPr>
          <p:cNvSpPr/>
          <p:nvPr/>
        </p:nvSpPr>
        <p:spPr>
          <a:xfrm>
            <a:off x="7080632" y="1899794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59186D-1331-442E-8D91-ABEAAAD4FE62}"/>
              </a:ext>
            </a:extLst>
          </p:cNvPr>
          <p:cNvSpPr txBox="1"/>
          <p:nvPr/>
        </p:nvSpPr>
        <p:spPr>
          <a:xfrm>
            <a:off x="7611742" y="2441756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SVM model</a:t>
            </a:r>
            <a:endParaRPr lang="en-US" sz="2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9A783A1-D8DE-47BE-8D2B-664FEB95DA16}"/>
              </a:ext>
            </a:extLst>
          </p:cNvPr>
          <p:cNvSpPr/>
          <p:nvPr/>
        </p:nvSpPr>
        <p:spPr>
          <a:xfrm>
            <a:off x="7089868" y="2487468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1EFF5F-460C-4864-B86E-3469EC8E60BF}"/>
              </a:ext>
            </a:extLst>
          </p:cNvPr>
          <p:cNvSpPr txBox="1"/>
          <p:nvPr/>
        </p:nvSpPr>
        <p:spPr>
          <a:xfrm>
            <a:off x="7627904" y="3036958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with test set</a:t>
            </a:r>
            <a:endParaRPr lang="en-US" sz="2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9077E21-36BD-4992-9782-BF5BE3D5DB67}"/>
              </a:ext>
            </a:extLst>
          </p:cNvPr>
          <p:cNvSpPr/>
          <p:nvPr/>
        </p:nvSpPr>
        <p:spPr>
          <a:xfrm>
            <a:off x="7106030" y="3082670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DCC8C77-6E45-48C9-834D-28B51A815AFC}"/>
              </a:ext>
            </a:extLst>
          </p:cNvPr>
          <p:cNvSpPr/>
          <p:nvPr/>
        </p:nvSpPr>
        <p:spPr>
          <a:xfrm rot="5400000">
            <a:off x="2864229" y="2073285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1FCA52B-94C5-45D0-9162-9D4F96E71ED0}"/>
              </a:ext>
            </a:extLst>
          </p:cNvPr>
          <p:cNvSpPr/>
          <p:nvPr/>
        </p:nvSpPr>
        <p:spPr>
          <a:xfrm>
            <a:off x="6159371" y="5233673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307629"/>
            <a:ext cx="11790948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do SVM models classify sputum samples from subjects with NTM disease?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998891" y="5940740"/>
            <a:ext cx="819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Class-weighted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 (improves performance with imbalanced class sizes)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4132B-6E09-4E76-955D-F2B4F9D5E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62468"/>
              </p:ext>
            </p:extLst>
          </p:nvPr>
        </p:nvGraphicFramePr>
        <p:xfrm>
          <a:off x="2361292" y="1825743"/>
          <a:ext cx="7469413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0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873821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B13484-255D-4129-AC5B-F0650C2827E3}"/>
              </a:ext>
            </a:extLst>
          </p:cNvPr>
          <p:cNvSpPr/>
          <p:nvPr/>
        </p:nvSpPr>
        <p:spPr>
          <a:xfrm>
            <a:off x="3267563" y="3950847"/>
            <a:ext cx="565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Accuracy (%)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728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275545"/>
            <a:ext cx="11502190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microbiome features distinguish the sputum samples of subjects with NTM disease?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E6B165-F211-44D6-9307-5B5C34FE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05666"/>
              </p:ext>
            </p:extLst>
          </p:nvPr>
        </p:nvGraphicFramePr>
        <p:xfrm>
          <a:off x="1509507" y="1706043"/>
          <a:ext cx="9156939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199464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23917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295480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67207804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83354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301D47-AB63-4B03-AFC7-75A85EA4793A}"/>
              </a:ext>
            </a:extLst>
          </p:cNvPr>
          <p:cNvSpPr/>
          <p:nvPr/>
        </p:nvSpPr>
        <p:spPr>
          <a:xfrm>
            <a:off x="4268119" y="3853491"/>
            <a:ext cx="363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(F-score)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7C5C41-689B-402F-A74B-4C7C55E3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8471"/>
              </p:ext>
            </p:extLst>
          </p:nvPr>
        </p:nvGraphicFramePr>
        <p:xfrm>
          <a:off x="1509507" y="4583599"/>
          <a:ext cx="9156939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199464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23917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295480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67207804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83354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are we 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cystic fibrosis (CF) whose sputum samples do/don’t belong to the following NTM disease groups?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infection (more than one positive NTM culture within a year of the subject’s index date)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fluctuations occur prior to and after NTM index date?</a:t>
            </a:r>
          </a:p>
        </p:txBody>
      </p:sp>
    </p:spTree>
    <p:extLst>
      <p:ext uri="{BB962C8B-B14F-4D97-AF65-F5344CB8AC3E}">
        <p14:creationId xmlns:p14="http://schemas.microsoft.com/office/powerpoint/2010/main" val="41784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6494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we answering these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C0A81-D879-40CB-9D7C-F24A16EB00D9}"/>
              </a:ext>
            </a:extLst>
          </p:cNvPr>
          <p:cNvSpPr txBox="1"/>
          <p:nvPr/>
        </p:nvSpPr>
        <p:spPr>
          <a:xfrm>
            <a:off x="618836" y="1169321"/>
            <a:ext cx="10917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groups?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F-score and feature selection optimization)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fluctuations occur prior to and after NTM index date?</a:t>
            </a:r>
          </a:p>
          <a:p>
            <a:pPr marL="1257300" lvl="4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microbiome features/regression from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collected prior to/after NTM index date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6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our SVM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44661"/>
              </p:ext>
            </p:extLst>
          </p:nvPr>
        </p:nvGraphicFramePr>
        <p:xfrm>
          <a:off x="426275" y="1063413"/>
          <a:ext cx="1140550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89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 Name (#)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question(s) does this model allow us to explore?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from subjects with/without NTM disease?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“no disease” samples, plus MAC/Mab. (+) samples only for NTM disease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from subjects with/without MAC/Mab. (+) samples?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sample (or nearest) and prior sample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community changes precede NTM first (+) culture?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microbiome features distinguish samples from subjects with persistent/transient infection?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B2C8A1-33D2-40A7-B30C-63E9BD0A3DD2}"/>
              </a:ext>
            </a:extLst>
          </p:cNvPr>
          <p:cNvSpPr txBox="1"/>
          <p:nvPr/>
        </p:nvSpPr>
        <p:spPr>
          <a:xfrm>
            <a:off x="655781" y="5754235"/>
            <a:ext cx="1089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samples listed in: https://github.com/caverlyl/NTM/blob/master/analysis/sample_list.csv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disease: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came from a subject with at least one (+) NTM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Persistent/Transient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Persistent: Sample comes from a subject that has more than one (+) culture in first year)</a:t>
            </a:r>
          </a:p>
        </p:txBody>
      </p:sp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interpret our SVM results?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06026"/>
              </p:ext>
            </p:extLst>
          </p:nvPr>
        </p:nvGraphicFramePr>
        <p:xfrm>
          <a:off x="444046" y="1377450"/>
          <a:ext cx="11303907" cy="467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833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4699537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  <a:gridCol w="4699537">
                  <a:extLst>
                    <a:ext uri="{9D8B030D-6E8A-4147-A177-3AD203B41FA5}">
                      <a16:colId xmlns:a16="http://schemas.microsoft.com/office/drawing/2014/main" val="1665799321"/>
                    </a:ext>
                  </a:extLst>
                </a:gridCol>
              </a:tblGrid>
              <a:tr h="9316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 does this model allow us to explore?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does the SVM output allow us to explore this question?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8589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from subjects with/without NTM disease?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Microbiome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with/without 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9698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from subjects with/without MAC/Mab. (+) samples?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Microbiome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with/without 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792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community changes precede NTM first (+) culture?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community changes that distinguish samples from subjects with/without (+) NTM culture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microbiome features distinguish samples from subjects with persistent/transient infection?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Microbiome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the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from subjects with/without persistent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9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4861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 in our SVM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>
            <a:spLocks/>
          </p:cNvSpPr>
          <p:nvPr/>
        </p:nvSpPr>
        <p:spPr>
          <a:xfrm>
            <a:off x="511502" y="1803870"/>
            <a:ext cx="11152178" cy="59708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 features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at varying taxonomic ranks (OTU, genus, family, order)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relative abundance of OTUs belonging to the following groups: 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and facultative anaerobes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pathogen”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</a:t>
            </a:r>
          </a:p>
          <a:p>
            <a:pPr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and community type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Bray-Curtis/Shannon-Beta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(Defaults 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subject-specific linear regression results for all subjects with &gt;1 sample, using all structural features listed at left: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y-intercept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Sample-set-specific regression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as above with only the sample prior to first (+) NTM culture and the nearest sample to the index date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features in our SVM model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6E7E8-C35A-4649-A54D-ADE2E94FE3CF}"/>
              </a:ext>
            </a:extLst>
          </p:cNvPr>
          <p:cNvSpPr txBox="1"/>
          <p:nvPr/>
        </p:nvSpPr>
        <p:spPr>
          <a:xfrm>
            <a:off x="447040" y="1757680"/>
            <a:ext cx="11267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index NTM culture (to evaluate periodic effects of “NTM disease” diagnosis)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sample relative to date of first (+) NTM index culture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BETR</a:t>
            </a:r>
          </a:p>
        </p:txBody>
      </p:sp>
    </p:spTree>
    <p:extLst>
      <p:ext uri="{BB962C8B-B14F-4D97-AF65-F5344CB8AC3E}">
        <p14:creationId xmlns:p14="http://schemas.microsoft.com/office/powerpoint/2010/main" val="35407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labels/definitions explained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44781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Strict/facultative anaerobe: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Bergey’s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of Determinative Bacteriology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1948.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pathogens”: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Pseudomonas,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Achromobacter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Staphylococcus,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Burkholderia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Stenotrophomonas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from Fig. 1B of Welch, J. L., et al,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E791-E800.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distribution of specified taxonomic rank within a single sputum sample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community structures when comparing multiple samples from the same subject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diversity measures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methods explained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33547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F-score plus optimized feature selection SVM model.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“fselect.py” (Kris’ idea,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CRAN package)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W.; Lin, C.-J., “Combining SVMs with Various Feature Selection Strategies.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Foundations and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Guyon, I.;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Nikravesh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M.; Gunn, S.; Zadeh, L. A., Eds. Springer Berlin Heidelberg: Berlin, Heidelberg, 2006; pp 315-324.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Class-weighted SVM (corrects for imbalanced NTM disease group sizes)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files: </a:t>
            </a:r>
          </a:p>
        </p:txBody>
      </p:sp>
    </p:spTree>
    <p:extLst>
      <p:ext uri="{BB962C8B-B14F-4D97-AF65-F5344CB8AC3E}">
        <p14:creationId xmlns:p14="http://schemas.microsoft.com/office/powerpoint/2010/main" val="154558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1128</Words>
  <Application>Microsoft Office PowerPoint</Application>
  <PresentationFormat>Widescreen</PresentationFormat>
  <Paragraphs>178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Microbiome signals of NTM disease in sputum from subjects with CF</vt:lpstr>
      <vt:lpstr>What questions are we interested in?</vt:lpstr>
      <vt:lpstr>How are we answering these questions?</vt:lpstr>
      <vt:lpstr>Summary of our SVM models</vt:lpstr>
      <vt:lpstr>How do we interpret our SVM results?</vt:lpstr>
      <vt:lpstr>Microbiome features in our SVM models</vt:lpstr>
      <vt:lpstr>Remaining features in our SVM model</vt:lpstr>
      <vt:lpstr>Feature labels/definitions explained</vt:lpstr>
      <vt:lpstr>Support vector machine methods explained</vt:lpstr>
      <vt:lpstr>PowerPoint Presentation</vt:lpstr>
      <vt:lpstr>How well do SVM models classify sputum samples from subjects with NTM disease?</vt:lpstr>
      <vt:lpstr>Which microbiome features distinguish the sputum samples of subjects with NTM disease?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89</cp:revision>
  <dcterms:created xsi:type="dcterms:W3CDTF">2018-03-04T16:08:00Z</dcterms:created>
  <dcterms:modified xsi:type="dcterms:W3CDTF">2018-03-11T21:52:14Z</dcterms:modified>
</cp:coreProperties>
</file>