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549B"/>
    <a:srgbClr val="7D0148"/>
    <a:srgbClr val="F18F0D"/>
    <a:srgbClr val="FF0000"/>
    <a:srgbClr val="EC4A46"/>
    <a:srgbClr val="02A037"/>
    <a:srgbClr val="014B14"/>
    <a:srgbClr val="DB1C17"/>
    <a:srgbClr val="941F1C"/>
    <a:srgbClr val="F25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2.wmf"/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BA710-6BDC-472E-9724-FCE08F99E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FC5233-F6D3-4264-960C-28C71EBF6A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5ACE1-4217-455A-8D6B-82F041DD9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4E32A-8D0A-4F18-AD24-E8EE5FC79879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56B3B-C890-4E39-BBBE-1088F188B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E23FF-B8B4-4C6A-BD50-C35F4CF57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DEB3-995A-4090-87AB-A8DAEFB13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98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CFF0C-BA64-4EA5-86A8-4362909D4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3D3BA0-868D-40D7-BF81-6C025ED14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BDE68-F3EB-4482-8598-D277416A7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4E32A-8D0A-4F18-AD24-E8EE5FC79879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F2752-151A-4A24-88F2-357D9A64E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60259-2F57-4D56-AA9F-C2C8F1513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DEB3-995A-4090-87AB-A8DAEFB13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34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E3E2C2-8B31-414E-B652-71BC263C56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31D7C6-8CDE-43DA-A743-E06AB5F4A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0793E-3F34-43A5-B90A-FF76E475C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4E32A-8D0A-4F18-AD24-E8EE5FC79879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D8EBA-6ED7-41A5-A04C-E0ABF4CD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EF13F-E8E8-4C7D-B540-DF7DC0BBC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DEB3-995A-4090-87AB-A8DAEFB13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1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BCF74-B375-4EF1-99CD-5DA978857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14993-09CA-475F-96B7-C93162FBA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EE0F6-FC15-4DB2-8A86-FFE19C1C5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4E32A-8D0A-4F18-AD24-E8EE5FC79879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31121-D648-4852-9181-53B34F5B7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D4C76-B063-43A4-AA7E-1D0BED4C5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DEB3-995A-4090-87AB-A8DAEFB13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252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63B11-A9FE-4D70-92CC-0495EAB83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68D9E-125E-439A-A1DC-5AA39B94B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BA6A2-9187-4847-8A43-C3BA228EA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4E32A-8D0A-4F18-AD24-E8EE5FC79879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5CCDF-14C2-462E-BA98-1C9419D9F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14AB7-CDA3-4F02-83FD-E44239307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DEB3-995A-4090-87AB-A8DAEFB13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97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FBCEF-5CED-409E-9690-C91645310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0311B-3057-4923-A9C6-44410BF4C6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A5B014-1DAA-4D9E-9F33-0282EAB83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ACCB3-AB98-497E-A4ED-766393710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4E32A-8D0A-4F18-AD24-E8EE5FC79879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85182-2AD8-4693-A0AC-AB0CDE7EE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8A5AF-FED6-4BBB-940F-4A2EFF0C5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DEB3-995A-4090-87AB-A8DAEFB13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760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AE611-0027-4988-923F-BBB47604F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98AB9-C843-4C76-8BB5-67426C489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E591E2-EA42-4C33-B482-F216698B0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7303B6-8F1B-4D1D-BF72-B02D9B3519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F1EBDE-1F72-49E8-AD9C-9C3ED9ED94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A7E63A-93FD-4919-BEB1-4C212F0E3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4E32A-8D0A-4F18-AD24-E8EE5FC79879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67C880-8FCC-4577-8E16-BC5C7F275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B1B677-1B7C-4692-A3B0-836A83BF1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DEB3-995A-4090-87AB-A8DAEFB13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72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19382-5600-4570-A95B-30F62EE7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EB5552-B52F-4E03-A571-263EB8168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4E32A-8D0A-4F18-AD24-E8EE5FC79879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581B73-A6CC-49BA-BF2A-8CBDDF3F9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26914-B651-40A0-8595-B87F02DA3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DEB3-995A-4090-87AB-A8DAEFB13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68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6DC7AA-D022-40EE-A27A-B4ED0D674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4E32A-8D0A-4F18-AD24-E8EE5FC79879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382CB1-AE42-4427-A2C6-67E3D8DFA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7572B4-D4A9-4D87-8E51-8340DA512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DEB3-995A-4090-87AB-A8DAEFB13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66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C51B2-4AD2-49DE-B81A-A2944A530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31458-5832-4774-B68C-7FEFB4F3E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3C1990-EC22-4224-9231-1A7EA4140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924B9E-155B-4924-89EE-C4144DEB9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4E32A-8D0A-4F18-AD24-E8EE5FC79879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593C1C-41A6-4E50-820F-9A5C5F429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5E929-E9AA-4F86-9C64-11242049C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DEB3-995A-4090-87AB-A8DAEFB13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63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26533-D021-4EF6-B308-3E4EF10E3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990559-8640-4FA2-ADB4-65DE64E199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44E1D7-710F-4D1A-B5E7-07FF11A55F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FA7361-E788-4E3C-8057-0F2FCAF5B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4E32A-8D0A-4F18-AD24-E8EE5FC79879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B18F8-ECD0-47BD-B2F7-C0AF5A913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AF08E-0881-4654-9641-47B695A47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DEB3-995A-4090-87AB-A8DAEFB13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031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00BBCF-3B06-4FEE-9243-080291226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4E9143-89DB-4A97-8FF6-017F0AD58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35DA0-D5C6-4CC5-A0F4-7F54964E99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4E32A-8D0A-4F18-AD24-E8EE5FC79879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D969E-0803-489C-B217-1EAD70ECD6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B13CC-0DBD-49A4-8E7D-1BF15C78FF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CDEB3-995A-4090-87AB-A8DAEFB13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50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7.png"/><Relationship Id="rId7" Type="http://schemas.openxmlformats.org/officeDocument/2006/relationships/image" Target="../media/image5.wmf"/><Relationship Id="rId12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6.wmf"/><Relationship Id="rId5" Type="http://schemas.openxmlformats.org/officeDocument/2006/relationships/image" Target="../media/image9.png"/><Relationship Id="rId10" Type="http://schemas.openxmlformats.org/officeDocument/2006/relationships/oleObject" Target="../embeddings/oleObject5.bin"/><Relationship Id="rId4" Type="http://schemas.openxmlformats.org/officeDocument/2006/relationships/image" Target="../media/image8.png"/><Relationship Id="rId9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6B35A77C-4CDC-47F7-B2E9-C647E36FA59E}"/>
              </a:ext>
            </a:extLst>
          </p:cNvPr>
          <p:cNvSpPr/>
          <p:nvPr/>
        </p:nvSpPr>
        <p:spPr>
          <a:xfrm>
            <a:off x="307211" y="252774"/>
            <a:ext cx="5852160" cy="1352206"/>
          </a:xfrm>
          <a:prstGeom prst="round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/>
          <a:p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5D731A4-FC92-4676-A882-3D50ECA2A487}"/>
              </a:ext>
            </a:extLst>
          </p:cNvPr>
          <p:cNvGrpSpPr/>
          <p:nvPr/>
        </p:nvGrpSpPr>
        <p:grpSpPr>
          <a:xfrm>
            <a:off x="1528977" y="317665"/>
            <a:ext cx="3006078" cy="467553"/>
            <a:chOff x="1272210" y="327534"/>
            <a:chExt cx="3006078" cy="467553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4D5B91FA-437E-4B27-B3FE-B35FD1159757}"/>
                </a:ext>
              </a:extLst>
            </p:cNvPr>
            <p:cNvSpPr/>
            <p:nvPr/>
          </p:nvSpPr>
          <p:spPr>
            <a:xfrm>
              <a:off x="1272210" y="347412"/>
              <a:ext cx="464446" cy="44767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000" b="1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34104EC-2F51-426B-BC57-DCCB63BB3464}"/>
                </a:ext>
              </a:extLst>
            </p:cNvPr>
            <p:cNvSpPr/>
            <p:nvPr/>
          </p:nvSpPr>
          <p:spPr>
            <a:xfrm>
              <a:off x="2900841" y="372488"/>
              <a:ext cx="1377447" cy="35776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Features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3BB78F3-254E-470D-95B6-96F598973623}"/>
                </a:ext>
              </a:extLst>
            </p:cNvPr>
            <p:cNvSpPr txBox="1"/>
            <p:nvPr/>
          </p:nvSpPr>
          <p:spPr>
            <a:xfrm>
              <a:off x="1763028" y="327534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Choose</a:t>
              </a:r>
              <a:endParaRPr lang="en-US" sz="2400" dirty="0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6A8B599C-9AF0-4248-8629-50785B4BF912}"/>
              </a:ext>
            </a:extLst>
          </p:cNvPr>
          <p:cNvSpPr/>
          <p:nvPr/>
        </p:nvSpPr>
        <p:spPr>
          <a:xfrm>
            <a:off x="3331462" y="955908"/>
            <a:ext cx="2655122" cy="4584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i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mothur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eco. measures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5B5F4DA-0816-4D72-A36A-E0D2C062EB5B}"/>
              </a:ext>
            </a:extLst>
          </p:cNvPr>
          <p:cNvSpPr/>
          <p:nvPr/>
        </p:nvSpPr>
        <p:spPr>
          <a:xfrm>
            <a:off x="454573" y="961835"/>
            <a:ext cx="1299084" cy="4480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OTUs</a:t>
            </a:r>
            <a:endParaRPr lang="en-US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30BB2B7C-066C-4E4A-84A8-30C357FE5D8D}"/>
              </a:ext>
            </a:extLst>
          </p:cNvPr>
          <p:cNvGrpSpPr/>
          <p:nvPr/>
        </p:nvGrpSpPr>
        <p:grpSpPr>
          <a:xfrm>
            <a:off x="307211" y="4771027"/>
            <a:ext cx="5854147" cy="1437578"/>
            <a:chOff x="307211" y="3587118"/>
            <a:chExt cx="5854147" cy="1437578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33CF30DF-E9E7-4188-B1D1-48F2466601B5}"/>
                </a:ext>
              </a:extLst>
            </p:cNvPr>
            <p:cNvSpPr/>
            <p:nvPr/>
          </p:nvSpPr>
          <p:spPr>
            <a:xfrm>
              <a:off x="307211" y="3587118"/>
              <a:ext cx="5854147" cy="1437578"/>
            </a:xfrm>
            <a:prstGeom prst="roundRect">
              <a:avLst/>
            </a:prstGeom>
            <a:solidFill>
              <a:srgbClr val="02A03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/>
            <a:lstStyle/>
            <a:p>
              <a:r>
                <a:rPr lang="en-US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</a:t>
              </a:r>
            </a:p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2000" i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</a:p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14C9B95B-1B6B-410D-B411-57F1D5956334}"/>
                </a:ext>
              </a:extLst>
            </p:cNvPr>
            <p:cNvSpPr/>
            <p:nvPr/>
          </p:nvSpPr>
          <p:spPr>
            <a:xfrm>
              <a:off x="2942599" y="4395694"/>
              <a:ext cx="2890637" cy="44767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M. avium/</a:t>
              </a:r>
              <a:r>
                <a:rPr lang="en-US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abscessus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51CA97A-6D80-4C6C-959E-E96BA16C8790}"/>
                </a:ext>
              </a:extLst>
            </p:cNvPr>
            <p:cNvSpPr/>
            <p:nvPr/>
          </p:nvSpPr>
          <p:spPr>
            <a:xfrm>
              <a:off x="591652" y="4391347"/>
              <a:ext cx="2091296" cy="447675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NTM disease</a:t>
              </a:r>
              <a:endParaRPr lang="en-US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B656A5B2-5F07-4030-BE45-A7265AA043F5}"/>
                </a:ext>
              </a:extLst>
            </p:cNvPr>
            <p:cNvSpPr/>
            <p:nvPr/>
          </p:nvSpPr>
          <p:spPr>
            <a:xfrm>
              <a:off x="1322491" y="3732518"/>
              <a:ext cx="464446" cy="44767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2000" b="1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6642158-7C91-4ECB-815B-04E91C24D0D8}"/>
                </a:ext>
              </a:extLst>
            </p:cNvPr>
            <p:cNvSpPr/>
            <p:nvPr/>
          </p:nvSpPr>
          <p:spPr>
            <a:xfrm>
              <a:off x="3036309" y="3756829"/>
              <a:ext cx="2091296" cy="44767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Classifiers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61D6054-FC8D-4841-9BA2-FAC46F11F3FD}"/>
                </a:ext>
              </a:extLst>
            </p:cNvPr>
            <p:cNvSpPr txBox="1"/>
            <p:nvPr/>
          </p:nvSpPr>
          <p:spPr>
            <a:xfrm>
              <a:off x="1853640" y="3710763"/>
              <a:ext cx="11849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Choose </a:t>
              </a:r>
              <a:endParaRPr lang="en-US" sz="2400" dirty="0"/>
            </a:p>
          </p:txBody>
        </p:sp>
      </p:grpSp>
      <p:sp>
        <p:nvSpPr>
          <p:cNvPr id="143" name="Arrow: Right 142">
            <a:extLst>
              <a:ext uri="{FF2B5EF4-FFF2-40B4-BE49-F238E27FC236}">
                <a16:creationId xmlns:a16="http://schemas.microsoft.com/office/drawing/2014/main" id="{B236B9CA-698E-421D-AA9F-F68BDD6648E0}"/>
              </a:ext>
            </a:extLst>
          </p:cNvPr>
          <p:cNvSpPr/>
          <p:nvPr/>
        </p:nvSpPr>
        <p:spPr>
          <a:xfrm rot="5400000">
            <a:off x="2889279" y="1611114"/>
            <a:ext cx="688024" cy="69299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Arrow: Right 143">
            <a:extLst>
              <a:ext uri="{FF2B5EF4-FFF2-40B4-BE49-F238E27FC236}">
                <a16:creationId xmlns:a16="http://schemas.microsoft.com/office/drawing/2014/main" id="{E127B3FE-19C5-47CF-8DE8-E7A2F7D070DA}"/>
              </a:ext>
            </a:extLst>
          </p:cNvPr>
          <p:cNvSpPr/>
          <p:nvPr/>
        </p:nvSpPr>
        <p:spPr>
          <a:xfrm rot="5400000">
            <a:off x="2879304" y="4055016"/>
            <a:ext cx="709077" cy="69299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Arrow: Right 144">
            <a:extLst>
              <a:ext uri="{FF2B5EF4-FFF2-40B4-BE49-F238E27FC236}">
                <a16:creationId xmlns:a16="http://schemas.microsoft.com/office/drawing/2014/main" id="{07457BC4-0F00-4009-A35E-2AD6E587C860}"/>
              </a:ext>
            </a:extLst>
          </p:cNvPr>
          <p:cNvSpPr/>
          <p:nvPr/>
        </p:nvSpPr>
        <p:spPr>
          <a:xfrm>
            <a:off x="6166569" y="5099934"/>
            <a:ext cx="781001" cy="69299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9FAC3A99-944E-45CA-AB3F-A738B3C3A6BD}"/>
              </a:ext>
            </a:extLst>
          </p:cNvPr>
          <p:cNvSpPr/>
          <p:nvPr/>
        </p:nvSpPr>
        <p:spPr>
          <a:xfrm>
            <a:off x="307211" y="2320096"/>
            <a:ext cx="5854148" cy="1717643"/>
          </a:xfrm>
          <a:prstGeom prst="roundRect">
            <a:avLst/>
          </a:prstGeom>
          <a:solidFill>
            <a:srgbClr val="F18F0D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/>
          <a:p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3D7CA77-2BFC-40EE-8585-D8B53E0BD1A5}"/>
              </a:ext>
            </a:extLst>
          </p:cNvPr>
          <p:cNvGrpSpPr/>
          <p:nvPr/>
        </p:nvGrpSpPr>
        <p:grpSpPr>
          <a:xfrm>
            <a:off x="1208015" y="2399033"/>
            <a:ext cx="4050549" cy="492006"/>
            <a:chOff x="2469870" y="4879061"/>
            <a:chExt cx="4050549" cy="492006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E2418BFB-3AD7-4BCF-99C8-5EFBA3916C17}"/>
                </a:ext>
              </a:extLst>
            </p:cNvPr>
            <p:cNvGrpSpPr/>
            <p:nvPr/>
          </p:nvGrpSpPr>
          <p:grpSpPr>
            <a:xfrm>
              <a:off x="2469870" y="4879061"/>
              <a:ext cx="2744263" cy="492006"/>
              <a:chOff x="1047646" y="2603506"/>
              <a:chExt cx="2744263" cy="492006"/>
            </a:xfrm>
          </p:grpSpPr>
          <p:sp>
            <p:nvSpPr>
              <p:cNvPr id="79" name="Rectangle: Rounded Corners 78">
                <a:extLst>
                  <a:ext uri="{FF2B5EF4-FFF2-40B4-BE49-F238E27FC236}">
                    <a16:creationId xmlns:a16="http://schemas.microsoft.com/office/drawing/2014/main" id="{767D7F95-02A7-47DF-943F-0029401C5FE6}"/>
                  </a:ext>
                </a:extLst>
              </p:cNvPr>
              <p:cNvSpPr/>
              <p:nvPr/>
            </p:nvSpPr>
            <p:spPr>
              <a:xfrm>
                <a:off x="1047646" y="2647837"/>
                <a:ext cx="464446" cy="44767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3EF8840-11CE-4D04-967E-C9D8CA9E0130}"/>
                  </a:ext>
                </a:extLst>
              </p:cNvPr>
              <p:cNvSpPr txBox="1"/>
              <p:nvPr/>
            </p:nvSpPr>
            <p:spPr>
              <a:xfrm>
                <a:off x="1539369" y="2603506"/>
                <a:ext cx="22525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Regression with </a:t>
                </a:r>
                <a:endParaRPr lang="en-US" sz="2400" dirty="0"/>
              </a:p>
            </p:txBody>
          </p:sp>
        </p:grp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45D8E5CF-3AA2-46DD-873C-25D54F227FBA}"/>
                </a:ext>
              </a:extLst>
            </p:cNvPr>
            <p:cNvSpPr/>
            <p:nvPr/>
          </p:nvSpPr>
          <p:spPr>
            <a:xfrm>
              <a:off x="5168671" y="4968346"/>
              <a:ext cx="1351748" cy="3577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Features</a:t>
              </a:r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A449764A-7859-4B55-A2B3-7E4017EF0B47}"/>
              </a:ext>
            </a:extLst>
          </p:cNvPr>
          <p:cNvGrpSpPr/>
          <p:nvPr/>
        </p:nvGrpSpPr>
        <p:grpSpPr>
          <a:xfrm>
            <a:off x="520782" y="3111429"/>
            <a:ext cx="2044613" cy="744440"/>
            <a:chOff x="1012022" y="3429000"/>
            <a:chExt cx="2044613" cy="744440"/>
          </a:xfrm>
          <a:solidFill>
            <a:schemeClr val="accent1">
              <a:lumMod val="75000"/>
            </a:schemeClr>
          </a:solidFill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B8D65B3A-C1FA-497D-90B3-8F934F506FF6}"/>
                </a:ext>
              </a:extLst>
            </p:cNvPr>
            <p:cNvSpPr/>
            <p:nvPr/>
          </p:nvSpPr>
          <p:spPr>
            <a:xfrm>
              <a:off x="1012022" y="3429000"/>
              <a:ext cx="2044613" cy="744440"/>
            </a:xfrm>
            <a:prstGeom prst="rect">
              <a:avLst/>
            </a:prstGeom>
            <a:grpFill/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66" name="Object 165">
              <a:extLst>
                <a:ext uri="{FF2B5EF4-FFF2-40B4-BE49-F238E27FC236}">
                  <a16:creationId xmlns:a16="http://schemas.microsoft.com/office/drawing/2014/main" id="{14ECF821-652C-459D-9611-D226AA2A60E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72793510"/>
                </p:ext>
              </p:extLst>
            </p:nvPr>
          </p:nvGraphicFramePr>
          <p:xfrm>
            <a:off x="1050183" y="3465295"/>
            <a:ext cx="1951037" cy="665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4" name="Equation" r:id="rId3" imgW="2463480" imgH="838080" progId="Equation.DSMT4">
                    <p:embed/>
                  </p:oleObj>
                </mc:Choice>
                <mc:Fallback>
                  <p:oleObj name="Equation" r:id="rId3" imgW="2463480" imgH="838080" progId="Equation.DSMT4">
                    <p:embed/>
                    <p:pic>
                      <p:nvPicPr>
                        <p:cNvPr id="166" name="Object 165">
                          <a:extLst>
                            <a:ext uri="{FF2B5EF4-FFF2-40B4-BE49-F238E27FC236}">
                              <a16:creationId xmlns:a16="http://schemas.microsoft.com/office/drawing/2014/main" id="{14ECF821-652C-459D-9611-D226AA2A60E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050183" y="3465295"/>
                          <a:ext cx="1951037" cy="6651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8" name="Object 167">
            <a:extLst>
              <a:ext uri="{FF2B5EF4-FFF2-40B4-BE49-F238E27FC236}">
                <a16:creationId xmlns:a16="http://schemas.microsoft.com/office/drawing/2014/main" id="{B9262FDC-50E5-464C-93F0-84DC73ECBFF1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927600" y="2556170"/>
          <a:ext cx="914400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Equation" r:id="rId5" imgW="914400" imgH="306720" progId="Equation.DSMT4">
                  <p:embed/>
                </p:oleObj>
              </mc:Choice>
              <mc:Fallback>
                <p:oleObj name="Equation" r:id="rId5" imgW="914400" imgH="306720" progId="Equation.DSMT4">
                  <p:embed/>
                  <p:pic>
                    <p:nvPicPr>
                      <p:cNvPr id="168" name="Object 167">
                        <a:extLst>
                          <a:ext uri="{FF2B5EF4-FFF2-40B4-BE49-F238E27FC236}">
                            <a16:creationId xmlns:a16="http://schemas.microsoft.com/office/drawing/2014/main" id="{B9262FDC-50E5-464C-93F0-84DC73ECBF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27600" y="2556170"/>
                        <a:ext cx="914400" cy="306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1" name="Group 170">
            <a:extLst>
              <a:ext uri="{FF2B5EF4-FFF2-40B4-BE49-F238E27FC236}">
                <a16:creationId xmlns:a16="http://schemas.microsoft.com/office/drawing/2014/main" id="{85134EDD-6CED-4516-BBC7-E177EBCCB023}"/>
              </a:ext>
            </a:extLst>
          </p:cNvPr>
          <p:cNvGrpSpPr/>
          <p:nvPr/>
        </p:nvGrpSpPr>
        <p:grpSpPr>
          <a:xfrm>
            <a:off x="2736339" y="3065864"/>
            <a:ext cx="3172659" cy="817713"/>
            <a:chOff x="2085905" y="3027831"/>
            <a:chExt cx="3172659" cy="817713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7C0F417-3CFE-4014-B81D-80E760A03F66}"/>
                </a:ext>
              </a:extLst>
            </p:cNvPr>
            <p:cNvSpPr/>
            <p:nvPr/>
          </p:nvSpPr>
          <p:spPr>
            <a:xfrm>
              <a:off x="2085905" y="3027831"/>
              <a:ext cx="3172659" cy="8177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69" name="Object 168">
              <a:extLst>
                <a:ext uri="{FF2B5EF4-FFF2-40B4-BE49-F238E27FC236}">
                  <a16:creationId xmlns:a16="http://schemas.microsoft.com/office/drawing/2014/main" id="{DD993DD7-42CF-45B9-A0F4-07CF2DC9C03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50252505"/>
                </p:ext>
              </p:extLst>
            </p:nvPr>
          </p:nvGraphicFramePr>
          <p:xfrm>
            <a:off x="2417622" y="3065815"/>
            <a:ext cx="2516187" cy="727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6" name="Equation" r:id="rId7" imgW="2958840" imgH="787320" progId="Equation.DSMT4">
                    <p:embed/>
                  </p:oleObj>
                </mc:Choice>
                <mc:Fallback>
                  <p:oleObj name="Equation" r:id="rId7" imgW="2958840" imgH="787320" progId="Equation.DSMT4">
                    <p:embed/>
                    <p:pic>
                      <p:nvPicPr>
                        <p:cNvPr id="169" name="Object 168">
                          <a:extLst>
                            <a:ext uri="{FF2B5EF4-FFF2-40B4-BE49-F238E27FC236}">
                              <a16:creationId xmlns:a16="http://schemas.microsoft.com/office/drawing/2014/main" id="{DD993DD7-42CF-45B9-A0F4-07CF2DC9C03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417622" y="3065815"/>
                          <a:ext cx="2516187" cy="7270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9FFA4C2-B320-4734-8905-8B076105C1EA}"/>
              </a:ext>
            </a:extLst>
          </p:cNvPr>
          <p:cNvGrpSpPr/>
          <p:nvPr/>
        </p:nvGrpSpPr>
        <p:grpSpPr>
          <a:xfrm>
            <a:off x="6952715" y="4498103"/>
            <a:ext cx="4596902" cy="1717643"/>
            <a:chOff x="6952715" y="3694544"/>
            <a:chExt cx="4596902" cy="1717643"/>
          </a:xfrm>
        </p:grpSpPr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E787A411-F28E-41B9-831A-5C821A2F6049}"/>
                </a:ext>
              </a:extLst>
            </p:cNvPr>
            <p:cNvSpPr/>
            <p:nvPr/>
          </p:nvSpPr>
          <p:spPr>
            <a:xfrm>
              <a:off x="6952715" y="3694544"/>
              <a:ext cx="4596902" cy="1717643"/>
            </a:xfrm>
            <a:prstGeom prst="roundRect">
              <a:avLst/>
            </a:prstGeom>
            <a:solidFill>
              <a:srgbClr val="B8549B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/>
            <a:lstStyle/>
            <a:p>
              <a:r>
                <a:rPr lang="en-US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</a:t>
              </a:r>
            </a:p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2000" i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</a:p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7C6AE408-CD40-4790-AFAA-F4F208A3C918}"/>
                </a:ext>
              </a:extLst>
            </p:cNvPr>
            <p:cNvGrpSpPr/>
            <p:nvPr/>
          </p:nvGrpSpPr>
          <p:grpSpPr>
            <a:xfrm>
              <a:off x="7433511" y="3843562"/>
              <a:ext cx="3851198" cy="461665"/>
              <a:chOff x="7167160" y="2623717"/>
              <a:chExt cx="3851198" cy="461665"/>
            </a:xfrm>
          </p:grpSpPr>
          <p:sp>
            <p:nvSpPr>
              <p:cNvPr id="123" name="Rectangle: Rounded Corners 122">
                <a:extLst>
                  <a:ext uri="{FF2B5EF4-FFF2-40B4-BE49-F238E27FC236}">
                    <a16:creationId xmlns:a16="http://schemas.microsoft.com/office/drawing/2014/main" id="{2D9891FB-0C58-4C8A-8CB3-0DA8061E42FC}"/>
                  </a:ext>
                </a:extLst>
              </p:cNvPr>
              <p:cNvSpPr/>
              <p:nvPr/>
            </p:nvSpPr>
            <p:spPr>
              <a:xfrm>
                <a:off x="7167160" y="2625112"/>
                <a:ext cx="464446" cy="44767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en-US" sz="2000" b="1" i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4D4F7FCD-078B-4C2C-AAD2-91B3EB9953DE}"/>
                  </a:ext>
                </a:extLst>
              </p:cNvPr>
              <p:cNvSpPr txBox="1"/>
              <p:nvPr/>
            </p:nvSpPr>
            <p:spPr>
              <a:xfrm>
                <a:off x="7684145" y="2623717"/>
                <a:ext cx="33342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Select best  </a:t>
                </a:r>
                <a:endParaRPr lang="en-US" sz="2400" dirty="0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E2503FAA-2A93-484C-BFD4-51CD7C408400}"/>
                  </a:ext>
                </a:extLst>
              </p:cNvPr>
              <p:cNvSpPr/>
              <p:nvPr/>
            </p:nvSpPr>
            <p:spPr>
              <a:xfrm>
                <a:off x="9215442" y="2670066"/>
                <a:ext cx="1271008" cy="35776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Features</a:t>
                </a: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4F88D11-558E-46F5-AB38-C7B6B7FD9163}"/>
                </a:ext>
              </a:extLst>
            </p:cNvPr>
            <p:cNvGrpSpPr/>
            <p:nvPr/>
          </p:nvGrpSpPr>
          <p:grpSpPr>
            <a:xfrm>
              <a:off x="7620979" y="4817579"/>
              <a:ext cx="3414259" cy="471108"/>
              <a:chOff x="6972144" y="4824475"/>
              <a:chExt cx="3414259" cy="471108"/>
            </a:xfrm>
          </p:grpSpPr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F442F326-EFE0-48B6-B16C-66207866F3E0}"/>
                  </a:ext>
                </a:extLst>
              </p:cNvPr>
              <p:cNvGrpSpPr/>
              <p:nvPr/>
            </p:nvGrpSpPr>
            <p:grpSpPr>
              <a:xfrm>
                <a:off x="6972144" y="4824475"/>
                <a:ext cx="3414259" cy="471108"/>
                <a:chOff x="6987791" y="4397984"/>
                <a:chExt cx="3414259" cy="471108"/>
              </a:xfrm>
            </p:grpSpPr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EAD65E1D-FEA6-4721-9E27-0257BCF4CF5E}"/>
                    </a:ext>
                  </a:extLst>
                </p:cNvPr>
                <p:cNvSpPr txBox="1"/>
                <p:nvPr/>
              </p:nvSpPr>
              <p:spPr>
                <a:xfrm>
                  <a:off x="6987791" y="4407427"/>
                  <a:ext cx="127829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F-score (</a:t>
                  </a:r>
                  <a:endParaRPr lang="en-US" sz="2400" dirty="0"/>
                </a:p>
              </p:txBody>
            </p:sp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D5FF94B4-081C-46C5-A5EA-6E683F520E8D}"/>
                    </a:ext>
                  </a:extLst>
                </p:cNvPr>
                <p:cNvSpPr/>
                <p:nvPr/>
              </p:nvSpPr>
              <p:spPr>
                <a:xfrm>
                  <a:off x="9018338" y="4397984"/>
                  <a:ext cx="138371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 = </a:t>
                  </a:r>
                  <a:r>
                    <a:rPr lang="en-US" sz="2400" i="1" u="sng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#(0-1)</a:t>
                  </a:r>
                  <a:endParaRPr lang="en-US" sz="2400" dirty="0"/>
                </a:p>
              </p:txBody>
            </p:sp>
          </p:grpSp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9442AB32-C409-485A-9FCF-577ACA85B6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224045" y="4929742"/>
                <a:ext cx="824685" cy="309559"/>
              </a:xfrm>
              <a:prstGeom prst="rect">
                <a:avLst/>
              </a:prstGeom>
            </p:spPr>
          </p:pic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6034461-2347-41FE-B074-906CCCF1B9E5}"/>
                </a:ext>
              </a:extLst>
            </p:cNvPr>
            <p:cNvSpPr txBox="1"/>
            <p:nvPr/>
          </p:nvSpPr>
          <p:spPr>
            <a:xfrm>
              <a:off x="7533465" y="4326461"/>
              <a:ext cx="34354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(F-score &gt; 0.3)</a:t>
              </a:r>
              <a:endParaRPr lang="en-US" sz="2400" dirty="0"/>
            </a:p>
          </p:txBody>
        </p: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82A3EB2E-626D-4A7C-8B15-21A3F6B62440}"/>
              </a:ext>
            </a:extLst>
          </p:cNvPr>
          <p:cNvSpPr txBox="1"/>
          <p:nvPr/>
        </p:nvSpPr>
        <p:spPr>
          <a:xfrm>
            <a:off x="7626244" y="3402511"/>
            <a:ext cx="184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0B7BC601-09C5-44FB-B346-C35A6955BB96}"/>
              </a:ext>
            </a:extLst>
          </p:cNvPr>
          <p:cNvSpPr/>
          <p:nvPr/>
        </p:nvSpPr>
        <p:spPr>
          <a:xfrm>
            <a:off x="6865686" y="252774"/>
            <a:ext cx="4596902" cy="3517735"/>
          </a:xfrm>
          <a:prstGeom prst="round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/>
          <a:p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6E9B43E5-041F-4481-A6F5-9A4D5EAF3B4D}"/>
              </a:ext>
            </a:extLst>
          </p:cNvPr>
          <p:cNvSpPr/>
          <p:nvPr/>
        </p:nvSpPr>
        <p:spPr>
          <a:xfrm>
            <a:off x="7254163" y="487445"/>
            <a:ext cx="464446" cy="44767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2000" b="1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DE845D4-40FE-4B22-9F3E-6107F8FE9D2F}"/>
              </a:ext>
            </a:extLst>
          </p:cNvPr>
          <p:cNvSpPr txBox="1"/>
          <p:nvPr/>
        </p:nvSpPr>
        <p:spPr>
          <a:xfrm>
            <a:off x="7528618" y="1650889"/>
            <a:ext cx="3748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Choose training/test samples</a:t>
            </a:r>
            <a:endParaRPr lang="en-US" sz="2400" dirty="0"/>
          </a:p>
        </p:txBody>
      </p:sp>
      <p:sp>
        <p:nvSpPr>
          <p:cNvPr id="106" name="Arrow: Right 105">
            <a:extLst>
              <a:ext uri="{FF2B5EF4-FFF2-40B4-BE49-F238E27FC236}">
                <a16:creationId xmlns:a16="http://schemas.microsoft.com/office/drawing/2014/main" id="{179A3F45-2051-4747-AD24-41133BC1772E}"/>
              </a:ext>
            </a:extLst>
          </p:cNvPr>
          <p:cNvSpPr/>
          <p:nvPr/>
        </p:nvSpPr>
        <p:spPr>
          <a:xfrm rot="16200000" flipV="1">
            <a:off x="8882939" y="3797066"/>
            <a:ext cx="709077" cy="69299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A46EEA2-183F-43D5-8153-A89276E2E819}"/>
              </a:ext>
            </a:extLst>
          </p:cNvPr>
          <p:cNvSpPr txBox="1"/>
          <p:nvPr/>
        </p:nvSpPr>
        <p:spPr>
          <a:xfrm>
            <a:off x="7897957" y="362619"/>
            <a:ext cx="33342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Train support vector machine (SVM) model to predict </a:t>
            </a:r>
            <a:endParaRPr lang="en-US" sz="2400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D26F49E6-CF03-4C12-9073-F7C7C37CDE85}"/>
              </a:ext>
            </a:extLst>
          </p:cNvPr>
          <p:cNvSpPr/>
          <p:nvPr/>
        </p:nvSpPr>
        <p:spPr>
          <a:xfrm>
            <a:off x="9006014" y="1157425"/>
            <a:ext cx="2091296" cy="44767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Classifiers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3968B824-8E10-4A02-8032-39E22A6C2ABF}"/>
              </a:ext>
            </a:extLst>
          </p:cNvPr>
          <p:cNvSpPr/>
          <p:nvPr/>
        </p:nvSpPr>
        <p:spPr>
          <a:xfrm>
            <a:off x="6997508" y="1668893"/>
            <a:ext cx="464446" cy="44767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2000" b="1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759186D-1331-442E-8D91-ABEAAAD4FE62}"/>
              </a:ext>
            </a:extLst>
          </p:cNvPr>
          <p:cNvSpPr txBox="1"/>
          <p:nvPr/>
        </p:nvSpPr>
        <p:spPr>
          <a:xfrm>
            <a:off x="7528618" y="2173911"/>
            <a:ext cx="3748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Train SVM model</a:t>
            </a:r>
            <a:endParaRPr lang="en-US" sz="2400" dirty="0"/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79A783A1-D8DE-47BE-8D2B-664FEB95DA16}"/>
              </a:ext>
            </a:extLst>
          </p:cNvPr>
          <p:cNvSpPr/>
          <p:nvPr/>
        </p:nvSpPr>
        <p:spPr>
          <a:xfrm>
            <a:off x="7006744" y="2210387"/>
            <a:ext cx="464446" cy="44767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2000" b="1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11EFF5F-460C-4864-B86E-3469EC8E60BF}"/>
              </a:ext>
            </a:extLst>
          </p:cNvPr>
          <p:cNvSpPr txBox="1"/>
          <p:nvPr/>
        </p:nvSpPr>
        <p:spPr>
          <a:xfrm>
            <a:off x="7544780" y="2722933"/>
            <a:ext cx="3748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Cross-validation with test set</a:t>
            </a:r>
            <a:endParaRPr lang="en-US" sz="2400" dirty="0"/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99077E21-36BD-4992-9782-BF5BE3D5DB67}"/>
              </a:ext>
            </a:extLst>
          </p:cNvPr>
          <p:cNvSpPr/>
          <p:nvPr/>
        </p:nvSpPr>
        <p:spPr>
          <a:xfrm>
            <a:off x="7022906" y="2777881"/>
            <a:ext cx="464446" cy="44767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2000" b="1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5F40DBB-4EC5-4E04-A16D-F51A6568CF39}"/>
              </a:ext>
            </a:extLst>
          </p:cNvPr>
          <p:cNvSpPr/>
          <p:nvPr/>
        </p:nvSpPr>
        <p:spPr>
          <a:xfrm>
            <a:off x="1906871" y="957588"/>
            <a:ext cx="1299084" cy="4480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Genera</a:t>
            </a:r>
            <a:endParaRPr lang="en-US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DB227C3-D99D-4C19-8B72-EE5485B878CB}"/>
              </a:ext>
            </a:extLst>
          </p:cNvPr>
          <p:cNvSpPr txBox="1"/>
          <p:nvPr/>
        </p:nvSpPr>
        <p:spPr>
          <a:xfrm>
            <a:off x="7237417" y="3214113"/>
            <a:ext cx="3856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 Done when Accuracy &gt; 0.8)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790804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20B6E9A-4B24-43B8-B64E-FE60E48883F1}"/>
              </a:ext>
            </a:extLst>
          </p:cNvPr>
          <p:cNvSpPr/>
          <p:nvPr/>
        </p:nvSpPr>
        <p:spPr>
          <a:xfrm>
            <a:off x="4768439" y="355545"/>
            <a:ext cx="2655122" cy="4584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i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mothur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eco. measures</a:t>
            </a:r>
          </a:p>
        </p:txBody>
      </p:sp>
    </p:spTree>
    <p:extLst>
      <p:ext uri="{BB962C8B-B14F-4D97-AF65-F5344CB8AC3E}">
        <p14:creationId xmlns:p14="http://schemas.microsoft.com/office/powerpoint/2010/main" val="3279652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039E7156-B3C8-4911-A863-8DC315FB1ABF}"/>
              </a:ext>
            </a:extLst>
          </p:cNvPr>
          <p:cNvGrpSpPr/>
          <p:nvPr/>
        </p:nvGrpSpPr>
        <p:grpSpPr>
          <a:xfrm>
            <a:off x="307211" y="262010"/>
            <a:ext cx="5852160" cy="1352206"/>
            <a:chOff x="556591" y="566804"/>
            <a:chExt cx="5852160" cy="1352206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6B35A77C-4CDC-47F7-B2E9-C647E36FA59E}"/>
                </a:ext>
              </a:extLst>
            </p:cNvPr>
            <p:cNvSpPr/>
            <p:nvPr/>
          </p:nvSpPr>
          <p:spPr>
            <a:xfrm>
              <a:off x="556591" y="566804"/>
              <a:ext cx="5852160" cy="1352206"/>
            </a:xfrm>
            <a:prstGeom prst="round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/>
            <a:lstStyle/>
            <a:p>
              <a:r>
                <a:rPr lang="en-US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</a:t>
              </a:r>
            </a:p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2000" i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</a:p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C5D731A4-FC92-4676-A882-3D50ECA2A487}"/>
                </a:ext>
              </a:extLst>
            </p:cNvPr>
            <p:cNvGrpSpPr/>
            <p:nvPr/>
          </p:nvGrpSpPr>
          <p:grpSpPr>
            <a:xfrm>
              <a:off x="1778357" y="631695"/>
              <a:ext cx="3006078" cy="467553"/>
              <a:chOff x="1272210" y="327534"/>
              <a:chExt cx="3006078" cy="467553"/>
            </a:xfrm>
          </p:grpSpPr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4D5B91FA-437E-4B27-B3FE-B35FD1159757}"/>
                  </a:ext>
                </a:extLst>
              </p:cNvPr>
              <p:cNvSpPr/>
              <p:nvPr/>
            </p:nvSpPr>
            <p:spPr>
              <a:xfrm>
                <a:off x="1272210" y="347412"/>
                <a:ext cx="464446" cy="44767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2000" b="1" i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E34104EC-2F51-426B-BC57-DCCB63BB3464}"/>
                  </a:ext>
                </a:extLst>
              </p:cNvPr>
              <p:cNvSpPr/>
              <p:nvPr/>
            </p:nvSpPr>
            <p:spPr>
              <a:xfrm>
                <a:off x="2900841" y="372488"/>
                <a:ext cx="1377447" cy="35776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Features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3BB78F3-254E-470D-95B6-96F598973623}"/>
                  </a:ext>
                </a:extLst>
              </p:cNvPr>
              <p:cNvSpPr txBox="1"/>
              <p:nvPr/>
            </p:nvSpPr>
            <p:spPr>
              <a:xfrm>
                <a:off x="1763028" y="327534"/>
                <a:ext cx="11079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Choose</a:t>
                </a:r>
                <a:endParaRPr lang="en-US" sz="2400" dirty="0"/>
              </a:p>
            </p:txBody>
          </p:sp>
        </p:grp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A8B599C-9AF0-4248-8629-50785B4BF912}"/>
                </a:ext>
              </a:extLst>
            </p:cNvPr>
            <p:cNvSpPr/>
            <p:nvPr/>
          </p:nvSpPr>
          <p:spPr>
            <a:xfrm>
              <a:off x="4213821" y="1279898"/>
              <a:ext cx="1945806" cy="4584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OTUs, diversity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5B5F4DA-0816-4D72-A36A-E0D2C062EB5B}"/>
                </a:ext>
              </a:extLst>
            </p:cNvPr>
            <p:cNvSpPr/>
            <p:nvPr/>
          </p:nvSpPr>
          <p:spPr>
            <a:xfrm>
              <a:off x="839045" y="1285101"/>
              <a:ext cx="1299084" cy="448056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FEV1, Age</a:t>
              </a:r>
              <a:endParaRPr lang="en-US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25B0F6E2-09D3-4C86-9F07-BAC870A614F8}"/>
                </a:ext>
              </a:extLst>
            </p:cNvPr>
            <p:cNvSpPr/>
            <p:nvPr/>
          </p:nvSpPr>
          <p:spPr>
            <a:xfrm>
              <a:off x="2344479" y="1285101"/>
              <a:ext cx="1665627" cy="448056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Sex, Genotype</a:t>
              </a:r>
              <a:endParaRPr lang="en-US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30BB2B7C-066C-4E4A-84A8-30C357FE5D8D}"/>
              </a:ext>
            </a:extLst>
          </p:cNvPr>
          <p:cNvGrpSpPr/>
          <p:nvPr/>
        </p:nvGrpSpPr>
        <p:grpSpPr>
          <a:xfrm>
            <a:off x="307211" y="4771027"/>
            <a:ext cx="5854147" cy="1437578"/>
            <a:chOff x="307211" y="3587118"/>
            <a:chExt cx="5854147" cy="1437578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33CF30DF-E9E7-4188-B1D1-48F2466601B5}"/>
                </a:ext>
              </a:extLst>
            </p:cNvPr>
            <p:cNvSpPr/>
            <p:nvPr/>
          </p:nvSpPr>
          <p:spPr>
            <a:xfrm>
              <a:off x="307211" y="3587118"/>
              <a:ext cx="5854147" cy="1437578"/>
            </a:xfrm>
            <a:prstGeom prst="roundRect">
              <a:avLst/>
            </a:prstGeom>
            <a:solidFill>
              <a:srgbClr val="02A03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/>
            <a:lstStyle/>
            <a:p>
              <a:r>
                <a:rPr lang="en-US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</a:t>
              </a:r>
            </a:p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2000" i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</a:p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14C9B95B-1B6B-410D-B411-57F1D5956334}"/>
                </a:ext>
              </a:extLst>
            </p:cNvPr>
            <p:cNvSpPr/>
            <p:nvPr/>
          </p:nvSpPr>
          <p:spPr>
            <a:xfrm>
              <a:off x="2942599" y="4395694"/>
              <a:ext cx="2890637" cy="44767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M. avium/</a:t>
              </a:r>
              <a:r>
                <a:rPr lang="en-US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abscessus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51CA97A-6D80-4C6C-959E-E96BA16C8790}"/>
                </a:ext>
              </a:extLst>
            </p:cNvPr>
            <p:cNvSpPr/>
            <p:nvPr/>
          </p:nvSpPr>
          <p:spPr>
            <a:xfrm>
              <a:off x="591652" y="4391347"/>
              <a:ext cx="2091296" cy="447675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NTM disease</a:t>
              </a:r>
              <a:endParaRPr lang="en-US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B656A5B2-5F07-4030-BE45-A7265AA043F5}"/>
                </a:ext>
              </a:extLst>
            </p:cNvPr>
            <p:cNvSpPr/>
            <p:nvPr/>
          </p:nvSpPr>
          <p:spPr>
            <a:xfrm>
              <a:off x="1322491" y="3732518"/>
              <a:ext cx="464446" cy="44767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2000" b="1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6642158-7C91-4ECB-815B-04E91C24D0D8}"/>
                </a:ext>
              </a:extLst>
            </p:cNvPr>
            <p:cNvSpPr/>
            <p:nvPr/>
          </p:nvSpPr>
          <p:spPr>
            <a:xfrm>
              <a:off x="3036309" y="3756829"/>
              <a:ext cx="2091296" cy="44767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Classifiers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61D6054-FC8D-4841-9BA2-FAC46F11F3FD}"/>
                </a:ext>
              </a:extLst>
            </p:cNvPr>
            <p:cNvSpPr txBox="1"/>
            <p:nvPr/>
          </p:nvSpPr>
          <p:spPr>
            <a:xfrm>
              <a:off x="1853640" y="3710763"/>
              <a:ext cx="11849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Choose </a:t>
              </a:r>
              <a:endParaRPr lang="en-US" sz="2400" dirty="0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EE8FA344-8443-4BAB-8A80-A728D9739CCC}"/>
              </a:ext>
            </a:extLst>
          </p:cNvPr>
          <p:cNvGrpSpPr/>
          <p:nvPr/>
        </p:nvGrpSpPr>
        <p:grpSpPr>
          <a:xfrm>
            <a:off x="6952781" y="262010"/>
            <a:ext cx="4599671" cy="1799274"/>
            <a:chOff x="6612467" y="566804"/>
            <a:chExt cx="4494488" cy="1799274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A6608DD8-DF60-457F-B0E1-B5997302D68F}"/>
                </a:ext>
              </a:extLst>
            </p:cNvPr>
            <p:cNvSpPr/>
            <p:nvPr/>
          </p:nvSpPr>
          <p:spPr>
            <a:xfrm>
              <a:off x="8324686" y="566804"/>
              <a:ext cx="1705050" cy="1796347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3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F614890-4D3E-4664-A365-AA379FA7F219}"/>
                </a:ext>
              </a:extLst>
            </p:cNvPr>
            <p:cNvSpPr/>
            <p:nvPr/>
          </p:nvSpPr>
          <p:spPr>
            <a:xfrm>
              <a:off x="6612467" y="566805"/>
              <a:ext cx="1705050" cy="1796345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3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A1EC7092-A9F2-401C-BEAE-C53F0D36965F}"/>
                </a:ext>
              </a:extLst>
            </p:cNvPr>
            <p:cNvSpPr txBox="1"/>
            <p:nvPr/>
          </p:nvSpPr>
          <p:spPr>
            <a:xfrm>
              <a:off x="7149989" y="1538234"/>
              <a:ext cx="2349394" cy="584775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Clinical data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7DAB581-21C3-4FFA-A7D3-6AA60973EC77}"/>
                </a:ext>
              </a:extLst>
            </p:cNvPr>
            <p:cNvSpPr txBox="1"/>
            <p:nvPr/>
          </p:nvSpPr>
          <p:spPr>
            <a:xfrm>
              <a:off x="6834851" y="826921"/>
              <a:ext cx="1260281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Numeric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8EA7B541-4E9E-418F-A2AC-4BF3D2F7F7CA}"/>
                </a:ext>
              </a:extLst>
            </p:cNvPr>
            <p:cNvSpPr txBox="1"/>
            <p:nvPr/>
          </p:nvSpPr>
          <p:spPr>
            <a:xfrm>
              <a:off x="8530239" y="636907"/>
              <a:ext cx="129394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Non</a:t>
              </a:r>
            </a:p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-numeric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8265B9BA-7E74-4712-AEB5-4EB9E54AA6BD}"/>
                </a:ext>
              </a:extLst>
            </p:cNvPr>
            <p:cNvSpPr/>
            <p:nvPr/>
          </p:nvSpPr>
          <p:spPr>
            <a:xfrm rot="16200000">
              <a:off x="9670172" y="929294"/>
              <a:ext cx="1796348" cy="10772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3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141F4CDD-B8DC-461B-AA3C-F3C608A15EB8}"/>
                </a:ext>
              </a:extLst>
            </p:cNvPr>
            <p:cNvSpPr txBox="1"/>
            <p:nvPr/>
          </p:nvSpPr>
          <p:spPr>
            <a:xfrm rot="16200000">
              <a:off x="9667402" y="926369"/>
              <a:ext cx="179634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Microbial </a:t>
              </a:r>
            </a:p>
            <a:p>
              <a:pPr algn="ctr"/>
              <a:r>
                <a:rPr 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</a:p>
          </p:txBody>
        </p:sp>
      </p:grpSp>
      <p:sp>
        <p:nvSpPr>
          <p:cNvPr id="143" name="Arrow: Right 142">
            <a:extLst>
              <a:ext uri="{FF2B5EF4-FFF2-40B4-BE49-F238E27FC236}">
                <a16:creationId xmlns:a16="http://schemas.microsoft.com/office/drawing/2014/main" id="{B236B9CA-698E-421D-AA9F-F68BDD6648E0}"/>
              </a:ext>
            </a:extLst>
          </p:cNvPr>
          <p:cNvSpPr/>
          <p:nvPr/>
        </p:nvSpPr>
        <p:spPr>
          <a:xfrm rot="5400000">
            <a:off x="2889279" y="1611114"/>
            <a:ext cx="688024" cy="69299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Arrow: Right 143">
            <a:extLst>
              <a:ext uri="{FF2B5EF4-FFF2-40B4-BE49-F238E27FC236}">
                <a16:creationId xmlns:a16="http://schemas.microsoft.com/office/drawing/2014/main" id="{E127B3FE-19C5-47CF-8DE8-E7A2F7D070DA}"/>
              </a:ext>
            </a:extLst>
          </p:cNvPr>
          <p:cNvSpPr/>
          <p:nvPr/>
        </p:nvSpPr>
        <p:spPr>
          <a:xfrm rot="5400000">
            <a:off x="2879304" y="4055016"/>
            <a:ext cx="709077" cy="69299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Arrow: Right 144">
            <a:extLst>
              <a:ext uri="{FF2B5EF4-FFF2-40B4-BE49-F238E27FC236}">
                <a16:creationId xmlns:a16="http://schemas.microsoft.com/office/drawing/2014/main" id="{07457BC4-0F00-4009-A35E-2AD6E587C860}"/>
              </a:ext>
            </a:extLst>
          </p:cNvPr>
          <p:cNvSpPr/>
          <p:nvPr/>
        </p:nvSpPr>
        <p:spPr>
          <a:xfrm>
            <a:off x="6166569" y="5099934"/>
            <a:ext cx="781001" cy="69299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E787A411-F28E-41B9-831A-5C821A2F6049}"/>
              </a:ext>
            </a:extLst>
          </p:cNvPr>
          <p:cNvSpPr/>
          <p:nvPr/>
        </p:nvSpPr>
        <p:spPr>
          <a:xfrm>
            <a:off x="6952715" y="2351002"/>
            <a:ext cx="4596902" cy="3889553"/>
          </a:xfrm>
          <a:prstGeom prst="roundRect">
            <a:avLst/>
          </a:prstGeom>
          <a:solidFill>
            <a:srgbClr val="B8549B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/>
          <a:p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82A3EB2E-626D-4A7C-8B15-21A3F6B62440}"/>
              </a:ext>
            </a:extLst>
          </p:cNvPr>
          <p:cNvSpPr txBox="1"/>
          <p:nvPr/>
        </p:nvSpPr>
        <p:spPr>
          <a:xfrm>
            <a:off x="7595486" y="3005352"/>
            <a:ext cx="184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6F3202D5-4A9B-44B5-920B-5689D4475B1F}"/>
              </a:ext>
            </a:extLst>
          </p:cNvPr>
          <p:cNvGrpSpPr/>
          <p:nvPr/>
        </p:nvGrpSpPr>
        <p:grpSpPr>
          <a:xfrm>
            <a:off x="7190004" y="3289414"/>
            <a:ext cx="3973907" cy="495769"/>
            <a:chOff x="708070" y="6058949"/>
            <a:chExt cx="3973907" cy="495769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CADE268A-D1DC-4B15-A4B4-0CF5BBCAEEC1}"/>
                </a:ext>
              </a:extLst>
            </p:cNvPr>
            <p:cNvSpPr txBox="1"/>
            <p:nvPr/>
          </p:nvSpPr>
          <p:spPr>
            <a:xfrm>
              <a:off x="708070" y="6058949"/>
              <a:ext cx="18495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for predicting</a:t>
              </a:r>
              <a:endParaRPr lang="en-US" sz="2400" dirty="0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0EDE5E05-1783-4627-93A7-15613BEFF2D1}"/>
                </a:ext>
              </a:extLst>
            </p:cNvPr>
            <p:cNvSpPr/>
            <p:nvPr/>
          </p:nvSpPr>
          <p:spPr>
            <a:xfrm>
              <a:off x="2590681" y="6107043"/>
              <a:ext cx="2091296" cy="44767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Classifiers</a:t>
              </a:r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E07BCC96-A08F-44EB-A0E8-7D5EC5954D0D}"/>
              </a:ext>
            </a:extLst>
          </p:cNvPr>
          <p:cNvSpPr txBox="1"/>
          <p:nvPr/>
        </p:nvSpPr>
        <p:spPr>
          <a:xfrm>
            <a:off x="6524668" y="3707896"/>
            <a:ext cx="53456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with F-scores from</a:t>
            </a:r>
          </a:p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 (SVM):</a:t>
            </a:r>
          </a:p>
          <a:p>
            <a:pPr algn="ctr"/>
            <a:endParaRPr lang="en-US" sz="2400" dirty="0"/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7C6AE408-CD40-4790-AFAA-F4F208A3C918}"/>
              </a:ext>
            </a:extLst>
          </p:cNvPr>
          <p:cNvGrpSpPr/>
          <p:nvPr/>
        </p:nvGrpSpPr>
        <p:grpSpPr>
          <a:xfrm>
            <a:off x="7287229" y="2720651"/>
            <a:ext cx="3876372" cy="472206"/>
            <a:chOff x="7167160" y="2600581"/>
            <a:chExt cx="3876372" cy="472206"/>
          </a:xfrm>
        </p:grpSpPr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2D9891FB-0C58-4C8A-8CB3-0DA8061E42FC}"/>
                </a:ext>
              </a:extLst>
            </p:cNvPr>
            <p:cNvSpPr/>
            <p:nvPr/>
          </p:nvSpPr>
          <p:spPr>
            <a:xfrm>
              <a:off x="7167160" y="2625112"/>
              <a:ext cx="464446" cy="44767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sz="2000" b="1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4D4F7FCD-078B-4C2C-AAD2-91B3EB9953DE}"/>
                </a:ext>
              </a:extLst>
            </p:cNvPr>
            <p:cNvSpPr txBox="1"/>
            <p:nvPr/>
          </p:nvSpPr>
          <p:spPr>
            <a:xfrm>
              <a:off x="7698309" y="2603357"/>
              <a:ext cx="987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Rank  </a:t>
              </a:r>
              <a:endParaRPr lang="en-US" sz="2400" dirty="0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E2503FAA-2A93-484C-BFD4-51CD7C408400}"/>
                </a:ext>
              </a:extLst>
            </p:cNvPr>
            <p:cNvSpPr/>
            <p:nvPr/>
          </p:nvSpPr>
          <p:spPr>
            <a:xfrm>
              <a:off x="8602668" y="2655306"/>
              <a:ext cx="1161318" cy="35776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Feature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53C4E7D8-15D2-40F7-BDA8-D119E4F033F7}"/>
                </a:ext>
              </a:extLst>
            </p:cNvPr>
            <p:cNvSpPr txBox="1"/>
            <p:nvPr/>
          </p:nvSpPr>
          <p:spPr>
            <a:xfrm>
              <a:off x="9861042" y="2600581"/>
              <a:ext cx="11824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strength</a:t>
              </a:r>
              <a:endParaRPr lang="en-US" sz="2400" dirty="0"/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F442F326-EFE0-48B6-B16C-66207866F3E0}"/>
              </a:ext>
            </a:extLst>
          </p:cNvPr>
          <p:cNvGrpSpPr/>
          <p:nvPr/>
        </p:nvGrpSpPr>
        <p:grpSpPr>
          <a:xfrm>
            <a:off x="7064504" y="4829944"/>
            <a:ext cx="4265967" cy="542548"/>
            <a:chOff x="6987791" y="4403453"/>
            <a:chExt cx="4265967" cy="542548"/>
          </a:xfrm>
        </p:grpSpPr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EAD65E1D-FEA6-4721-9E27-0257BCF4CF5E}"/>
                </a:ext>
              </a:extLst>
            </p:cNvPr>
            <p:cNvSpPr txBox="1"/>
            <p:nvPr/>
          </p:nvSpPr>
          <p:spPr>
            <a:xfrm>
              <a:off x="6987791" y="4407427"/>
              <a:ext cx="12782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F-score (</a:t>
              </a:r>
              <a:endParaRPr lang="en-US" sz="2400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E23966FE-010F-49BD-83DB-C31AA6EF1C53}"/>
                </a:ext>
              </a:extLst>
            </p:cNvPr>
            <p:cNvSpPr txBox="1"/>
            <p:nvPr/>
          </p:nvSpPr>
          <p:spPr>
            <a:xfrm>
              <a:off x="8775994" y="4484336"/>
              <a:ext cx="2354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D5FF94B4-081C-46C5-A5EA-6E683F520E8D}"/>
                </a:ext>
              </a:extLst>
            </p:cNvPr>
            <p:cNvSpPr/>
            <p:nvPr/>
          </p:nvSpPr>
          <p:spPr>
            <a:xfrm>
              <a:off x="10023934" y="4403453"/>
              <a:ext cx="122982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) = ____</a:t>
              </a:r>
              <a:endParaRPr lang="en-US" sz="2400" dirty="0"/>
            </a:p>
          </p:txBody>
        </p:sp>
        <p:pic>
          <p:nvPicPr>
            <p:cNvPr id="153" name="Picture 152">
              <a:extLst>
                <a:ext uri="{FF2B5EF4-FFF2-40B4-BE49-F238E27FC236}">
                  <a16:creationId xmlns:a16="http://schemas.microsoft.com/office/drawing/2014/main" id="{1C354398-580B-40C4-B3DA-105827C13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23436" y="4506336"/>
              <a:ext cx="593493" cy="371978"/>
            </a:xfrm>
            <a:prstGeom prst="rect">
              <a:avLst/>
            </a:prstGeom>
          </p:spPr>
        </p:pic>
        <p:pic>
          <p:nvPicPr>
            <p:cNvPr id="154" name="Picture 153">
              <a:extLst>
                <a:ext uri="{FF2B5EF4-FFF2-40B4-BE49-F238E27FC236}">
                  <a16:creationId xmlns:a16="http://schemas.microsoft.com/office/drawing/2014/main" id="{47803B46-ADE1-4751-991A-FAF1CD4952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15434" y="4513975"/>
              <a:ext cx="1172150" cy="309559"/>
            </a:xfrm>
            <a:prstGeom prst="rect">
              <a:avLst/>
            </a:prstGeom>
          </p:spPr>
        </p:pic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4E66C2DD-2419-40A1-823F-C0C49BF6EBA7}"/>
              </a:ext>
            </a:extLst>
          </p:cNvPr>
          <p:cNvSpPr txBox="1"/>
          <p:nvPr/>
        </p:nvSpPr>
        <p:spPr>
          <a:xfrm>
            <a:off x="7081154" y="5438809"/>
            <a:ext cx="1278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F-score (</a:t>
            </a:r>
            <a:endParaRPr lang="en-US" sz="2400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DC15DE8-25B9-406D-8449-6EA3E2EABFA3}"/>
              </a:ext>
            </a:extLst>
          </p:cNvPr>
          <p:cNvSpPr txBox="1"/>
          <p:nvPr/>
        </p:nvSpPr>
        <p:spPr>
          <a:xfrm>
            <a:off x="8850885" y="5506482"/>
            <a:ext cx="235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6039E7DA-9CEC-4E67-8AEC-A2EDCDAECDBB}"/>
              </a:ext>
            </a:extLst>
          </p:cNvPr>
          <p:cNvSpPr/>
          <p:nvPr/>
        </p:nvSpPr>
        <p:spPr>
          <a:xfrm>
            <a:off x="10117297" y="5434835"/>
            <a:ext cx="12298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= ____</a:t>
            </a:r>
            <a:endParaRPr lang="en-US" sz="2400" dirty="0"/>
          </a:p>
        </p:txBody>
      </p:sp>
      <p:pic>
        <p:nvPicPr>
          <p:cNvPr id="163" name="Picture 162">
            <a:extLst>
              <a:ext uri="{FF2B5EF4-FFF2-40B4-BE49-F238E27FC236}">
                <a16:creationId xmlns:a16="http://schemas.microsoft.com/office/drawing/2014/main" id="{7EF25C0A-1A3F-4F48-A4C3-5516D2BBC7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2691" y="5593789"/>
            <a:ext cx="1200088" cy="222516"/>
          </a:xfrm>
          <a:prstGeom prst="rect">
            <a:avLst/>
          </a:prstGeom>
        </p:spPr>
      </p:pic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9FAC3A99-944E-45CA-AB3F-A738B3C3A6BD}"/>
              </a:ext>
            </a:extLst>
          </p:cNvPr>
          <p:cNvSpPr/>
          <p:nvPr/>
        </p:nvSpPr>
        <p:spPr>
          <a:xfrm>
            <a:off x="307211" y="2320096"/>
            <a:ext cx="5854148" cy="1717643"/>
          </a:xfrm>
          <a:prstGeom prst="roundRect">
            <a:avLst/>
          </a:prstGeom>
          <a:solidFill>
            <a:srgbClr val="F18F0D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/>
          <a:p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3D7CA77-2BFC-40EE-8585-D8B53E0BD1A5}"/>
              </a:ext>
            </a:extLst>
          </p:cNvPr>
          <p:cNvGrpSpPr/>
          <p:nvPr/>
        </p:nvGrpSpPr>
        <p:grpSpPr>
          <a:xfrm>
            <a:off x="1208015" y="2399033"/>
            <a:ext cx="4050549" cy="492006"/>
            <a:chOff x="2469870" y="4879061"/>
            <a:chExt cx="4050549" cy="492006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E2418BFB-3AD7-4BCF-99C8-5EFBA3916C17}"/>
                </a:ext>
              </a:extLst>
            </p:cNvPr>
            <p:cNvGrpSpPr/>
            <p:nvPr/>
          </p:nvGrpSpPr>
          <p:grpSpPr>
            <a:xfrm>
              <a:off x="2469870" y="4879061"/>
              <a:ext cx="2744263" cy="492006"/>
              <a:chOff x="1047646" y="2603506"/>
              <a:chExt cx="2744263" cy="492006"/>
            </a:xfrm>
          </p:grpSpPr>
          <p:sp>
            <p:nvSpPr>
              <p:cNvPr id="79" name="Rectangle: Rounded Corners 78">
                <a:extLst>
                  <a:ext uri="{FF2B5EF4-FFF2-40B4-BE49-F238E27FC236}">
                    <a16:creationId xmlns:a16="http://schemas.microsoft.com/office/drawing/2014/main" id="{767D7F95-02A7-47DF-943F-0029401C5FE6}"/>
                  </a:ext>
                </a:extLst>
              </p:cNvPr>
              <p:cNvSpPr/>
              <p:nvPr/>
            </p:nvSpPr>
            <p:spPr>
              <a:xfrm>
                <a:off x="1047646" y="2647837"/>
                <a:ext cx="464446" cy="44767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3EF8840-11CE-4D04-967E-C9D8CA9E0130}"/>
                  </a:ext>
                </a:extLst>
              </p:cNvPr>
              <p:cNvSpPr txBox="1"/>
              <p:nvPr/>
            </p:nvSpPr>
            <p:spPr>
              <a:xfrm>
                <a:off x="1539369" y="2603506"/>
                <a:ext cx="22525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Regression with </a:t>
                </a:r>
                <a:endParaRPr lang="en-US" sz="2400" dirty="0"/>
              </a:p>
            </p:txBody>
          </p:sp>
        </p:grp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45D8E5CF-3AA2-46DD-873C-25D54F227FBA}"/>
                </a:ext>
              </a:extLst>
            </p:cNvPr>
            <p:cNvSpPr/>
            <p:nvPr/>
          </p:nvSpPr>
          <p:spPr>
            <a:xfrm>
              <a:off x="5168671" y="4968346"/>
              <a:ext cx="1351748" cy="3577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Features</a:t>
              </a:r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A449764A-7859-4B55-A2B3-7E4017EF0B47}"/>
              </a:ext>
            </a:extLst>
          </p:cNvPr>
          <p:cNvGrpSpPr/>
          <p:nvPr/>
        </p:nvGrpSpPr>
        <p:grpSpPr>
          <a:xfrm>
            <a:off x="927941" y="3102193"/>
            <a:ext cx="1117074" cy="744440"/>
            <a:chOff x="1465361" y="3429000"/>
            <a:chExt cx="1117074" cy="744440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B8D65B3A-C1FA-497D-90B3-8F934F506FF6}"/>
                </a:ext>
              </a:extLst>
            </p:cNvPr>
            <p:cNvSpPr/>
            <p:nvPr/>
          </p:nvSpPr>
          <p:spPr>
            <a:xfrm>
              <a:off x="1465361" y="3429000"/>
              <a:ext cx="1117074" cy="74444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66" name="Object 165">
              <a:extLst>
                <a:ext uri="{FF2B5EF4-FFF2-40B4-BE49-F238E27FC236}">
                  <a16:creationId xmlns:a16="http://schemas.microsoft.com/office/drawing/2014/main" id="{14ECF821-652C-459D-9611-D226AA2A60E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29184784"/>
                </p:ext>
              </p:extLst>
            </p:nvPr>
          </p:nvGraphicFramePr>
          <p:xfrm>
            <a:off x="1541909" y="3485486"/>
            <a:ext cx="965675" cy="6236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2" name="Equation" r:id="rId6" imgW="1218960" imgH="787320" progId="Equation.DSMT4">
                    <p:embed/>
                  </p:oleObj>
                </mc:Choice>
                <mc:Fallback>
                  <p:oleObj name="Equation" r:id="rId6" imgW="1218960" imgH="7873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541909" y="3485486"/>
                          <a:ext cx="965675" cy="62366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8" name="Object 167">
            <a:extLst>
              <a:ext uri="{FF2B5EF4-FFF2-40B4-BE49-F238E27FC236}">
                <a16:creationId xmlns:a16="http://schemas.microsoft.com/office/drawing/2014/main" id="{B9262FDC-50E5-464C-93F0-84DC73ECBF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9367682"/>
              </p:ext>
            </p:extLst>
          </p:nvPr>
        </p:nvGraphicFramePr>
        <p:xfrm>
          <a:off x="4927600" y="2556170"/>
          <a:ext cx="914400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Equation" r:id="rId8" imgW="914400" imgH="306720" progId="Equation.DSMT4">
                  <p:embed/>
                </p:oleObj>
              </mc:Choice>
              <mc:Fallback>
                <p:oleObj name="Equation" r:id="rId8" imgW="914400" imgH="306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927600" y="2556170"/>
                        <a:ext cx="914400" cy="306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1" name="Group 170">
            <a:extLst>
              <a:ext uri="{FF2B5EF4-FFF2-40B4-BE49-F238E27FC236}">
                <a16:creationId xmlns:a16="http://schemas.microsoft.com/office/drawing/2014/main" id="{85134EDD-6CED-4516-BBC7-E177EBCCB023}"/>
              </a:ext>
            </a:extLst>
          </p:cNvPr>
          <p:cNvGrpSpPr/>
          <p:nvPr/>
        </p:nvGrpSpPr>
        <p:grpSpPr>
          <a:xfrm>
            <a:off x="2343385" y="3189344"/>
            <a:ext cx="3172659" cy="534363"/>
            <a:chOff x="2085905" y="3104764"/>
            <a:chExt cx="3172659" cy="534363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7C0F417-3CFE-4014-B81D-80E760A03F66}"/>
                </a:ext>
              </a:extLst>
            </p:cNvPr>
            <p:cNvSpPr/>
            <p:nvPr/>
          </p:nvSpPr>
          <p:spPr>
            <a:xfrm>
              <a:off x="2085905" y="3104764"/>
              <a:ext cx="3172659" cy="5343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69" name="Object 168">
              <a:extLst>
                <a:ext uri="{FF2B5EF4-FFF2-40B4-BE49-F238E27FC236}">
                  <a16:creationId xmlns:a16="http://schemas.microsoft.com/office/drawing/2014/main" id="{DD993DD7-42CF-45B9-A0F4-07CF2DC9C03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1822181"/>
                </p:ext>
              </p:extLst>
            </p:nvPr>
          </p:nvGraphicFramePr>
          <p:xfrm>
            <a:off x="2170576" y="3174641"/>
            <a:ext cx="3012962" cy="3974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4" name="Equation" r:id="rId10" imgW="3543120" imgH="431640" progId="Equation.DSMT4">
                    <p:embed/>
                  </p:oleObj>
                </mc:Choice>
                <mc:Fallback>
                  <p:oleObj name="Equation" r:id="rId10" imgW="3543120" imgH="4316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2170576" y="3174641"/>
                          <a:ext cx="3012962" cy="39746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80" name="Picture 179">
            <a:extLst>
              <a:ext uri="{FF2B5EF4-FFF2-40B4-BE49-F238E27FC236}">
                <a16:creationId xmlns:a16="http://schemas.microsoft.com/office/drawing/2014/main" id="{496AF92C-B485-4CD7-B646-26849093C9C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05098" y="5502289"/>
            <a:ext cx="576122" cy="3901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5FCE5EA-8D3D-4C69-B576-72C28323CBAB}"/>
              </a:ext>
            </a:extLst>
          </p:cNvPr>
          <p:cNvSpPr txBox="1"/>
          <p:nvPr/>
        </p:nvSpPr>
        <p:spPr>
          <a:xfrm>
            <a:off x="307211" y="1893455"/>
            <a:ext cx="1168230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/>
              <a:t>OUTDATED</a:t>
            </a:r>
          </a:p>
        </p:txBody>
      </p:sp>
    </p:spTree>
    <p:extLst>
      <p:ext uri="{BB962C8B-B14F-4D97-AF65-F5344CB8AC3E}">
        <p14:creationId xmlns:p14="http://schemas.microsoft.com/office/powerpoint/2010/main" val="3979561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1290</TotalTime>
  <Words>151</Words>
  <Application>Microsoft Office PowerPoint</Application>
  <PresentationFormat>Widescreen</PresentationFormat>
  <Paragraphs>93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Equation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Meek, Garrett</dc:creator>
  <cp:lastModifiedBy>Meek, Garrett</cp:lastModifiedBy>
  <cp:revision>28</cp:revision>
  <dcterms:created xsi:type="dcterms:W3CDTF">2018-01-30T20:33:37Z</dcterms:created>
  <dcterms:modified xsi:type="dcterms:W3CDTF">2018-02-20T14:29:44Z</dcterms:modified>
</cp:coreProperties>
</file>