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58" r:id="rId6"/>
    <p:sldId id="259" r:id="rId7"/>
    <p:sldId id="262" r:id="rId8"/>
    <p:sldId id="263" r:id="rId9"/>
    <p:sldId id="265" r:id="rId10"/>
    <p:sldId id="264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rett Duardo" initials="GD" lastIdx="1" clrIdx="0">
    <p:extLst>
      <p:ext uri="{19B8F6BF-5375-455C-9EA6-DF929625EA0E}">
        <p15:presenceInfo xmlns:p15="http://schemas.microsoft.com/office/powerpoint/2012/main" userId="95f0ea4c08d3e6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879"/>
    <a:srgbClr val="E6E6E6"/>
    <a:srgbClr val="AA6262"/>
    <a:srgbClr val="E12B38"/>
    <a:srgbClr val="6F2232"/>
    <a:srgbClr val="C68B86"/>
    <a:srgbClr val="CB0603"/>
    <a:srgbClr val="F5C5C5"/>
    <a:srgbClr val="1058F8"/>
    <a:srgbClr val="251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69CC-27B2-44BD-B80E-93EB67A3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4EF92-E18E-4A4E-A2F1-9798F3150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87739-ADD7-448E-A163-09E7081F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5AC2-E8AC-4E18-B2BB-5DCBEF2F4C8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5F103-0C4D-4C93-8D64-CFAA600E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4F3E8-0319-4675-B454-B44177E5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96A8-E522-411E-91B8-DF32ACD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6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1BBE-0266-456B-A637-2E831BF1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ADF64-1068-4EA5-A289-5F7197B7A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D37B-911A-4A2E-BF81-BD6B043E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5AC2-E8AC-4E18-B2BB-5DCBEF2F4C8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BD062-19C1-46AA-B4B0-E87B1646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E3E65-2BDB-414B-8DE1-09E41620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96A8-E522-411E-91B8-DF32ACD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981A6-DA2E-4639-AB5A-1E1CC9C3F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81483-9F20-41B5-AE0B-7CCD16CE0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BA91B-1B91-4C33-8B1E-80B027DD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5AC2-E8AC-4E18-B2BB-5DCBEF2F4C8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02A1-3C10-4FB5-B052-E5CBBC77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87A5-D208-43D1-B2E1-47903D17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96A8-E522-411E-91B8-DF32ACD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3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D0BE-52C6-4A16-8453-3A9AEA0A3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02F9A-544D-484B-9EFC-10F145505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FFFA9-7C26-4127-9E3E-CB192C51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CED7-AF08-4A0A-8075-32471365DAD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124E-F914-485E-9700-508BB721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8F27A-12C2-4FD7-8AB6-0962A9D7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B087-5ED2-408C-A70B-3AC4EAE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10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65AA-1F3A-47D3-A727-034F453C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8C6D-3BB1-4F6F-8C87-851CB1D9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88A5-EAB7-48CE-A5E8-31AC2664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CED7-AF08-4A0A-8075-32471365DAD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15B2C-9842-4778-8F92-7C073989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EC1E-6AF1-4194-82B1-B826EE75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B087-5ED2-408C-A70B-3AC4EAE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8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2244-A212-4CA1-BD2A-5006A9D4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11218-7C2B-4938-98A8-F82F83ED5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7B95-8F5D-4FA2-A4C0-C511FE52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CED7-AF08-4A0A-8075-32471365DAD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6EE51-CA0C-4398-B6F2-5F12F760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6D50-4164-473C-9CF5-DC4E487D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B087-5ED2-408C-A70B-3AC4EAE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64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252E-AD78-43D1-A951-749985A3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7FBEA-AF70-49A9-9A29-CA85E1778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B2330-2837-4C6D-B203-EE327BE61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DABD0-2C90-4C9C-AE35-8250DD7B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CED7-AF08-4A0A-8075-32471365DAD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4FACE-E77F-42BC-A79A-D43CA0E0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C9074-65EB-469D-93A6-108B735B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B087-5ED2-408C-A70B-3AC4EAE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5C04-4996-4B40-8969-2AA38652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6C8F4-4C42-498F-A985-63579815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DD12-FB52-44D7-AE7A-34BE4BCE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2C787-98FB-4B1D-8108-BB4CD143F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A7DBC-49C9-4660-AECB-55FD05151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07DB9-02D0-4039-BFB6-3AB1DD9E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CED7-AF08-4A0A-8075-32471365DAD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D15A1-C047-4C9D-A891-E33D8249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7F647-6CCD-44E3-8AFC-A4E94CF7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B087-5ED2-408C-A70B-3AC4EAE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E7BF-120C-4A59-8712-280573BB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E9518-5400-4390-9BC8-903A2480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CED7-AF08-4A0A-8075-32471365DAD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C1832-8901-40E9-84C8-2D9BD122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B2AD2-56C9-41EB-B07E-5834D5B7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B087-5ED2-408C-A70B-3AC4EAE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4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775E8-D44A-4815-A1F5-EBE6E3AA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CED7-AF08-4A0A-8075-32471365DAD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9AB31-3343-4924-A105-12192F67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E00D-BF3C-45CA-A7E9-78030879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B087-5ED2-408C-A70B-3AC4EAE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34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8135-1374-4A81-AC8A-A2E58FA4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CBD4F-880A-41C3-9E1A-0E6E262CF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82DB9-6C63-4A36-B2D9-EF429DCC3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14875-4EBE-4E87-8642-5C20AD50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CED7-AF08-4A0A-8075-32471365DAD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E1F02-50C7-4E50-816A-492E3BD5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7E991-BD35-49C0-BB11-28B63576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B087-5ED2-408C-A70B-3AC4EAE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BB5F-4CF9-4919-A467-7A139E52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55FD-B1A7-43BD-BED4-C572FA870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4C03-839A-4ED9-B159-0AA14A5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5AC2-E8AC-4E18-B2BB-5DCBEF2F4C8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211D-A091-456B-B4F3-3A81B33A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32AC-72E8-4467-8279-5E1D33D5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96A8-E522-411E-91B8-DF32ACD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42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13E0-D292-4C3E-A3DB-DF72C2EF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F3E53-0D87-4FEB-8BCE-D6CAC38EA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45721-1D96-476B-84AC-75C6E0BFD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1D2A1-68FE-40B2-BC7D-6F30773B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CED7-AF08-4A0A-8075-32471365DAD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3B1E9-689A-4C4B-B022-C6139E11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94DFC-FE35-4304-8005-521EAAFC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B087-5ED2-408C-A70B-3AC4EAE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F3A0-E02B-49B3-AF9B-2318F595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F7B9B-C8BD-47E1-8F51-2890136A4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38A2-E104-4F13-B190-E141E62D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CED7-AF08-4A0A-8075-32471365DAD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AF3BC-8161-40A4-8365-16CD8CA0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8BB95-9317-4F18-9F56-861EEB25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B087-5ED2-408C-A70B-3AC4EAE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57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5CDC9-DB88-4772-B35F-60BBFBA99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CBA8A-B0AE-43A0-AC25-AA9A03040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65C3-3445-4101-BD41-24E034B4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CED7-AF08-4A0A-8075-32471365DAD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0603-60B2-47CA-9B06-266727E6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280A5-8325-4C2E-8B66-F9B95AA3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B087-5ED2-408C-A70B-3AC4EAE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1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5E33-55B4-42DC-8522-56AC61F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9CEB3-BD82-4786-B52D-02B57DBC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054D0-20DB-4A27-88C7-F270BD59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5AC2-E8AC-4E18-B2BB-5DCBEF2F4C8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89F1-213B-4E40-957B-B544BCE0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43802-5D2C-4193-A7E7-5CA7478F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96A8-E522-411E-91B8-DF32ACD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0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C273-22C2-4755-9032-82EA2AB1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DE0A-4C3C-4490-A41F-CCD34DE16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47D8B-F179-48D8-87F1-16102051B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D32C1-73F3-4F7B-9B02-2E7D2C3A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5AC2-E8AC-4E18-B2BB-5DCBEF2F4C8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4B51F-85A7-4A0E-83BD-7F41748D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F7D15-51D2-4E4A-A9B9-8EEBBE29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96A8-E522-411E-91B8-DF32ACD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3BD7-486C-4BD0-B702-3800E4BC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BDEEF-1002-4727-AC31-2759A695A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477D8-B179-4D87-AA56-A04AC2B5F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03451-75B8-4A23-B436-19C3D0F08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ACD2A-52F2-44D6-A6C8-EABB90772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8BD6B-3B1F-441F-AF00-7207CD7B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5AC2-E8AC-4E18-B2BB-5DCBEF2F4C8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83E39-6D38-4176-BCF1-EB57C474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2F902-5A3B-42A8-B55D-763D3EA5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96A8-E522-411E-91B8-DF32ACD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B7AF-6181-4166-8976-C66E65D2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FE0E0-4F90-427D-BC13-4F8D1737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5AC2-E8AC-4E18-B2BB-5DCBEF2F4C8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05F4F-0A30-4DE6-A511-6E02545E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8CF68-B42D-47B2-AABA-1B5A8884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96A8-E522-411E-91B8-DF32ACD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5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57B90-B838-4ABB-AEF8-C47C13E2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5AC2-E8AC-4E18-B2BB-5DCBEF2F4C8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3D38A-69AF-4E84-A218-32DDCEAD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B158A-710C-40B1-889A-F0EB1B2E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96A8-E522-411E-91B8-DF32ACD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5591-ABFF-4463-935B-CFA2EF0B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6BB3-A006-4F9B-86E0-DA7305FF6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7470D-260E-4C1D-8D04-A3A827393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A36C3-EBA8-4054-8975-11BC79A8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5AC2-E8AC-4E18-B2BB-5DCBEF2F4C8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DC64F-4763-4D6E-AAB1-C7EFCF32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C494C-229C-46F7-861E-B963E6BF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96A8-E522-411E-91B8-DF32ACD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B6A3-F436-4F28-94DF-87599D4F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92032-FFDB-43B5-B31F-E87139C6C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C6698-3D85-45D6-9810-32D54C117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97EF4-CA3D-436C-9BEB-FE61B790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5AC2-E8AC-4E18-B2BB-5DCBEF2F4C8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5508E-CF19-47FD-8BB2-74EF8011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795E1-3CC5-4C17-AED0-C7546BF9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96A8-E522-411E-91B8-DF32ACD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F0B-6DED-4650-B8FB-87FD210E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E1F65-4D3D-49DB-94D9-1E73838AA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185F-D7C6-4803-AEBB-0CA474DA3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5AC2-E8AC-4E18-B2BB-5DCBEF2F4C8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28C60-7F10-4C24-947B-042DA6089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AFDB-F782-40EB-85D9-1F182C7B0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696A8-E522-411E-91B8-DF32ACD4ADB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976E20-A029-48F4-B4B6-FA950ABB15D7}"/>
              </a:ext>
            </a:extLst>
          </p:cNvPr>
          <p:cNvGrpSpPr/>
          <p:nvPr userDrawn="1"/>
        </p:nvGrpSpPr>
        <p:grpSpPr>
          <a:xfrm>
            <a:off x="10909574" y="136525"/>
            <a:ext cx="888451" cy="888451"/>
            <a:chOff x="623019" y="2984773"/>
            <a:chExt cx="888451" cy="8884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9967953-CB5E-4005-BAD3-3B83FAFA9D10}"/>
                </a:ext>
              </a:extLst>
            </p:cNvPr>
            <p:cNvSpPr/>
            <p:nvPr/>
          </p:nvSpPr>
          <p:spPr>
            <a:xfrm>
              <a:off x="623019" y="2984773"/>
              <a:ext cx="888451" cy="888451"/>
            </a:xfrm>
            <a:prstGeom prst="ellipse">
              <a:avLst/>
            </a:prstGeom>
            <a:solidFill>
              <a:srgbClr val="BF0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3CC8DC-154C-4229-BA4C-9A456882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44" y="3109633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03164-FBDD-41C7-B416-4F1ADD57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1E91A-0CF1-4048-9835-EE639ACE1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A99E3-4374-4F43-BE45-036EF03B8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0CED7-AF08-4A0A-8075-32471365DAD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E7A9-A090-4CA1-90C5-846A685E1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C343-1DC1-41B3-A6DF-476B005DA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BB087-5ED2-408C-A70B-3AC4EAE25D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B8EE97-525F-45CD-A6FC-CDAC13DB4A68}"/>
              </a:ext>
            </a:extLst>
          </p:cNvPr>
          <p:cNvGrpSpPr/>
          <p:nvPr userDrawn="1"/>
        </p:nvGrpSpPr>
        <p:grpSpPr>
          <a:xfrm>
            <a:off x="10909574" y="139455"/>
            <a:ext cx="888451" cy="888451"/>
            <a:chOff x="623019" y="2984773"/>
            <a:chExt cx="888451" cy="8884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A51FA2-75E0-4050-A6A1-B91DDB0941C5}"/>
                </a:ext>
              </a:extLst>
            </p:cNvPr>
            <p:cNvSpPr/>
            <p:nvPr/>
          </p:nvSpPr>
          <p:spPr>
            <a:xfrm>
              <a:off x="623019" y="2984773"/>
              <a:ext cx="888451" cy="888451"/>
            </a:xfrm>
            <a:prstGeom prst="ellipse">
              <a:avLst/>
            </a:prstGeom>
            <a:solidFill>
              <a:srgbClr val="BF0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CA34C9-36CA-4512-9555-EEFD52DB8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44" y="3109633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884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pscan.com/wordpress-security-scanner" TargetMode="External"/><Relationship Id="rId2" Type="http://schemas.openxmlformats.org/officeDocument/2006/relationships/hyperlink" Target="https://github.com/maurosoria/dirsearch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openwall/joh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tfobins.github.io/gtfobins/pyth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BF0603">
                <a:alpha val="72000"/>
                <a:lumMod val="96000"/>
                <a:lumOff val="4000"/>
              </a:srgbClr>
            </a:gs>
            <a:gs pos="62000">
              <a:schemeClr val="bg1">
                <a:alpha val="4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MacBook Pro turned-on">
            <a:extLst>
              <a:ext uri="{FF2B5EF4-FFF2-40B4-BE49-F238E27FC236}">
                <a16:creationId xmlns:a16="http://schemas.microsoft.com/office/drawing/2014/main" id="{56DA1292-30E7-4BE3-AD2A-78E668B93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239" b="923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F0603">
                  <a:alpha val="71000"/>
                </a:srgbClr>
              </a:gs>
              <a:gs pos="100000">
                <a:srgbClr val="00B0F0"/>
              </a:gs>
            </a:gsLst>
            <a:lin ang="5400000" scaled="1"/>
          </a:gra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4FE5CB-F821-401E-B0AA-5CAB61E6895C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15000">
                <a:srgbClr val="BF0603">
                  <a:alpha val="82000"/>
                </a:srgbClr>
              </a:gs>
              <a:gs pos="76000">
                <a:srgbClr val="1058F8">
                  <a:alpha val="86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E776C-8039-4CF9-AE8E-DCDDA09DF89A}"/>
              </a:ext>
            </a:extLst>
          </p:cNvPr>
          <p:cNvSpPr txBox="1"/>
          <p:nvPr/>
        </p:nvSpPr>
        <p:spPr>
          <a:xfrm>
            <a:off x="2286000" y="3343811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Engagement</a:t>
            </a:r>
          </a:p>
          <a:p>
            <a:pPr algn="ctr"/>
            <a:endParaRPr lang="en-US" sz="4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093B2-C38B-4E49-8B12-90837C6570B3}"/>
              </a:ext>
            </a:extLst>
          </p:cNvPr>
          <p:cNvSpPr txBox="1"/>
          <p:nvPr/>
        </p:nvSpPr>
        <p:spPr>
          <a:xfrm>
            <a:off x="1524000" y="4446776"/>
            <a:ext cx="9582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Attack, Defense &amp; Analysis of a Vulnerable Network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F10775-CF3A-4228-8193-A998906F91A5}"/>
              </a:ext>
            </a:extLst>
          </p:cNvPr>
          <p:cNvGrpSpPr/>
          <p:nvPr/>
        </p:nvGrpSpPr>
        <p:grpSpPr>
          <a:xfrm>
            <a:off x="10928772" y="141500"/>
            <a:ext cx="888451" cy="888451"/>
            <a:chOff x="623019" y="2984773"/>
            <a:chExt cx="888451" cy="88845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33D032-70A8-43D5-886F-475299FEC01A}"/>
                </a:ext>
              </a:extLst>
            </p:cNvPr>
            <p:cNvSpPr/>
            <p:nvPr/>
          </p:nvSpPr>
          <p:spPr>
            <a:xfrm>
              <a:off x="623019" y="2984773"/>
              <a:ext cx="888451" cy="888451"/>
            </a:xfrm>
            <a:prstGeom prst="ellipse">
              <a:avLst/>
            </a:prstGeom>
            <a:solidFill>
              <a:srgbClr val="BF0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154D084-299C-44E6-9BE5-2B87E9F3D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44" y="3109633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902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 holding purple smoke">
            <a:extLst>
              <a:ext uri="{FF2B5EF4-FFF2-40B4-BE49-F238E27FC236}">
                <a16:creationId xmlns:a16="http://schemas.microsoft.com/office/drawing/2014/main" id="{3D148BB3-34E7-4845-AB84-4A1349F70C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F769E5-F248-4CB9-903F-E9D0C0A276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B0603">
                  <a:alpha val="61000"/>
                </a:srgbClr>
              </a:gs>
              <a:gs pos="100000">
                <a:schemeClr val="bg1">
                  <a:alpha val="58000"/>
                  <a:lumMod val="3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F825C-2CC4-4C91-9A8E-6143980DB329}"/>
              </a:ext>
            </a:extLst>
          </p:cNvPr>
          <p:cNvGrpSpPr/>
          <p:nvPr/>
        </p:nvGrpSpPr>
        <p:grpSpPr>
          <a:xfrm>
            <a:off x="10889763" y="137401"/>
            <a:ext cx="888451" cy="888451"/>
            <a:chOff x="623019" y="2984773"/>
            <a:chExt cx="888451" cy="8884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D9A17C-CC6B-4E26-9DC4-2FA470AEE2C9}"/>
                </a:ext>
              </a:extLst>
            </p:cNvPr>
            <p:cNvSpPr/>
            <p:nvPr/>
          </p:nvSpPr>
          <p:spPr>
            <a:xfrm>
              <a:off x="623019" y="2984773"/>
              <a:ext cx="888451" cy="888451"/>
            </a:xfrm>
            <a:prstGeom prst="ellipse">
              <a:avLst/>
            </a:prstGeom>
            <a:solidFill>
              <a:srgbClr val="BF0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6E2D24-D25F-4B97-9F71-8714C32A7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44" y="3109633"/>
              <a:ext cx="609600" cy="6096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CE067-FC4C-4A4E-A630-A8BC8F84E8A9}"/>
              </a:ext>
            </a:extLst>
          </p:cNvPr>
          <p:cNvSpPr txBox="1"/>
          <p:nvPr/>
        </p:nvSpPr>
        <p:spPr>
          <a:xfrm>
            <a:off x="3141677" y="3132271"/>
            <a:ext cx="5908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Avoiding Detection</a:t>
            </a:r>
          </a:p>
        </p:txBody>
      </p:sp>
    </p:spTree>
    <p:extLst>
      <p:ext uri="{BB962C8B-B14F-4D97-AF65-F5344CB8AC3E}">
        <p14:creationId xmlns:p14="http://schemas.microsoft.com/office/powerpoint/2010/main" val="266802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15EDDC-5F09-4854-878E-E82541411D57}"/>
              </a:ext>
            </a:extLst>
          </p:cNvPr>
          <p:cNvSpPr txBox="1"/>
          <p:nvPr/>
        </p:nvSpPr>
        <p:spPr>
          <a:xfrm>
            <a:off x="-228673" y="142457"/>
            <a:ext cx="11312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Stealth Exploitation of Sensitive Data Exposure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87FF9-F7D0-4448-A60A-983CA8D83D13}"/>
              </a:ext>
            </a:extLst>
          </p:cNvPr>
          <p:cNvSpPr txBox="1"/>
          <p:nvPr/>
        </p:nvSpPr>
        <p:spPr>
          <a:xfrm>
            <a:off x="349596" y="925366"/>
            <a:ext cx="113125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Monitoring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alerts detect this exploit?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Excessive HTTP errors due to the aggressive enumeration of the users on wpscan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metrics do they measure?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measures if there are tons of error codes which would indicate a brute force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thresholds do they fire at?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to the mass amounts of attempts it doesn’t matter the threshold if there is a alert on the system it will trigger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5588E-4890-49C0-B7B5-50E415D6DD33}"/>
              </a:ext>
            </a:extLst>
          </p:cNvPr>
          <p:cNvSpPr txBox="1"/>
          <p:nvPr/>
        </p:nvSpPr>
        <p:spPr>
          <a:xfrm>
            <a:off x="349595" y="3429000"/>
            <a:ext cx="69556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Mitigating Detection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you execute the same exploit without triggering the alert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dirsearch there is a –quiet-mode that is a option that you can use under specifically dirsearch that may lead to a quiet scan and less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Much like dirsearch, wpscan has a passive scan that would most likely be a lot safer and wouldn’t be aggressive and be as fast. It also has a –stealthy option that makes all the scans perform passively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there alternative exploits that may perform better?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Possibly, depends on preference but wpscan is a must due to it being a WordPress 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2AEEB-0EE4-4B74-A591-4C80878EF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03" y="3206134"/>
            <a:ext cx="4186992" cy="350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0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FA7805-C2B3-4C5A-A9C4-05028EF476DF}"/>
              </a:ext>
            </a:extLst>
          </p:cNvPr>
          <p:cNvSpPr txBox="1"/>
          <p:nvPr/>
        </p:nvSpPr>
        <p:spPr>
          <a:xfrm>
            <a:off x="349595" y="925366"/>
            <a:ext cx="113125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Monitoring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alerts detect this exploit?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Excessive HTTP errors and HTTP request due to the aggressive scan I did with 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metrics do they measure?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measures if there are tons of error codes which would indicate a brute force attack along with if http requests have a large amount of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thresholds do they fire at?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to the mass amounts of attempts and aggressive scans it triggered easily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B8D68-C3BB-4E4D-B6E7-696451959354}"/>
              </a:ext>
            </a:extLst>
          </p:cNvPr>
          <p:cNvSpPr txBox="1"/>
          <p:nvPr/>
        </p:nvSpPr>
        <p:spPr>
          <a:xfrm>
            <a:off x="349595" y="3429000"/>
            <a:ext cx="114327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Mitigating Detection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you execute the same exploit without triggering the alert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Nmap has several different methods due to how it can manipulate the 3 way handshake with a Stealthy Syn Scan: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there alternative exploits that may perform better?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aren’t many alternative options for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nmap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due to its usability and how easy it is to have on a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CFFEE-FC57-44B1-A4CB-C94AA0B112BA}"/>
              </a:ext>
            </a:extLst>
          </p:cNvPr>
          <p:cNvSpPr txBox="1"/>
          <p:nvPr/>
        </p:nvSpPr>
        <p:spPr>
          <a:xfrm>
            <a:off x="-228673" y="142457"/>
            <a:ext cx="11312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Stealth Exploitation of Nmap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284F2-AFE7-4A02-B114-AECA489FE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2" y="5244882"/>
            <a:ext cx="3695698" cy="14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C751EF-FC3A-451C-9410-341EDFF9FA8C}"/>
              </a:ext>
            </a:extLst>
          </p:cNvPr>
          <p:cNvSpPr txBox="1"/>
          <p:nvPr/>
        </p:nvSpPr>
        <p:spPr>
          <a:xfrm>
            <a:off x="623019" y="238125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of Contents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B188EC-08C6-4C5A-B537-D77469B7A060}"/>
              </a:ext>
            </a:extLst>
          </p:cNvPr>
          <p:cNvGrpSpPr/>
          <p:nvPr/>
        </p:nvGrpSpPr>
        <p:grpSpPr>
          <a:xfrm>
            <a:off x="623019" y="1711572"/>
            <a:ext cx="888451" cy="888451"/>
            <a:chOff x="2899064" y="2020123"/>
            <a:chExt cx="888451" cy="88845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59A128-39C4-4D61-87B5-6B958270868A}"/>
                </a:ext>
              </a:extLst>
            </p:cNvPr>
            <p:cNvSpPr/>
            <p:nvPr/>
          </p:nvSpPr>
          <p:spPr>
            <a:xfrm>
              <a:off x="2899064" y="2020123"/>
              <a:ext cx="888451" cy="888451"/>
            </a:xfrm>
            <a:prstGeom prst="ellipse">
              <a:avLst/>
            </a:prstGeom>
            <a:solidFill>
              <a:srgbClr val="F72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4E3460-AA8A-4FEF-8FF0-375DE4891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489" y="2159548"/>
              <a:ext cx="609600" cy="6096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C67FAD1-4451-4799-8AD0-5D15D22F8311}"/>
              </a:ext>
            </a:extLst>
          </p:cNvPr>
          <p:cNvSpPr txBox="1"/>
          <p:nvPr/>
        </p:nvSpPr>
        <p:spPr>
          <a:xfrm>
            <a:off x="1650895" y="1814266"/>
            <a:ext cx="829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Topology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625FE1-2D88-42F9-8F5D-8755C1B8D0CE}"/>
              </a:ext>
            </a:extLst>
          </p:cNvPr>
          <p:cNvGrpSpPr/>
          <p:nvPr/>
        </p:nvGrpSpPr>
        <p:grpSpPr>
          <a:xfrm>
            <a:off x="623019" y="2984773"/>
            <a:ext cx="888451" cy="888451"/>
            <a:chOff x="623019" y="2984773"/>
            <a:chExt cx="888451" cy="88845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66AD5EB-023A-4A08-BBDB-D3D71BD4E471}"/>
                </a:ext>
              </a:extLst>
            </p:cNvPr>
            <p:cNvSpPr/>
            <p:nvPr/>
          </p:nvSpPr>
          <p:spPr>
            <a:xfrm>
              <a:off x="623019" y="2984773"/>
              <a:ext cx="888451" cy="888451"/>
            </a:xfrm>
            <a:prstGeom prst="ellipse">
              <a:avLst/>
            </a:prstGeom>
            <a:solidFill>
              <a:srgbClr val="BF0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7A82F7E-BD60-4AFA-8188-389C91360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44" y="3109633"/>
              <a:ext cx="609600" cy="6096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8EB6869-A9F4-425E-B973-4AA27B94D710}"/>
              </a:ext>
            </a:extLst>
          </p:cNvPr>
          <p:cNvSpPr txBox="1"/>
          <p:nvPr/>
        </p:nvSpPr>
        <p:spPr>
          <a:xfrm>
            <a:off x="1650895" y="3072902"/>
            <a:ext cx="465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 Vulnerabilities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156D49-A14B-41EF-82D9-6E62CF5246E4}"/>
              </a:ext>
            </a:extLst>
          </p:cNvPr>
          <p:cNvGrpSpPr/>
          <p:nvPr/>
        </p:nvGrpSpPr>
        <p:grpSpPr>
          <a:xfrm>
            <a:off x="623018" y="5526471"/>
            <a:ext cx="888451" cy="888451"/>
            <a:chOff x="623019" y="2984773"/>
            <a:chExt cx="888451" cy="88845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411EC-B79A-42AA-B7E0-3CCE8C5D39AF}"/>
                </a:ext>
              </a:extLst>
            </p:cNvPr>
            <p:cNvSpPr/>
            <p:nvPr/>
          </p:nvSpPr>
          <p:spPr>
            <a:xfrm>
              <a:off x="623019" y="2984773"/>
              <a:ext cx="888451" cy="888451"/>
            </a:xfrm>
            <a:prstGeom prst="ellipse">
              <a:avLst/>
            </a:prstGeom>
            <a:solidFill>
              <a:srgbClr val="BF0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610451D-A64B-4F4E-9980-5FB65B61A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44" y="3109633"/>
              <a:ext cx="609600" cy="6096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1026B0-3BD8-45FF-9AEE-3CBA46F1DE24}"/>
              </a:ext>
            </a:extLst>
          </p:cNvPr>
          <p:cNvGrpSpPr/>
          <p:nvPr/>
        </p:nvGrpSpPr>
        <p:grpSpPr>
          <a:xfrm>
            <a:off x="623018" y="4255622"/>
            <a:ext cx="888451" cy="888451"/>
            <a:chOff x="623019" y="2984773"/>
            <a:chExt cx="888451" cy="88845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85EA34-D2DB-4A38-9312-AF546D06DDEE}"/>
                </a:ext>
              </a:extLst>
            </p:cNvPr>
            <p:cNvSpPr/>
            <p:nvPr/>
          </p:nvSpPr>
          <p:spPr>
            <a:xfrm>
              <a:off x="623019" y="2984773"/>
              <a:ext cx="888451" cy="888451"/>
            </a:xfrm>
            <a:prstGeom prst="ellipse">
              <a:avLst/>
            </a:prstGeom>
            <a:solidFill>
              <a:srgbClr val="BF0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DD8F3D2-C6FF-427B-8221-76D14CD5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44" y="3109633"/>
              <a:ext cx="609600" cy="6096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18B8C64-7A7D-4143-A237-423BFEA24E72}"/>
              </a:ext>
            </a:extLst>
          </p:cNvPr>
          <p:cNvSpPr txBox="1"/>
          <p:nvPr/>
        </p:nvSpPr>
        <p:spPr>
          <a:xfrm>
            <a:off x="1650894" y="4331538"/>
            <a:ext cx="424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Exploits Used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2A9BD6-3D30-4E92-B3EA-DA7B8A63DC82}"/>
              </a:ext>
            </a:extLst>
          </p:cNvPr>
          <p:cNvSpPr txBox="1"/>
          <p:nvPr/>
        </p:nvSpPr>
        <p:spPr>
          <a:xfrm>
            <a:off x="1650894" y="5526471"/>
            <a:ext cx="734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Used to Avoid Detection</a:t>
            </a:r>
          </a:p>
        </p:txBody>
      </p:sp>
    </p:spTree>
    <p:extLst>
      <p:ext uri="{BB962C8B-B14F-4D97-AF65-F5344CB8AC3E}">
        <p14:creationId xmlns:p14="http://schemas.microsoft.com/office/powerpoint/2010/main" val="382556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F86874-41B5-4A2E-9B88-51DCF5B47376}"/>
              </a:ext>
            </a:extLst>
          </p:cNvPr>
          <p:cNvGrpSpPr/>
          <p:nvPr/>
        </p:nvGrpSpPr>
        <p:grpSpPr>
          <a:xfrm>
            <a:off x="218209" y="258603"/>
            <a:ext cx="888451" cy="888451"/>
            <a:chOff x="2899064" y="2020123"/>
            <a:chExt cx="888451" cy="8884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CB46DB-FE38-42A7-BD7D-F0744C30E9A7}"/>
                </a:ext>
              </a:extLst>
            </p:cNvPr>
            <p:cNvSpPr/>
            <p:nvPr/>
          </p:nvSpPr>
          <p:spPr>
            <a:xfrm>
              <a:off x="2899064" y="2020123"/>
              <a:ext cx="888451" cy="888451"/>
            </a:xfrm>
            <a:prstGeom prst="ellipse">
              <a:avLst/>
            </a:prstGeom>
            <a:solidFill>
              <a:srgbClr val="F72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E13D23-B83C-43AD-94E5-7093AF35E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489" y="2159548"/>
              <a:ext cx="609600" cy="6096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0950106-6F78-43D6-A2AA-979C269FA1C3}"/>
              </a:ext>
            </a:extLst>
          </p:cNvPr>
          <p:cNvSpPr txBox="1"/>
          <p:nvPr/>
        </p:nvSpPr>
        <p:spPr>
          <a:xfrm>
            <a:off x="2901017" y="323533"/>
            <a:ext cx="6389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Network Topology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702390A-ED16-479D-95AB-5B040BD11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2951" y="2239428"/>
            <a:ext cx="1341888" cy="13418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32D-66AB-475B-A5E2-BAAE0E080370}"/>
              </a:ext>
            </a:extLst>
          </p:cNvPr>
          <p:cNvSpPr/>
          <p:nvPr/>
        </p:nvSpPr>
        <p:spPr>
          <a:xfrm>
            <a:off x="540328" y="1246864"/>
            <a:ext cx="8530936" cy="5352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880FC-5ACE-47D0-AB5D-FB1021ECC64F}"/>
              </a:ext>
            </a:extLst>
          </p:cNvPr>
          <p:cNvSpPr/>
          <p:nvPr/>
        </p:nvSpPr>
        <p:spPr>
          <a:xfrm>
            <a:off x="862445" y="1558636"/>
            <a:ext cx="7855528" cy="4830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59A226-99CA-4BB9-B65F-0A74FADE00A2}"/>
              </a:ext>
            </a:extLst>
          </p:cNvPr>
          <p:cNvSpPr txBox="1"/>
          <p:nvPr/>
        </p:nvSpPr>
        <p:spPr>
          <a:xfrm>
            <a:off x="3506931" y="1218084"/>
            <a:ext cx="31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Network 192.168.1.0/24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26331-DFE2-48A9-9170-75D0CE39DBBF}"/>
              </a:ext>
            </a:extLst>
          </p:cNvPr>
          <p:cNvSpPr txBox="1"/>
          <p:nvPr/>
        </p:nvSpPr>
        <p:spPr>
          <a:xfrm>
            <a:off x="993606" y="3429001"/>
            <a:ext cx="190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Elk Stack</a:t>
            </a:r>
          </a:p>
          <a:p>
            <a:pPr algn="ctr"/>
            <a:r>
              <a:rPr lang="en-US" sz="1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192.168.1.100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BA04DB-9828-422C-90D0-D9455474F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689962"/>
            <a:ext cx="816889" cy="8168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5FAEFF-1C96-4B57-9829-274A6BA30C13}"/>
              </a:ext>
            </a:extLst>
          </p:cNvPr>
          <p:cNvSpPr txBox="1"/>
          <p:nvPr/>
        </p:nvSpPr>
        <p:spPr>
          <a:xfrm>
            <a:off x="5729231" y="5547138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Kali Linux VM</a:t>
            </a:r>
          </a:p>
          <a:p>
            <a:pPr algn="ctr"/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192.168.1.90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C937571-0C40-4F86-9E7E-C8E79BA08F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03" y="4879744"/>
            <a:ext cx="609600" cy="609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D9F8CA4-7096-4B54-93AF-6CE63FE6E7F1}"/>
              </a:ext>
            </a:extLst>
          </p:cNvPr>
          <p:cNvSpPr txBox="1"/>
          <p:nvPr/>
        </p:nvSpPr>
        <p:spPr>
          <a:xfrm>
            <a:off x="1160393" y="5489344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Capstone VM</a:t>
            </a:r>
          </a:p>
          <a:p>
            <a:pPr algn="ctr"/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192.168.1.105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E794DD-746E-42C8-890D-E037852A7033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 flipV="1">
            <a:off x="5063640" y="4947426"/>
            <a:ext cx="1032359" cy="15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311A89A0-8F12-48FB-9B49-15F3191DCE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23" y="1649949"/>
            <a:ext cx="476250" cy="4762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C0255D4-6D56-42AD-82F7-BF5EF2578C62}"/>
              </a:ext>
            </a:extLst>
          </p:cNvPr>
          <p:cNvSpPr txBox="1"/>
          <p:nvPr/>
        </p:nvSpPr>
        <p:spPr>
          <a:xfrm>
            <a:off x="1416114" y="1682845"/>
            <a:ext cx="317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Microsoft Windows 10 Pro</a:t>
            </a:r>
          </a:p>
          <a:p>
            <a:pPr algn="ctr"/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192.168.1.1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693751-D1E9-42C9-93D7-9FCF0BD66620}"/>
              </a:ext>
            </a:extLst>
          </p:cNvPr>
          <p:cNvSpPr/>
          <p:nvPr/>
        </p:nvSpPr>
        <p:spPr>
          <a:xfrm>
            <a:off x="9184320" y="1246864"/>
            <a:ext cx="1770948" cy="5352534"/>
          </a:xfrm>
          <a:prstGeom prst="rect">
            <a:avLst/>
          </a:prstGeom>
          <a:solidFill>
            <a:srgbClr val="F72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9BDA55-3AA3-4BCA-9FA9-1C0506047B44}"/>
              </a:ext>
            </a:extLst>
          </p:cNvPr>
          <p:cNvSpPr txBox="1"/>
          <p:nvPr/>
        </p:nvSpPr>
        <p:spPr>
          <a:xfrm>
            <a:off x="9238390" y="1402749"/>
            <a:ext cx="2055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Network:</a:t>
            </a:r>
          </a:p>
          <a:p>
            <a:r>
              <a:rPr lang="en-US" sz="11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Address Range:</a:t>
            </a:r>
          </a:p>
          <a:p>
            <a:r>
              <a:rPr lang="en-US" sz="11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192.168.1.0/24</a:t>
            </a:r>
          </a:p>
          <a:p>
            <a:r>
              <a:rPr lang="en-US" sz="11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Netmask:</a:t>
            </a:r>
          </a:p>
          <a:p>
            <a:r>
              <a:rPr lang="en-US" sz="11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255.255.255.0</a:t>
            </a:r>
          </a:p>
          <a:p>
            <a:r>
              <a:rPr lang="en-US" sz="11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Gateway:</a:t>
            </a:r>
          </a:p>
          <a:p>
            <a:r>
              <a:rPr lang="en-US" sz="11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10.0.0.1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E917D5-947E-47B4-8309-7F6A14D9F7A2}"/>
              </a:ext>
            </a:extLst>
          </p:cNvPr>
          <p:cNvSpPr txBox="1"/>
          <p:nvPr/>
        </p:nvSpPr>
        <p:spPr>
          <a:xfrm>
            <a:off x="9227128" y="2785295"/>
            <a:ext cx="1388522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Machines</a:t>
            </a:r>
            <a:endParaRPr lang="en-US" sz="11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IPv4:192.168.1.1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OS: Windows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Hostname: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ML-RefVm-684427</a:t>
            </a:r>
          </a:p>
          <a:p>
            <a:endParaRPr lang="en-US" sz="8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IPv4:192.168.1.90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OS: Kali Linux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Hostname: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Kali</a:t>
            </a:r>
          </a:p>
          <a:p>
            <a:endParaRPr lang="en-US" sz="8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IPv4:192.168.1.100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OS: Linux / Elastic Stack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Hostname: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ELK Stack</a:t>
            </a:r>
            <a:b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endParaRPr lang="en-US" sz="8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IPv4:192.168.1.105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OS: Ubuntu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Hostname: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Capstone</a:t>
            </a:r>
          </a:p>
          <a:p>
            <a:endParaRPr lang="en-US" sz="8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IPv4:192.168.1.110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OS: Linux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Hostname: 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Target 1</a:t>
            </a:r>
          </a:p>
          <a:p>
            <a:endParaRPr lang="en-US" sz="8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IPv4:192.168.1.115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OS: Linux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Hostname:</a:t>
            </a:r>
          </a:p>
          <a:p>
            <a:r>
              <a:rPr lang="en-US" sz="8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Target 2</a:t>
            </a:r>
          </a:p>
          <a:p>
            <a:endParaRPr lang="en-US" sz="7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sz="9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sz="105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C29619-2924-473C-A53E-9E2C17F193AE}"/>
              </a:ext>
            </a:extLst>
          </p:cNvPr>
          <p:cNvSpPr/>
          <p:nvPr/>
        </p:nvSpPr>
        <p:spPr>
          <a:xfrm>
            <a:off x="1106661" y="2263286"/>
            <a:ext cx="7027690" cy="3908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312A9-8FF5-4462-8146-5DD4B1A146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44" y="4498778"/>
            <a:ext cx="897296" cy="897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B2350B-F89E-4D33-90F6-35E25CF908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44" y="3282374"/>
            <a:ext cx="897296" cy="897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1AD2DE-4A94-4F8A-9577-24E8326217A7}"/>
              </a:ext>
            </a:extLst>
          </p:cNvPr>
          <p:cNvSpPr txBox="1"/>
          <p:nvPr/>
        </p:nvSpPr>
        <p:spPr>
          <a:xfrm>
            <a:off x="3995989" y="5411504"/>
            <a:ext cx="155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1 </a:t>
            </a:r>
          </a:p>
          <a:p>
            <a:r>
              <a:rPr lang="en-US" dirty="0"/>
              <a:t>192.168.1.110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8BAFD-0CE8-422C-9628-04AAE32EADD2}"/>
              </a:ext>
            </a:extLst>
          </p:cNvPr>
          <p:cNvCxnSpPr>
            <a:cxnSpLocks/>
            <a:stCxn id="22" idx="1"/>
            <a:endCxn id="14" idx="2"/>
          </p:cNvCxnSpPr>
          <p:nvPr/>
        </p:nvCxnSpPr>
        <p:spPr>
          <a:xfrm flipH="1" flipV="1">
            <a:off x="4614992" y="4179670"/>
            <a:ext cx="1481007" cy="91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FA394E-4165-40D1-82FB-62BCE79730D7}"/>
              </a:ext>
            </a:extLst>
          </p:cNvPr>
          <p:cNvSpPr txBox="1"/>
          <p:nvPr/>
        </p:nvSpPr>
        <p:spPr>
          <a:xfrm>
            <a:off x="5063640" y="3350373"/>
            <a:ext cx="199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2 </a:t>
            </a:r>
          </a:p>
          <a:p>
            <a:r>
              <a:rPr lang="en-US" dirty="0"/>
              <a:t>192.168.1.115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D49C53-C456-46C7-BD62-2F85F748EB8F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2704839" y="2910372"/>
            <a:ext cx="1461505" cy="82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4D3E390-6656-45A9-A445-326796B39929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flipH="1" flipV="1">
            <a:off x="2704839" y="2910372"/>
            <a:ext cx="1461505" cy="203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0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BF0603">
                <a:alpha val="82000"/>
              </a:srgbClr>
            </a:gs>
            <a:gs pos="76000">
              <a:srgbClr val="1058F8">
                <a:alpha val="8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ite crt tv turned on beside white remote control">
            <a:extLst>
              <a:ext uri="{FF2B5EF4-FFF2-40B4-BE49-F238E27FC236}">
                <a16:creationId xmlns:a16="http://schemas.microsoft.com/office/drawing/2014/main" id="{8F2730F7-CBB5-4F0F-8F82-4F82E54ED3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9" b="15319"/>
          <a:stretch/>
        </p:blipFill>
        <p:spPr bwMode="auto">
          <a:xfrm>
            <a:off x="-794" y="-448"/>
            <a:ext cx="12192794" cy="685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A4C9CF-295B-4F37-B9EC-2642DFFA0255}"/>
              </a:ext>
            </a:extLst>
          </p:cNvPr>
          <p:cNvSpPr/>
          <p:nvPr/>
        </p:nvSpPr>
        <p:spPr>
          <a:xfrm>
            <a:off x="-794" y="-450"/>
            <a:ext cx="12192001" cy="6858449"/>
          </a:xfrm>
          <a:prstGeom prst="rect">
            <a:avLst/>
          </a:prstGeom>
          <a:gradFill>
            <a:gsLst>
              <a:gs pos="15000">
                <a:srgbClr val="BF0603">
                  <a:alpha val="72000"/>
                  <a:lumMod val="96000"/>
                  <a:lumOff val="4000"/>
                </a:srgbClr>
              </a:gs>
              <a:gs pos="100000">
                <a:schemeClr val="bg1">
                  <a:alpha val="77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6CA0C-A176-4751-8EA9-E1479BFF3193}"/>
              </a:ext>
            </a:extLst>
          </p:cNvPr>
          <p:cNvSpPr txBox="1"/>
          <p:nvPr/>
        </p:nvSpPr>
        <p:spPr>
          <a:xfrm>
            <a:off x="3080001" y="3428774"/>
            <a:ext cx="6030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 Vulnerabilities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EB066B-8770-45B4-B550-F7B1CC275994}"/>
              </a:ext>
            </a:extLst>
          </p:cNvPr>
          <p:cNvGrpSpPr/>
          <p:nvPr/>
        </p:nvGrpSpPr>
        <p:grpSpPr>
          <a:xfrm>
            <a:off x="10889763" y="137401"/>
            <a:ext cx="888451" cy="888451"/>
            <a:chOff x="623019" y="2984773"/>
            <a:chExt cx="888451" cy="88845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E91C83-FD91-4CCD-80C1-7C9E49371DA2}"/>
                </a:ext>
              </a:extLst>
            </p:cNvPr>
            <p:cNvSpPr/>
            <p:nvPr/>
          </p:nvSpPr>
          <p:spPr>
            <a:xfrm>
              <a:off x="623019" y="2984773"/>
              <a:ext cx="888451" cy="888451"/>
            </a:xfrm>
            <a:prstGeom prst="ellipse">
              <a:avLst/>
            </a:prstGeom>
            <a:solidFill>
              <a:srgbClr val="BF0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00057D-D924-4A34-B943-56E8EE126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44" y="3109633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943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D750F7-60D9-4419-BC4E-EF6DA8295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927166"/>
              </p:ext>
            </p:extLst>
          </p:nvPr>
        </p:nvGraphicFramePr>
        <p:xfrm>
          <a:off x="446268" y="1145060"/>
          <a:ext cx="11336760" cy="547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920">
                  <a:extLst>
                    <a:ext uri="{9D8B030D-6E8A-4147-A177-3AD203B41FA5}">
                      <a16:colId xmlns:a16="http://schemas.microsoft.com/office/drawing/2014/main" val="3994368193"/>
                    </a:ext>
                  </a:extLst>
                </a:gridCol>
                <a:gridCol w="3778920">
                  <a:extLst>
                    <a:ext uri="{9D8B030D-6E8A-4147-A177-3AD203B41FA5}">
                      <a16:colId xmlns:a16="http://schemas.microsoft.com/office/drawing/2014/main" val="295809981"/>
                    </a:ext>
                  </a:extLst>
                </a:gridCol>
                <a:gridCol w="3778920">
                  <a:extLst>
                    <a:ext uri="{9D8B030D-6E8A-4147-A177-3AD203B41FA5}">
                      <a16:colId xmlns:a16="http://schemas.microsoft.com/office/drawing/2014/main" val="2865574756"/>
                    </a:ext>
                  </a:extLst>
                </a:gridCol>
              </a:tblGrid>
              <a:tr h="943133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Vulnerability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Impact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846276"/>
                  </a:ext>
                </a:extLst>
              </a:tr>
              <a:tr h="17183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Sensitive Data Exposure via dirsearch &amp; wpscan</a:t>
                      </a:r>
                    </a:p>
                  </a:txBody>
                  <a:tcPr>
                    <a:solidFill>
                      <a:srgbClr val="F5C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was able to use dirsearch a tool like </a:t>
                      </a:r>
                      <a:r>
                        <a:rPr lang="en-US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gobuster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and </a:t>
                      </a:r>
                      <a:r>
                        <a:rPr lang="en-US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dirbuster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that allows attackers or users to find hidden directories using common wordlists and extensions. Once going onto the Web Server I was able to figure out that it was a WordPress site I then ran a wpscan in order to possibly find more vulnerabilities on the webserver along with possible users.</a:t>
                      </a:r>
                    </a:p>
                  </a:txBody>
                  <a:tcPr>
                    <a:solidFill>
                      <a:srgbClr val="F5C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When I ran a dirsearch to help enumerate the site I didn’t get anything concrete but allowed me to get a bit more familiar with the system. After that I ran a wpscan and was able to find 2 users that were on the server named Steven and Michael, which gave me everything I needed to continue to gain a shell or whatever needed to continue the engagement.</a:t>
                      </a:r>
                    </a:p>
                  </a:txBody>
                  <a:tcPr>
                    <a:solidFill>
                      <a:srgbClr val="F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218217"/>
                  </a:ext>
                </a:extLst>
              </a:tr>
              <a:tr h="140889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Weak Passwords</a:t>
                      </a:r>
                    </a:p>
                  </a:txBody>
                  <a:tcPr>
                    <a:solidFill>
                      <a:srgbClr val="F5C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Common / Weak passwords are all over the place allowing attackers to use a dictionary attack, brute force attack or even guess the password to accounts leading to one of the easiest ways to get hacked and information to be stolen.</a:t>
                      </a:r>
                    </a:p>
                  </a:txBody>
                  <a:tcPr>
                    <a:solidFill>
                      <a:srgbClr val="F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Due to weak passwords I was able to easily SSH onto the Target1 Machine by guessing Michael's password leading me to gain a shell and gain persistent access. </a:t>
                      </a:r>
                    </a:p>
                    <a:p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rgbClr val="F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66862"/>
                  </a:ext>
                </a:extLst>
              </a:tr>
              <a:tr h="140889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Python Sudo Capabilities</a:t>
                      </a:r>
                    </a:p>
                  </a:txBody>
                  <a:tcPr>
                    <a:solidFill>
                      <a:srgbClr val="F5C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user steven had </a:t>
                      </a:r>
                      <a:r>
                        <a:rPr lang="en-US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sudo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privileges that allowed him to use python as sudo which is a big security risk in the system. This allows for possible escalation or use or malicious python scripts in order to further exploit the system.</a:t>
                      </a:r>
                    </a:p>
                  </a:txBody>
                  <a:tcPr>
                    <a:solidFill>
                      <a:srgbClr val="F5C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was able to use this sudo capability to run a python command that escalated my privilege to a root user. This allowed to me to have full </a:t>
                      </a:r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root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access to the system.</a:t>
                      </a:r>
                    </a:p>
                  </a:txBody>
                  <a:tcPr>
                    <a:solidFill>
                      <a:srgbClr val="F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4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AE9ADB-093D-4938-8D76-D207B6FDEF5A}"/>
              </a:ext>
            </a:extLst>
          </p:cNvPr>
          <p:cNvSpPr txBox="1"/>
          <p:nvPr/>
        </p:nvSpPr>
        <p:spPr>
          <a:xfrm>
            <a:off x="446268" y="233671"/>
            <a:ext cx="9676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 Vulnerabilities: Target 1</a:t>
            </a:r>
          </a:p>
        </p:txBody>
      </p:sp>
    </p:spTree>
    <p:extLst>
      <p:ext uri="{BB962C8B-B14F-4D97-AF65-F5344CB8AC3E}">
        <p14:creationId xmlns:p14="http://schemas.microsoft.com/office/powerpoint/2010/main" val="362245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oseup photo of eyeglasses">
            <a:extLst>
              <a:ext uri="{FF2B5EF4-FFF2-40B4-BE49-F238E27FC236}">
                <a16:creationId xmlns:a16="http://schemas.microsoft.com/office/drawing/2014/main" id="{1DA702E0-197F-4766-8F1C-F7BE43C3E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6696E-2AE4-4768-BA3A-44F5FCCD8E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5000">
                <a:srgbClr val="CB0603">
                  <a:alpha val="71765"/>
                </a:srgbClr>
              </a:gs>
              <a:gs pos="100000">
                <a:schemeClr val="bg1">
                  <a:alpha val="8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0633C5-0042-464A-85BD-EBFC5F037A1E}"/>
              </a:ext>
            </a:extLst>
          </p:cNvPr>
          <p:cNvSpPr txBox="1"/>
          <p:nvPr/>
        </p:nvSpPr>
        <p:spPr>
          <a:xfrm>
            <a:off x="3436690" y="871861"/>
            <a:ext cx="449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Exploits Used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6C62EB-C52F-466B-8E92-C3F2C8B451D8}"/>
              </a:ext>
            </a:extLst>
          </p:cNvPr>
          <p:cNvGrpSpPr/>
          <p:nvPr/>
        </p:nvGrpSpPr>
        <p:grpSpPr>
          <a:xfrm>
            <a:off x="10889763" y="137401"/>
            <a:ext cx="888451" cy="888451"/>
            <a:chOff x="623019" y="2984773"/>
            <a:chExt cx="888451" cy="8884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CAA8C0-FBB0-4130-A5D7-49FADEA3909A}"/>
                </a:ext>
              </a:extLst>
            </p:cNvPr>
            <p:cNvSpPr/>
            <p:nvPr/>
          </p:nvSpPr>
          <p:spPr>
            <a:xfrm>
              <a:off x="623019" y="2984773"/>
              <a:ext cx="888451" cy="888451"/>
            </a:xfrm>
            <a:prstGeom prst="ellipse">
              <a:avLst/>
            </a:prstGeom>
            <a:solidFill>
              <a:srgbClr val="BF0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76DA6F-CC14-4A47-BB96-477906FA0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44" y="3109633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672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941458-5CC3-4189-A12C-6A243A4DCB32}"/>
              </a:ext>
            </a:extLst>
          </p:cNvPr>
          <p:cNvSpPr txBox="1"/>
          <p:nvPr/>
        </p:nvSpPr>
        <p:spPr>
          <a:xfrm>
            <a:off x="796954" y="478172"/>
            <a:ext cx="970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1 Exploitation: Sensitive Data Exposure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881B5-DAA1-499A-9DAE-34BDAAF886E0}"/>
              </a:ext>
            </a:extLst>
          </p:cNvPr>
          <p:cNvSpPr txBox="1"/>
          <p:nvPr/>
        </p:nvSpPr>
        <p:spPr>
          <a:xfrm>
            <a:off x="914400" y="1468073"/>
            <a:ext cx="9932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found a vulnerability in the webservers Sensitive Data and used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dirsearch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 directory traversal tool that shows attackers possible “hidden” folders and topology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also used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wpscan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another tool used to help me find users that were on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tools granted me a user shell from the user Michael and to find the flags.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3CD5B-A83A-4C5C-9C06-D6A361FD8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17" y="2767097"/>
            <a:ext cx="6946084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75E2E8-7AD6-4102-8469-B0B35419D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81" y="4869869"/>
            <a:ext cx="6201640" cy="1457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65CC0-B88B-4FE2-97B9-8E31D00D9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11" y="4067630"/>
            <a:ext cx="4073348" cy="26445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B5ABFC-9FEC-4C05-8368-0F8FBB206594}"/>
              </a:ext>
            </a:extLst>
          </p:cNvPr>
          <p:cNvSpPr txBox="1"/>
          <p:nvPr/>
        </p:nvSpPr>
        <p:spPr>
          <a:xfrm>
            <a:off x="5167619" y="4406676"/>
            <a:ext cx="544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WPSCAN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5A8F85-E24B-497F-9701-6F9148BE2D25}"/>
              </a:ext>
            </a:extLst>
          </p:cNvPr>
          <p:cNvSpPr txBox="1"/>
          <p:nvPr/>
        </p:nvSpPr>
        <p:spPr>
          <a:xfrm>
            <a:off x="620784" y="3547950"/>
            <a:ext cx="380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DIRSEARCH</a:t>
            </a:r>
          </a:p>
        </p:txBody>
      </p:sp>
    </p:spTree>
    <p:extLst>
      <p:ext uri="{BB962C8B-B14F-4D97-AF65-F5344CB8AC3E}">
        <p14:creationId xmlns:p14="http://schemas.microsoft.com/office/powerpoint/2010/main" val="115890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6A7209-C15D-4F23-92D7-3065133E0C60}"/>
              </a:ext>
            </a:extLst>
          </p:cNvPr>
          <p:cNvSpPr txBox="1"/>
          <p:nvPr/>
        </p:nvSpPr>
        <p:spPr>
          <a:xfrm>
            <a:off x="914400" y="1224793"/>
            <a:ext cx="9932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Weak passwords were found all over the system, Michael’s password was easily guessable leading me to gain a user shell for Michael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gaining the shell I was then able to keep digging and found a wp-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config.php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which contained the database, username and password for the root user of the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clearly is a big security flaw because I was able to maintain persistence because I had passwords to both Michael and the Root SQL db.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also allowed me to traverse through the whole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and gain whatever information I wanted like the posts, users, options and comments.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2BE6D-ADA5-4107-802B-E722D59C4BAF}"/>
              </a:ext>
            </a:extLst>
          </p:cNvPr>
          <p:cNvSpPr txBox="1"/>
          <p:nvPr/>
        </p:nvSpPr>
        <p:spPr>
          <a:xfrm>
            <a:off x="914400" y="437454"/>
            <a:ext cx="970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1 Exploitation: Weak Passwords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8A69C-971A-49D9-9FE7-E590E9D33116}"/>
              </a:ext>
            </a:extLst>
          </p:cNvPr>
          <p:cNvSpPr txBox="1"/>
          <p:nvPr/>
        </p:nvSpPr>
        <p:spPr>
          <a:xfrm>
            <a:off x="914400" y="3533117"/>
            <a:ext cx="10008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Along with having passwords to the DB and user Michael when digging around the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wp_users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table inside of the DB I found hashes for both users Michael and Steven which was out in the open with no security or protection.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was then able to crack these hashes using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john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password cracking tool and got Stevens password.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4514C2-13CC-4940-8D10-573C7652D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10" y="4806217"/>
            <a:ext cx="1407580" cy="187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76F610-5460-4578-B9DD-483C5CB70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28" y="4742972"/>
            <a:ext cx="5334744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0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3019C8-495F-48C8-9242-A552B7F34D5B}"/>
              </a:ext>
            </a:extLst>
          </p:cNvPr>
          <p:cNvSpPr txBox="1"/>
          <p:nvPr/>
        </p:nvSpPr>
        <p:spPr>
          <a:xfrm>
            <a:off x="914400" y="1468073"/>
            <a:ext cx="99325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I had access to the Steven user I was then in the Post-Exploitation phase and was looking for what else I could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then ran </a:t>
            </a:r>
            <a:r>
              <a:rPr lang="en-US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sudo –l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to look for what type of sudo privileges Steven had and was able to find that he was able to use python with no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was a huge security flaw in my eyes and I used this to my advantage and looked for a simple python shell which I found via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GTFObins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gave me full unrestricted python shell that had me as a root user and had full control of the system.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6EE2E-0739-4301-86B8-CB56A4B80E3E}"/>
              </a:ext>
            </a:extLst>
          </p:cNvPr>
          <p:cNvSpPr txBox="1"/>
          <p:nvPr/>
        </p:nvSpPr>
        <p:spPr>
          <a:xfrm>
            <a:off x="796954" y="478172"/>
            <a:ext cx="970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1 Exploitation: Sudo Capabilities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EF806-A61C-418A-A127-3AA2032BF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19548"/>
            <a:ext cx="8278380" cy="1343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9D261-41FE-4B63-ADCD-0824686CD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759690"/>
            <a:ext cx="4201111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2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1126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Lucida Sans Unicode</vt:lpstr>
      <vt:lpstr>Tahoma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Duardo</dc:creator>
  <cp:lastModifiedBy>Garrett Duardo</cp:lastModifiedBy>
  <cp:revision>4</cp:revision>
  <dcterms:created xsi:type="dcterms:W3CDTF">2021-08-30T16:24:52Z</dcterms:created>
  <dcterms:modified xsi:type="dcterms:W3CDTF">2021-09-01T16:11:58Z</dcterms:modified>
</cp:coreProperties>
</file>