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9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B99808-7578-40BC-A79E-00DB56D3B138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0DAD3B-201D-40A4-AC9D-E3C7B678E7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commons.wikimedia.org/wiki/File:State_of_Georgia.sv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5741-2AA9-4297-BB52-42B18C02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Dillard’s Merchandise Placement via 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2D95-194A-4A9E-A778-3B3F7A7C4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garrett</a:t>
            </a:r>
            <a:r>
              <a:rPr lang="en-US" dirty="0"/>
              <a:t> </a:t>
            </a:r>
            <a:r>
              <a:rPr lang="en-US" dirty="0" err="1"/>
              <a:t>hiser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6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7271-C8FC-4F80-B796-6DF6099E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Top 100 SKU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0A76-5A18-4DA2-9419-EC2C1107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analysis I’ve performed, these products (listed by SKU) are my top 100 candidates for the product </a:t>
            </a:r>
            <a:r>
              <a:rPr lang="en-US" dirty="0" smtClean="0"/>
              <a:t>redesign (for associations see the “</a:t>
            </a:r>
            <a:r>
              <a:rPr lang="en-US" dirty="0" err="1" smtClean="0"/>
              <a:t>Denver_association_rules</a:t>
            </a:r>
            <a:r>
              <a:rPr lang="en-US" dirty="0" smtClean="0"/>
              <a:t>” csv)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C9678-8C04-4D94-94AC-3C3E5BF88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15608"/>
              </p:ext>
            </p:extLst>
          </p:nvPr>
        </p:nvGraphicFramePr>
        <p:xfrm>
          <a:off x="2032000" y="2519891"/>
          <a:ext cx="8128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65665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74489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48320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64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9855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1963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43959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5715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97618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1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{3908011}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{3978011}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{3537981}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{913783}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{3854099}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{2708353}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{3013129}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{2466897}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{3894099}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{3561221}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95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{3998011}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{776350}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{803921}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{4008011}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{3053129}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{4208011}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{4072567}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{5076322}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{4498011}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{2258366}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07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{2726578}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{3871688}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{4108011}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{3683946}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{4062567}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{1226187}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{4746413}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{1842285}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{3874099}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{2288366}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3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{3968011}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{3524026}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{1968367}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{264715}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{4976322}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{5108107}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{4776413}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{1933241}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{4686413}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{4440924}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6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{2716578}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{2783996}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{3559555}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{5079809}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{4138348}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{5467377}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{4148348}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{4928011}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{108507}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{2366897}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28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{3988011}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{1009332}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{1832285}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{944478}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{1943241}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{1047565}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{3448186}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{2292671}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{4329285}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{3949538}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1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{3898011}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{5327384}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{4992993}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{726718}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{2698353}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{7915}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{4756413}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{39633}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{1310252}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{2396897}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88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{3690654}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{5268597}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{1206132}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{2072671}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{4484478}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{566969}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{3751221}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{3884099}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{5028011}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{3968356}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79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{348498}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{1184024}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{3161221}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{4112626}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{3864099}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{3787564}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{2784759}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{1658506}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{3611367}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{448103}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{3582465}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{3619770}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{2988370}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{3868338}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{267565}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{1658851}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{5317384}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{2688353}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{3631365}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{2386897}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81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4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326B-06A0-4694-9845-B290979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7523-05AF-4416-8B23-CEB47A1E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results of the analysis in mind, these are my suggestions for next steps beyond the scope-of-work of this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20 SKU’s from the list of 100 given here to be moved by Dillard’s</a:t>
            </a:r>
          </a:p>
          <a:p>
            <a:pPr lvl="1"/>
            <a:r>
              <a:rPr lang="en-US" dirty="0"/>
              <a:t>It’s my personal opinion that Dillard’s selects the </a:t>
            </a:r>
            <a:r>
              <a:rPr lang="en-US" b="1" dirty="0"/>
              <a:t>20 highest profit margin items </a:t>
            </a:r>
            <a:r>
              <a:rPr lang="en-US" dirty="0"/>
              <a:t>from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b="1" dirty="0"/>
              <a:t>one</a:t>
            </a:r>
            <a:r>
              <a:rPr lang="en-US" dirty="0"/>
              <a:t> store from the regional subset (the </a:t>
            </a:r>
            <a:r>
              <a:rPr lang="en-US" dirty="0" smtClean="0"/>
              <a:t>greater Denver area) </a:t>
            </a:r>
            <a:r>
              <a:rPr lang="en-US" dirty="0"/>
              <a:t>to implement </a:t>
            </a:r>
            <a:r>
              <a:rPr lang="en-US" b="1" dirty="0"/>
              <a:t>all 20</a:t>
            </a:r>
            <a:r>
              <a:rPr lang="en-US" dirty="0"/>
              <a:t> of these association rules (i.e. </a:t>
            </a:r>
            <a:r>
              <a:rPr lang="en-US" dirty="0" smtClean="0"/>
              <a:t>moving </a:t>
            </a:r>
            <a:r>
              <a:rPr lang="en-US" dirty="0"/>
              <a:t>products from </a:t>
            </a:r>
            <a:r>
              <a:rPr lang="en-US" dirty="0" smtClean="0"/>
              <a:t>the right hand</a:t>
            </a:r>
            <a:r>
              <a:rPr lang="en-US" dirty="0" smtClean="0"/>
              <a:t> </a:t>
            </a:r>
            <a:r>
              <a:rPr lang="en-US" dirty="0"/>
              <a:t>side of the associations rules list </a:t>
            </a:r>
            <a:r>
              <a:rPr lang="en-US" dirty="0" smtClean="0"/>
              <a:t>to be </a:t>
            </a:r>
            <a:r>
              <a:rPr lang="en-US" dirty="0"/>
              <a:t>close in proximity </a:t>
            </a:r>
            <a:r>
              <a:rPr lang="en-US" dirty="0" smtClean="0"/>
              <a:t>to their left hand associations)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substantial time has passed after implementation, perform an event study to determine if the store that has been re-planogramed is </a:t>
            </a:r>
            <a:r>
              <a:rPr lang="en-US" b="1" dirty="0"/>
              <a:t>performing better than projected</a:t>
            </a:r>
            <a:r>
              <a:rPr lang="en-US" dirty="0"/>
              <a:t> relative to stores that were not modified</a:t>
            </a:r>
          </a:p>
          <a:p>
            <a:pPr lvl="1"/>
            <a:r>
              <a:rPr lang="en-US" dirty="0"/>
              <a:t>If so, then begin implementing the process in other stores, performing appropriate analysis subset by region or possibly income level to accurately reflect buying habits</a:t>
            </a:r>
          </a:p>
        </p:txBody>
      </p:sp>
    </p:spTree>
    <p:extLst>
      <p:ext uri="{BB962C8B-B14F-4D97-AF65-F5344CB8AC3E}">
        <p14:creationId xmlns:p14="http://schemas.microsoft.com/office/powerpoint/2010/main" val="188344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C3E9-D98E-47D1-B227-4FF5E98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44F2-9388-4EA6-9B21-57B6D60E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have been tasked with data mining </a:t>
            </a:r>
            <a:r>
              <a:rPr lang="en-US" sz="2800" b="1" dirty="0"/>
              <a:t>association rules </a:t>
            </a:r>
            <a:r>
              <a:rPr lang="en-US" sz="2800" dirty="0"/>
              <a:t>from Dillard’s point-of-sales data for the purposes of rearranging the planograms of the store. In layman’s terms, </a:t>
            </a:r>
            <a:r>
              <a:rPr lang="en-US" sz="2800" b="1" dirty="0"/>
              <a:t>determining which items people tend to buy together so that they can be placed near each other in order to facilitate additional sales</a:t>
            </a:r>
            <a:r>
              <a:rPr lang="en-US" sz="2800" dirty="0"/>
              <a:t>. For budgetary reasons, </a:t>
            </a:r>
            <a:r>
              <a:rPr lang="en-US" sz="2800" b="1" dirty="0"/>
              <a:t>only 20 moves </a:t>
            </a:r>
            <a:r>
              <a:rPr lang="en-US" sz="2800" dirty="0"/>
              <a:t>can be made across all of Dillard’s locations. This assignment is to </a:t>
            </a:r>
            <a:r>
              <a:rPr lang="en-US" sz="2800" b="1" dirty="0"/>
              <a:t>identify the 100 items that are the best candidates </a:t>
            </a:r>
            <a:r>
              <a:rPr lang="en-US" sz="2800" dirty="0"/>
              <a:t>for in-store relocation.</a:t>
            </a:r>
          </a:p>
        </p:txBody>
      </p:sp>
    </p:spTree>
    <p:extLst>
      <p:ext uri="{BB962C8B-B14F-4D97-AF65-F5344CB8AC3E}">
        <p14:creationId xmlns:p14="http://schemas.microsoft.com/office/powerpoint/2010/main" val="24145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0BC2-4C56-49FB-9B57-26A280A3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Action Plan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E9D63042-78AD-4DD4-9608-02C13A095510}"/>
              </a:ext>
            </a:extLst>
          </p:cNvPr>
          <p:cNvSpPr/>
          <p:nvPr/>
        </p:nvSpPr>
        <p:spPr>
          <a:xfrm>
            <a:off x="662940" y="2308860"/>
            <a:ext cx="4063365" cy="3491865"/>
          </a:xfrm>
          <a:prstGeom prst="rightArrow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18F6411B-9E14-4447-991F-160152ECB70E}"/>
              </a:ext>
            </a:extLst>
          </p:cNvPr>
          <p:cNvSpPr/>
          <p:nvPr/>
        </p:nvSpPr>
        <p:spPr>
          <a:xfrm>
            <a:off x="4918710" y="2274570"/>
            <a:ext cx="4063365" cy="3491865"/>
          </a:xfrm>
          <a:prstGeom prst="rightArrowCallo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DB804-7706-47B1-AE75-AAD17D99FE0E}"/>
              </a:ext>
            </a:extLst>
          </p:cNvPr>
          <p:cNvSpPr/>
          <p:nvPr/>
        </p:nvSpPr>
        <p:spPr>
          <a:xfrm>
            <a:off x="9166859" y="2274570"/>
            <a:ext cx="2657475" cy="3509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96EBE-E373-478F-9925-F400B9553CF9}"/>
              </a:ext>
            </a:extLst>
          </p:cNvPr>
          <p:cNvSpPr txBox="1"/>
          <p:nvPr/>
        </p:nvSpPr>
        <p:spPr>
          <a:xfrm>
            <a:off x="662940" y="2326006"/>
            <a:ext cx="26346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Data Exploration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Identify relevant available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Make problem relevant sub-setting decisions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61582-43D4-4AEA-AC13-311761FEF8FD}"/>
              </a:ext>
            </a:extLst>
          </p:cNvPr>
          <p:cNvSpPr txBox="1"/>
          <p:nvPr/>
        </p:nvSpPr>
        <p:spPr>
          <a:xfrm>
            <a:off x="4933952" y="2274570"/>
            <a:ext cx="26346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Pre-Processing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Extract relevant data from provided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Convert to market basket format to allow for rule mining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AB040-37FF-4BB7-83E6-1C13D6AF2582}"/>
              </a:ext>
            </a:extLst>
          </p:cNvPr>
          <p:cNvSpPr txBox="1"/>
          <p:nvPr/>
        </p:nvSpPr>
        <p:spPr>
          <a:xfrm>
            <a:off x="9166859" y="2274570"/>
            <a:ext cx="2634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Association Rule Mining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Generate association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Refine rules to identify best 100 items by SKU</a:t>
            </a:r>
          </a:p>
        </p:txBody>
      </p:sp>
    </p:spTree>
    <p:extLst>
      <p:ext uri="{BB962C8B-B14F-4D97-AF65-F5344CB8AC3E}">
        <p14:creationId xmlns:p14="http://schemas.microsoft.com/office/powerpoint/2010/main" val="21548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834F-BB85-470B-90F7-DA9FE2EE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B815-5E52-47AF-9512-433740A5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Point-of-sales data is assumed to be accurate enough that any input errors, coupled with the large size of the data set, are insignificant for data mining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Transactions are to be considered on a purely individually basis- although a single individual could theoretically skew the data by regularly buying a similar basket of items, the incredibly large amount of transaction data presented should be sufficient to drown any of these effects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 this is Dillard’s first instance of marketing through association rules, no associated products are assumed to already be in close proximity to one another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07-806F-400F-9D01-7D35F035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Identifying Relevant 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0571-FAA0-4034-8F42-29524463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For the purposes of the analysis, the following data has been provided: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Store Info- </a:t>
            </a:r>
            <a:r>
              <a:rPr lang="en-US" sz="2200" dirty="0"/>
              <a:t>descriptions of Dillard’s store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SKU Info- qualitative information regarding each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SKU Store Info- cost and location availability information regarding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Department Info- descriptions of the product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Transaction Info- </a:t>
            </a:r>
            <a:r>
              <a:rPr lang="en-US" sz="2200" dirty="0"/>
              <a:t>granular level sales data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b="1" dirty="0"/>
              <a:t>Transaction Info</a:t>
            </a:r>
            <a:r>
              <a:rPr lang="en-US" sz="2200" dirty="0"/>
              <a:t> is the key to setting up market baskets for association rules and is thus the most essential data to the analysis. In addition, </a:t>
            </a:r>
            <a:r>
              <a:rPr lang="en-US" sz="2200" b="1" dirty="0"/>
              <a:t>Store Info </a:t>
            </a:r>
            <a:r>
              <a:rPr lang="en-US" sz="2200" dirty="0"/>
              <a:t>provides useful information for sub-setting the </a:t>
            </a:r>
            <a:r>
              <a:rPr lang="en-US" sz="2200" dirty="0" smtClean="0"/>
              <a:t>data.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8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319E-1C65-4AD0-852F-F62E91E1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Subset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FD79-EEC4-4542-9129-47ABE0B0B0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Sub-setting the data provides two useful benefits: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data set is reduced to a size that can </a:t>
            </a:r>
            <a:r>
              <a:rPr lang="en-US" sz="2200" b="1" dirty="0"/>
              <a:t>more easily be mined </a:t>
            </a:r>
            <a:r>
              <a:rPr lang="en-US" sz="2200" dirty="0"/>
              <a:t>for association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Sub-setting the data in a smart way makes sense in a marketing context</a:t>
            </a:r>
          </a:p>
          <a:p>
            <a:pPr marL="749808" lvl="1" indent="-457200"/>
            <a:r>
              <a:rPr lang="en-US" dirty="0"/>
              <a:t>Purchasing habits are likely not constant across the whole United States- a patron in New England might not purchase the same baskets as one in the South.</a:t>
            </a:r>
          </a:p>
          <a:p>
            <a:pPr marL="749808" lvl="1" indent="-457200"/>
            <a:r>
              <a:rPr lang="en-US" dirty="0"/>
              <a:t>For this reason, </a:t>
            </a:r>
            <a:r>
              <a:rPr lang="en-US" dirty="0" smtClean="0"/>
              <a:t>the </a:t>
            </a:r>
            <a:r>
              <a:rPr lang="en-US" dirty="0"/>
              <a:t>of transactions from </a:t>
            </a:r>
            <a:r>
              <a:rPr lang="en-US" b="1" dirty="0"/>
              <a:t>all stores located in the </a:t>
            </a:r>
            <a:r>
              <a:rPr lang="en-US" b="1" dirty="0" smtClean="0"/>
              <a:t>greater Denver area </a:t>
            </a:r>
            <a:r>
              <a:rPr lang="en-US" dirty="0" smtClean="0"/>
              <a:t>have </a:t>
            </a:r>
            <a:r>
              <a:rPr lang="en-US" dirty="0"/>
              <a:t>been </a:t>
            </a:r>
            <a:r>
              <a:rPr lang="en-US" dirty="0" smtClean="0"/>
              <a:t>selected.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30714-A29E-47A5-B44D-BE3892BB0161}"/>
              </a:ext>
            </a:extLst>
          </p:cNvPr>
          <p:cNvSpPr txBox="1"/>
          <p:nvPr/>
        </p:nvSpPr>
        <p:spPr>
          <a:xfrm>
            <a:off x="2019533" y="5496921"/>
            <a:ext cx="2952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commons.wikimedia.org/wiki/File:State_of_Georgia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5" name="Content Placeholder 4" descr="#2015APM Council on Social Work Education, Denver ..."/>
          <p:cNvPicPr>
            <a:picLocks noGrp="1" noChangeAspect="1"/>
          </p:cNvPicPr>
          <p:nvPr>
            <p:ph sz="half"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11388"/>
            <a:ext cx="4938712" cy="3292474"/>
          </a:xfrm>
        </p:spPr>
      </p:pic>
    </p:spTree>
    <p:extLst>
      <p:ext uri="{BB962C8B-B14F-4D97-AF65-F5344CB8AC3E}">
        <p14:creationId xmlns:p14="http://schemas.microsoft.com/office/powerpoint/2010/main" val="182013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67CE-B65C-4FCF-A07D-FE7BDE40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2679-DDAB-4227-A338-20FAD960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pre-processing in this case is relatively simple, and follows three main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Load data in pieces, filter out the transactions from the desired store location, store them, and repeat </a:t>
            </a:r>
            <a:r>
              <a:rPr lang="en-US" sz="2400" b="1" dirty="0"/>
              <a:t>until the entire data set </a:t>
            </a:r>
            <a:r>
              <a:rPr lang="en-US" sz="2400" dirty="0"/>
              <a:t>has been processed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extraneous variables- for the case of our market basket selection, this includes only </a:t>
            </a:r>
            <a:r>
              <a:rPr lang="en-US" sz="2400" b="1" dirty="0"/>
              <a:t>transaction number </a:t>
            </a:r>
            <a:r>
              <a:rPr lang="en-US" sz="2400" dirty="0"/>
              <a:t>(identifies an individual transaction) and </a:t>
            </a:r>
            <a:r>
              <a:rPr lang="en-US" sz="2400" b="1" dirty="0"/>
              <a:t>SKU number </a:t>
            </a:r>
            <a:r>
              <a:rPr lang="en-US" sz="2400" dirty="0"/>
              <a:t>(identifies the product)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Assemble the data into market baskets- create a new data frame with as many rows as transactions, and </a:t>
            </a:r>
            <a:r>
              <a:rPr lang="en-US" sz="2400" b="1" dirty="0"/>
              <a:t>add products into baskets based on common transaction number</a:t>
            </a:r>
          </a:p>
        </p:txBody>
      </p:sp>
    </p:spTree>
    <p:extLst>
      <p:ext uri="{BB962C8B-B14F-4D97-AF65-F5344CB8AC3E}">
        <p14:creationId xmlns:p14="http://schemas.microsoft.com/office/powerpoint/2010/main" val="123003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7F96-EB64-407C-B953-F55711C6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Mining-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D73-55DA-488C-A822-14C73DF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determining association rules, the </a:t>
            </a:r>
            <a:r>
              <a:rPr lang="en-US" sz="2400" b="1" dirty="0"/>
              <a:t>apriori algorithm</a:t>
            </a:r>
            <a:r>
              <a:rPr lang="en-US" sz="2400" dirty="0"/>
              <a:t> from the “</a:t>
            </a:r>
            <a:r>
              <a:rPr lang="en-US" sz="2400" dirty="0" err="1"/>
              <a:t>arules</a:t>
            </a:r>
            <a:r>
              <a:rPr lang="en-US" sz="2400" dirty="0"/>
              <a:t>” package for R was utilized. In controlling for quality of the rules, two main parameters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Minsup</a:t>
            </a:r>
            <a:r>
              <a:rPr lang="en-US" sz="2400" dirty="0"/>
              <a:t>- an abbreviation of “minimum support.” In a marketing context, “What’s the </a:t>
            </a:r>
            <a:r>
              <a:rPr lang="en-US" sz="2400" b="1" dirty="0"/>
              <a:t>minimum number of observations</a:t>
            </a:r>
            <a:r>
              <a:rPr lang="en-US" sz="2400" dirty="0"/>
              <a:t> that I’d need to consider a rule useful?”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Confidence- a minimum measure of frequency of association. In a marketing context, “Fractionally, how </a:t>
            </a:r>
            <a:r>
              <a:rPr lang="en-US" sz="2400" b="1" dirty="0"/>
              <a:t>often does this rule need to be observed </a:t>
            </a:r>
            <a:r>
              <a:rPr lang="en-US" sz="2400" dirty="0"/>
              <a:t>for it to be useful?”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002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E8A8-8F08-4754-8C57-D894856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Mining- Rule Refinement for Product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6442-2F61-4A0A-AF3A-6F491FE5C684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For our task of identifying the top 100 products as candidates for relocation, I have employed </a:t>
            </a:r>
            <a:r>
              <a:rPr lang="en-US" dirty="0" smtClean="0"/>
              <a:t>the following steps.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minsup</a:t>
            </a:r>
            <a:r>
              <a:rPr lang="en-US" dirty="0"/>
              <a:t> </a:t>
            </a:r>
            <a:r>
              <a:rPr lang="en-US" dirty="0" smtClean="0"/>
              <a:t>as 0.005, </a:t>
            </a:r>
            <a:r>
              <a:rPr lang="en-US" dirty="0" smtClean="0"/>
              <a:t>or fractionally 5/1000. </a:t>
            </a:r>
            <a:r>
              <a:rPr lang="en-US" dirty="0" smtClean="0"/>
              <a:t>I </a:t>
            </a:r>
            <a:r>
              <a:rPr lang="en-US" dirty="0"/>
              <a:t>feel that this is a good number to qualify a rule as popular enough to designate a product as a candidate in the </a:t>
            </a:r>
            <a:r>
              <a:rPr lang="en-US" dirty="0" smtClean="0"/>
              <a:t>redesign given the incredibly large number of products in the data set.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an initially lenient confidence level to generate a large amount of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are slightly more than 100 </a:t>
            </a:r>
            <a:r>
              <a:rPr lang="en-US" dirty="0" smtClean="0"/>
              <a:t>unique SKU’s </a:t>
            </a:r>
            <a:r>
              <a:rPr lang="en-US" dirty="0"/>
              <a:t>(&lt;120) populating the right hand of the list, select the 100 associated with the strongest </a:t>
            </a:r>
            <a:r>
              <a:rPr lang="en-US" dirty="0" smtClean="0"/>
              <a:t>lift</a:t>
            </a:r>
            <a:r>
              <a:rPr lang="en-US" dirty="0" smtClean="0"/>
              <a:t>. </a:t>
            </a:r>
            <a:r>
              <a:rPr lang="en-US" dirty="0"/>
              <a:t>If there are too many, return to step 2 and use an increased confidence parameter (a final value of </a:t>
            </a:r>
            <a:r>
              <a:rPr lang="en-US" dirty="0" smtClean="0"/>
              <a:t>1.5%</a:t>
            </a:r>
            <a:r>
              <a:rPr lang="en-US" dirty="0" smtClean="0"/>
              <a:t> </a:t>
            </a:r>
            <a:r>
              <a:rPr lang="en-US" dirty="0"/>
              <a:t>was used in this analysis)</a:t>
            </a:r>
          </a:p>
          <a:p>
            <a:pPr marL="0" indent="0">
              <a:buNone/>
            </a:pPr>
            <a:r>
              <a:rPr lang="en-US" dirty="0"/>
              <a:t>Once this process is complete, the 100 candidate products have been identified.</a:t>
            </a:r>
          </a:p>
        </p:txBody>
      </p:sp>
    </p:spTree>
    <p:extLst>
      <p:ext uri="{BB962C8B-B14F-4D97-AF65-F5344CB8AC3E}">
        <p14:creationId xmlns:p14="http://schemas.microsoft.com/office/powerpoint/2010/main" val="11293307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1302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Dillard’s Merchandise Placement via Association Rules</vt:lpstr>
      <vt:lpstr>Problem Statement</vt:lpstr>
      <vt:lpstr>Methodology- Action Plan</vt:lpstr>
      <vt:lpstr>Methodology- Assumptions</vt:lpstr>
      <vt:lpstr>Data Exploration- Identifying Relevant Available Data</vt:lpstr>
      <vt:lpstr>Data Exploration- Subset Selection</vt:lpstr>
      <vt:lpstr>Pre-Processing</vt:lpstr>
      <vt:lpstr>Association Rule Mining- Rule Generation</vt:lpstr>
      <vt:lpstr>Association Rule Mining- Rule Refinement for Product Selection</vt:lpstr>
      <vt:lpstr>Results: Top 100 SKU Candidates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Dillard’s Merchandise Placement via Association Rules</dc:title>
  <dc:creator>Neal Hiser</dc:creator>
  <cp:lastModifiedBy>Windows User</cp:lastModifiedBy>
  <cp:revision>31</cp:revision>
  <dcterms:created xsi:type="dcterms:W3CDTF">2019-02-06T06:50:22Z</dcterms:created>
  <dcterms:modified xsi:type="dcterms:W3CDTF">2019-02-11T06:47:04Z</dcterms:modified>
</cp:coreProperties>
</file>