
<file path=[Content_Types].xml><?xml version="1.0" encoding="utf-8"?>
<Types xmlns="http://schemas.openxmlformats.org/package/2006/content-types">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
<p:presentation xmlns:r="http://schemas.openxmlformats.org/officeDocument/2006/relationships" xmlns:a="http://schemas.openxmlformats.org/drawingml/2006/main" xmlns:p="http://schemas.openxmlformats.org/presentationml/2006/main">
  <p:sldMasterIdLst>
    <p:sldMasterId id="2147484689" r:id="rId1"/>
  </p:sldMasterIdLst>
  <p:notesMasterIdLst>
    <p:notesMasterId r:id="rId2"/>
  </p:notesMasterIdLst>
  <p:handoutMasterIdLst>
    <p:handoutMasterId r:id="rId3"/>
  </p:handoutMasterIdLst>
  <p:sldIdLst>
    <p:sldId id="261" r:id="rId4"/>
  </p:sldIdLst>
  <p:sldSz cx="9144000" cy="6858000" type="screen4x3"/>
  <p:notesSz cx="6858000" cy="9144000"/>
  <p:custDataLst>
    <p:tags r:id="rId5"/>
  </p:custDataLst>
  <p:defaultTex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p:restoredTop sz="87370"/>
  </p:normalViewPr>
  <p:slideViewPr>
    <p:cSldViewPr>
      <p:cViewPr>
        <p:scale>
          <a:sx n="148" d="100"/>
          <a:sy n="148" d="100"/>
        </p:scale>
        <p:origin x="0" y="0"/>
      </p:cViewPr>
    </p:cSldViewPr>
  </p:slideViewPr>
  <p:notesViewPr>
    <p:cSldViewPr>
      <p:cViewPr varScale="1">
        <p:scale>
          <a:sx n="83" d="100"/>
          <a:sy n="83"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notesMaster" Target="notesMasters/notesMaster1.xml" /><Relationship Id="rId3" Type="http://schemas.openxmlformats.org/officeDocument/2006/relationships/handoutMaster" Target="handoutMasters/handoutMaster1.xml" /><Relationship Id="rId4" Type="http://schemas.openxmlformats.org/officeDocument/2006/relationships/slide" Target="slides/slide1.xml" /><Relationship Id="rId5" Type="http://schemas.openxmlformats.org/officeDocument/2006/relationships/tags" Target="tags/tag1.xml" /><Relationship Id="rId6" Type="http://schemas.openxmlformats.org/officeDocument/2006/relationships/presProps" Target="presProps.xml" /><Relationship Id="rId7" Type="http://schemas.openxmlformats.org/officeDocument/2006/relationships/viewProps" Target="viewProps.xml" /><Relationship Id="rId8" Type="http://schemas.openxmlformats.org/officeDocument/2006/relationships/theme" Target="theme/theme1.xml" /><Relationship Id="rId9" Type="http://schemas.openxmlformats.org/officeDocument/2006/relationships/tableStyles" Target="tableStyles.xml"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4098"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099" name="Date Placeholder 2"/>
          <p:cNvSpPr>
            <a:spLocks noGrp="1"/>
          </p:cNvSpPr>
          <p:nvPr>
            <p:ph type="dt" sz="quarter"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1605242-4A35-4D26-99B5-04A535E7CE3A}" type="hfDateTime">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0" name="Footer Placeholder 3"/>
          <p:cNvSpPr>
            <a:spLocks noGrp="1"/>
          </p:cNvSpPr>
          <p:nvPr>
            <p:ph type="ftr" sz="quarter" idx="2"/>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1" name="Slide Number Placeholder 4"/>
          <p:cNvSpPr>
            <a:spLocks noGrp="1"/>
          </p:cNvSpPr>
          <p:nvPr>
            <p:ph type="sldNum" sz="quarter" idx="3"/>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01365D9C-FF4C-4D3D-AA25-280790D2415C}" type="slidenum">
              <a:rPr lang="en-US" altLang="en-US" sz="1200">
                <a:latin typeface="Calibri" pitchFamily="34" charset="0"/>
              </a:rPr>
              <a:t>*</a:t>
            </a:fld>
            <a:endParaRPr lang="en-US" altLang="en-US" sz="1200">
              <a:latin typeface="Calibri"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3074"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5" name="Date Placeholder 2"/>
          <p:cNvSpPr>
            <a:spLocks noGrp="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5C4CF3E-A475-4D61-9580-7D8493D978B9}" type="hfDateTime">
              <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6"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miter lim="800000"/>
          </a:ln>
        </p:spPr>
      </p:sp>
      <p:sp>
        <p:nvSpPr>
          <p:cNvPr id="3077" name="Notes Placeholder 4"/>
          <p:cNvSpPr>
            <a:spLocks noGrp="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Click to edit Master text styles</a:t>
            </a:r>
          </a:p>
          <a:p>
            <a:pPr marL="457200" marR="0" lvl="1"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Second level</a:t>
            </a:r>
          </a:p>
          <a:p>
            <a:pPr marL="914400" marR="0" lvl="2"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Third level</a:t>
            </a:r>
          </a:p>
          <a:p>
            <a:pPr marL="1371600" marR="0" lvl="3"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Fourth level</a:t>
            </a:r>
          </a:p>
          <a:p>
            <a:pPr marL="1828800" marR="0" lvl="4"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Fifth level</a:t>
            </a:r>
          </a:p>
        </p:txBody>
      </p:sp>
      <p:sp>
        <p:nvSpPr>
          <p:cNvPr id="3078" name="Footer Placeholder 5"/>
          <p:cNvSpPr>
            <a:spLocks noGrp="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9" name="Slide Number Placeholder 6"/>
          <p:cNvSpPr>
            <a:spLocks noGrp="1"/>
          </p:cNvSpPr>
          <p:nvPr>
            <p:ph type="sldNum" sz="quarter" idx="5"/>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FE88AB16-14CB-45F6-9856-405887AAA207}" type="slidenum">
              <a:rPr lang="en-US" altLang="en-US" sz="1200"/>
              <a:t>*</a:t>
            </a:fld>
            <a:endParaRPr lang="en-US" altLang="en-US" sz="1200"/>
          </a:p>
        </p:txBody>
      </p:sp>
    </p:spTree>
  </p:cSld>
  <p:clrMap bg1="lt1" tx1="dk1" bg2="lt2" tx2="dk2" accent1="accent1" accent2="accent2" accent3="accent3" accent4="accent4" accent5="accent5" accent6="accent6" hlink="hlink" folHlink="folHlink"/>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spTree>
      <p:nvGrpSpPr>
        <p:cNvPr id="1" name=""/>
        <p:cNvGrpSpPr/>
        <p:nvPr/>
      </p:nvGrpSpPr>
      <p:grpSpPr/>
      <p:sp>
        <p:nvSpPr>
          <p:cNvPr id="6146" name="Slide Image Placeholder 1"/>
          <p:cNvSpPr>
            <a:spLocks noGrp="1" noRot="1" noChangeAspect="1" noTextEdit="1"/>
          </p:cNvSpPr>
          <p:nvPr>
            <p:ph type="sldImg" idx="2"/>
          </p:nvPr>
        </p:nvSpPr>
        <p:spPr>
          <a:xfrm>
            <a:off x="1143000" y="685800"/>
            <a:ext cx="4572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a:latin typeface="Arial" pitchFamily="34" charset="0"/>
                <a:ea typeface="Arial" pitchFamily="34" charset="0"/>
              </a:rPr>
              <a:t>Fig. 1. </a:t>
            </a:r>
            <a:r>
              <a:rPr lang="en-US" altLang="en-US">
                <a:latin typeface="Arial" pitchFamily="34" charset="0"/>
                <a:ea typeface="Arial" pitchFamily="34" charset="0"/>
              </a:rPr>
              <a:t>Pipeline adopted in this study. From 1143 S. cerevisiae strains, the gene expression was used as a starting point (Kemmeren et al., 2014). A GSMM was then used (panel 1) to generate strain-specific GSMM models. From these GSMMs, metabolic fluxes were generated via pFBA (panel 2, see Section 2.2). The machinelearning methods were applied in two different settings: single-view and multiview regression. In the former case, transcriptomics and fluxomics data were used separately as input for RLMs and ANN, while in the latter the two omics were integrated to let the two classes of methods leverage the different information of both sources (panel 3)
</a:t>
            </a:r>
            <a:endParaRPr lang="en-US" altLang="en-US">
              <a:latin typeface="Arial" pitchFamily="34" charset="0"/>
              <a:ea typeface="Arial" pitchFamily="34" charset="0"/>
            </a:endParaRPr>
          </a:p>
          <a:p>
            <a:pPr marL="0" lvl="0" indent="0"/>
            <a:r>
              <a:rPr lang="en-US" altLang="en-US">
                <a:latin typeface="Arial" pitchFamily="34" charset="0"/>
                <a:ea typeface="Arial" pitchFamily="34" charset="0"/>
              </a:rPr>
              <a:t>Unless provided in the caption above, the following copyright applies to the content of this slide: © The Author(s) 2021. Published by Oxford University Press. All rights reserved. For permissions, please e-mail: journals.permissions@oup.comThis article is published and distributed under the terms of the Oxford University Press, Standard Journals Publication Model (https://academic.oup.com/journals/pages/open_access/funder_policies/chorus/standard_publication_model)</a:t>
            </a:r>
            <a:endParaRPr lang="en-US" altLang="en-US">
              <a:latin typeface="Arial" pitchFamily="34" charset="0"/>
              <a:ea typeface="Arial" pitchFamily="34" charset="0"/>
            </a:endParaRP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1D85EA47-F811-4F3C-A739-132A3765ECCA}" type="slidenum">
              <a:rPr lang="en-US" altLang="en-US" sz="1200"/>
              <a:t>1</a:t>
            </a:fld>
            <a:endParaRPr lang="en-US" altLang="en-US" sz="1200"/>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Title and Content">
    <p:bg>
      <p:bgPr>
        <a:solidFill>
          <a:schemeClr val="bg1"/>
        </a:solidFill>
      </p:bgPr>
    </p:bg>
    <p:spTree>
      <p:nvGrpSpPr>
        <p:cNvPr id="1" name=""/>
        <p:cNvGrpSpPr/>
        <p:nvPr/>
      </p:nvGrpSpPr>
      <p:grpSpPr/>
      <p:sp>
        <p:nvSpPr>
          <p:cNvPr id="3" name="Content Placeholder 2"/>
          <p:cNvSpPr>
            <a:spLocks noGrp="1"/>
          </p:cNvSpPr>
          <p:nvPr>
            <p:ph idx="1"/>
          </p:nvPr>
        </p:nvSpPr>
        <p:spPr>
          <a:xfrm>
            <a:off x="457200" y="1280731"/>
            <a:ext cx="8229600" cy="44418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bwMode="auto">
          <a:xfrm>
            <a:off x="457200" y="425450"/>
            <a:ext cx="6108853" cy="612775"/>
          </a:xfrm>
          <a:prstGeom prst="rect">
            <a:avLst/>
          </a:prstGeom>
          <a:noFill/>
          <a:ln>
            <a:noFill/>
          </a:ln>
        </p:spPr>
        <p:txBody>
          <a:bodyPr/>
          <a:lstStyle/>
          <a:p>
            <a:pPr lvl="0"/>
            <a:r>
              <a:rPr lang="en-US" altLang="en-US"/>
              <a:t>Click to edit Master title style</a:t>
            </a:r>
          </a:p>
        </p:txBody>
      </p:sp>
      <p:sp>
        <p:nvSpPr>
          <p:cNvPr id="2054" name="Footer Placeholder 3"/>
          <p:cNvSpPr>
            <a:spLocks noGrp="1"/>
          </p:cNvSpPr>
          <p:nvPr>
            <p:ph type="ftr" sz="quarter" idx="10"/>
          </p:nvPr>
        </p:nvSpPr>
        <p:spPr>
          <a:xfrm>
            <a:off x="0" y="5994400"/>
            <a:ext cx="7677150" cy="863600"/>
          </a:xfrm>
          <a:prstGeom prst="rect">
            <a:avLst/>
          </a:prstGeom>
        </p:spPr>
        <p:txBody>
          <a:bodyPr vert="horz" lIns="180000" tIns="0" rIns="180000" bIns="0" rtlCol="0" anchor="ctr"/>
          <a:lstStyle>
            <a:lvl1pPr eaLnBrk="0" hangingPunct="0">
              <a:defRPr sz="1000"/>
            </a:lvl1pPr>
          </a:lstStyle>
          <a:p>
            <a:pPr marL="0" marR="0" lvl="0" indent="0" algn="l" defTabSz="914400" rtl="0" eaLnBrk="0" fontAlgn="base" latinLnBrk="0" hangingPunct="0">
              <a:lnSpc>
                <a:spcPct val="100000"/>
              </a:lnSpc>
              <a:spcBef>
                <a:spcPct val="0"/>
              </a:spcBef>
              <a:spcAft>
                <a:spcPts val="600"/>
              </a:spcAft>
              <a:buClrTx/>
              <a:buSzTx/>
              <a:buFontTx/>
              <a:buNone/>
              <a:defRPr/>
            </a:pPr>
            <a:endParaRPr kumimoji="0" lang="en-US" sz="10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bg>
      <p:bgPr>
        <a:solidFill>
          <a:schemeClr val="bg1"/>
        </a:solidFill>
      </p:bgPr>
    </p:bg>
    <p:spTree>
      <p:nvGrpSpPr>
        <p:cNvPr id="1" name=""/>
        <p:cNvGrpSpPr/>
        <p:nvPr/>
      </p:nvGrpSpPr>
      <p:grpSpPr/>
      <p:sp>
        <p:nvSpPr>
          <p:cNvPr id="1026" name="Date Placeholder 3"/>
          <p:cNvSpPr txBox="1"/>
          <p:nvPr/>
        </p:nvSpPr>
        <p:spPr bwMode="auto">
          <a:xfrm>
            <a:off x="1905000" y="6400800"/>
            <a:ext cx="2133600" cy="365125"/>
          </a:xfrm>
          <a:prstGeom prst="rect">
            <a:avLst/>
          </a:prstGeom>
          <a:noFill/>
          <a:ln>
            <a:noFill/>
          </a:ln>
        </p:spPr>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rgbClr val="898989"/>
              </a:solidFill>
              <a:effectLst/>
              <a:uLnTx/>
              <a:uFillTx/>
              <a:latin typeface="Arial" pitchFamily="34" charset="0"/>
              <a:ea typeface="ＭＳ Ｐゴシック" pitchFamily="34" charset="-128"/>
              <a:cs typeface="+mn-cs"/>
            </a:endParaRPr>
          </a:p>
        </p:txBody>
      </p:sp>
      <p:sp>
        <p:nvSpPr>
          <p:cNvPr id="1027" name="Title Placeholder 1"/>
          <p:cNvSpPr>
            <a:spLocks noGrp="1"/>
          </p:cNvSpPr>
          <p:nvPr>
            <p:ph type="title"/>
          </p:nvPr>
        </p:nvSpPr>
        <p:spPr>
          <a:xfrm>
            <a:off x="457200" y="425450"/>
            <a:ext cx="6119812" cy="612775"/>
          </a:xfrm>
          <a:prstGeom prst="rect">
            <a:avLst/>
          </a:prstGeom>
          <a:noFill/>
          <a:ln>
            <a:noFill/>
            <a:miter lim="800000"/>
          </a:ln>
        </p:spPr>
        <p:txBody>
          <a:bodyPr lIns="0" tIns="0" rIns="0" bIns="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t>Click to edit Master title style</a:t>
            </a:r>
          </a:p>
        </p:txBody>
      </p:sp>
      <p:sp>
        <p:nvSpPr>
          <p:cNvPr id="1028" name="Text Placeholder 2"/>
          <p:cNvSpPr>
            <a:spLocks noGrp="1"/>
          </p:cNvSpPr>
          <p:nvPr>
            <p:ph type="body" idx="1"/>
          </p:nvPr>
        </p:nvSpPr>
        <p:spPr>
          <a:xfrm>
            <a:off x="457200" y="1281112"/>
            <a:ext cx="8229600" cy="4441825"/>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9" name="Footer Placeholder 3"/>
          <p:cNvSpPr>
            <a:spLocks noGrp="1"/>
          </p:cNvSpPr>
          <p:nvPr>
            <p:ph type="ftr" sz="quarter" idx="3"/>
          </p:nvPr>
        </p:nvSpPr>
        <p:spPr>
          <a:xfrm>
            <a:off x="0" y="5994400"/>
            <a:ext cx="7677150" cy="863600"/>
          </a:xfrm>
          <a:prstGeom prst="rect">
            <a:avLst/>
          </a:prstGeom>
        </p:spPr>
        <p:txBody>
          <a:bodyPr vert="horz" lIns="180000" tIns="0" rIns="180000" bIns="0" rtlCol="0" anchor="ctr"/>
          <a:lstStyle>
            <a:lvl1pPr algn="l" eaLnBrk="1" hangingPunct="1">
              <a:spcAft>
                <a:spcPts val="600"/>
              </a:spcAft>
              <a:defRPr sz="800">
                <a:solidFill>
                  <a:srgbClr val="2A2A2A"/>
                </a:solidFill>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ts val="600"/>
              </a:spcAft>
              <a:buClrTx/>
              <a:buSzTx/>
              <a:buFontTx/>
              <a:buNone/>
              <a:defRPr/>
            </a:pPr>
            <a:endParaRPr kumimoji="0" lang="en-US" altLang="en-US" sz="8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cxnSp>
        <p:nvCxnSpPr>
          <p:cNvPr id="1030" name="Straight Connector 8"/>
          <p:cNvCxnSpPr/>
          <p:nvPr/>
        </p:nvCxnSpPr>
        <p:spPr>
          <a:xfrm>
            <a:off x="0" y="5994400"/>
            <a:ext cx="9144000" cy="0"/>
          </a:xfrm>
          <a:prstGeom prst="line">
            <a:avLst/>
          </a:prstGeom>
          <a:noFill/>
          <a:ln w="6350">
            <a:solidFill>
              <a:srgbClr val="CFD5E4"/>
            </a:solidFill>
            <a:miter lim="800000"/>
          </a:ln>
        </p:spPr>
      </p:cxnSp>
    </p:spTree>
  </p:cSld>
  <p:clrMap bg1="lt1" tx1="dk1" bg2="lt2" tx2="dk2" accent1="accent1" accent2="accent2" accent3="accent3" accent4="accent4" accent5="accent5" accent6="accent6" hlink="hlink" folHlink="folHlink"/>
  <p:sldLayoutIdLst>
    <p:sldLayoutId id="2147484747" r:id="rId1"/>
  </p:sldLayoutIdLst>
  <p:transition/>
  <p:timing/>
  <p:txStyles>
    <p:titleStyle>
      <a:lvl1pPr marL="0" indent="0" algn="l" defTabSz="914400" rtl="0" eaLnBrk="0" fontAlgn="base" hangingPunct="0">
        <a:lnSpc>
          <a:spcPct val="100000"/>
        </a:lnSpc>
        <a:spcBef>
          <a:spcPct val="0"/>
        </a:spcBef>
        <a:spcAft>
          <a:spcPct val="0"/>
        </a:spcAft>
        <a:buClrTx/>
        <a:buSzTx/>
        <a:buFontTx/>
        <a:buNone/>
        <a:defRPr kumimoji="0" sz="1600" b="1" i="0" u="none" kern="1200" baseline="0">
          <a:solidFill>
            <a:schemeClr val="tx1"/>
          </a:solidFill>
          <a:effectLst/>
          <a:latin typeface="Arial" pitchFamily="34" charset="0"/>
          <a:ea typeface="+mj-ea"/>
          <a:cs typeface="Arial" pitchFamily="34" charset="0"/>
        </a:defRPr>
      </a:lvl1pPr>
      <a:lvl2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9pPr>
    </p:titleStyle>
    <p:body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sz="16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sz="14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sz="11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hyperlink" Target="https://doi.org/10.1093/bioinformatics/btab324" TargetMode="External" /><Relationship Id="rId4" Type="http://schemas.openxmlformats.org/officeDocument/2006/relationships/image" Target="../media/image1.png" /><Relationship Id="rId5" Type="http://schemas.openxmlformats.org/officeDocument/2006/relationships/image" Target="../media/image2.jpeg"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
    <p:spTree>
      <p:nvGrpSpPr>
        <p:cNvPr id="1" name=""/>
        <p:cNvGrpSpPr/>
        <p:nvPr/>
      </p:nvGrpSpPr>
      <p:grpSpPr/>
      <p:sp>
        <p:nvSpPr>
          <p:cNvPr id="5122" name="Footer Placeholder 3"/>
          <p:cNvSpPr>
            <a:spLocks noGrp="1"/>
          </p:cNvSpPr>
          <p:nvPr>
            <p:ph type="ftr" idx="10"/>
          </p:nvPr>
        </p:nvSpPr>
        <p:spPr>
          <a:xfrm>
            <a:off x="0" y="5994400"/>
            <a:ext cx="7677150" cy="863600"/>
          </a:xfrm>
          <a:prstGeom prst="rect">
            <a:avLst/>
          </a:prstGeom>
          <a:noFill/>
          <a:ln>
            <a:noFill/>
            <a:miter lim="800000"/>
          </a:ln>
        </p:spPr>
        <p:txBody>
          <a:bodyPr lIns="180000" tIns="0" rIns="180000" bIns="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spcAft>
                <a:spcPts val="600"/>
              </a:spcAft>
              <a:buNone/>
            </a:pPr>
            <a:r>
              <a:rPr lang="en-US" altLang="en-US" sz="1000" i="1">
                <a:solidFill>
                  <a:srgbClr val="333333"/>
                </a:solidFill>
              </a:rPr>
              <a:t>Bioinformatics</a:t>
            </a:r>
            <a:r>
              <a:rPr lang="en-US" altLang="en-US" sz="1000">
                <a:solidFill>
                  <a:srgbClr val="333333"/>
                </a:solidFill>
              </a:rPr>
              <a:t>, btab324, </a:t>
            </a:r>
            <a:r>
              <a:rPr lang="en-US" altLang="en-US" sz="1000">
                <a:solidFill>
                  <a:srgbClr val="333333"/>
                </a:solidFill>
                <a:hlinkClick r:id="rId3"/>
              </a:rPr>
              <a:t>https://doi.org/10.1093/bioinformatics/btab324</a:t>
            </a:r>
            <a:endParaRPr lang="en-US" altLang="en-US" sz="1000">
              <a:solidFill>
                <a:srgbClr val="333333"/>
              </a:solidFill>
            </a:endParaRPr>
          </a:p>
          <a:p>
            <a:pPr marL="0" lvl="0" indent="0" eaLnBrk="1" hangingPunct="1">
              <a:spcBef>
                <a:spcPct val="0"/>
              </a:spcBef>
              <a:spcAft>
                <a:spcPts val="600"/>
              </a:spcAft>
              <a:buFontTx/>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sp>
        <p:nvSpPr>
          <p:cNvPr id="5123" name="Title 1"/>
          <p:cNvSpPr>
            <a:spLocks noGrp="1"/>
          </p:cNvSpPr>
          <p:nvPr>
            <p:ph type="title"/>
          </p:nvPr>
        </p:nvSpPr>
        <p:spPr>
          <a:xfrm>
            <a:off x="457200" y="425450"/>
            <a:ext cx="6108700" cy="612775"/>
          </a:xfrm>
          <a:prstGeom prst="rect">
            <a:avLst/>
          </a:prstGeom>
          <a:noFill/>
          <a:ln>
            <a:miter lim="800000"/>
          </a:ln>
        </p:spPr>
        <p:txBody>
          <a:bodyPr vert="horz" wrap="square" lIns="0" tIns="0" rIns="0" bIns="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rPr lang="en-US" altLang="en-US"/>
              <a:t>Fig. 1. </a:t>
            </a:r>
            <a:r>
              <a:rPr lang="en-US" altLang="en-US" b="0"/>
              <a:t>Pipeline adopted in this study. From 1143 S. cerevisiae strains, the gene expression was used as a starting ...</a:t>
            </a:r>
            <a:endParaRPr lang="en-US" altLang="en-US" b="0"/>
          </a:p>
        </p:txBody>
      </p:sp>
      <p:pic>
        <p:nvPicPr>
          <p:cNvPr id="5124" name="Picture 4"/>
          <p:cNvPicPr>
            <a:picLocks noChangeAspect="1"/>
          </p:cNvPicPr>
          <p:nvPr/>
        </p:nvPicPr>
        <p:blipFill>
          <a:blip r:embed="rId4"/>
          <a:stretch>
            <a:fillRect/>
          </a:stretch>
        </p:blipFill>
        <p:spPr>
          <a:xfrm>
            <a:off x="7904162" y="6267450"/>
            <a:ext cx="1058862" cy="298450"/>
          </a:xfrm>
          <a:prstGeom prst="rect">
            <a:avLst/>
          </a:prstGeom>
          <a:noFill/>
          <a:ln>
            <a:noFill/>
            <a:miter lim="800000"/>
          </a:ln>
        </p:spPr>
      </p:pic>
      <p:pic>
        <p:nvPicPr>
          <p:cNvPr id="5125" name="New picture"/>
          <p:cNvPicPr/>
          <p:nvPr/>
        </p:nvPicPr>
        <p:blipFill>
          <a:blip r:embed="rId5"/>
          <a:stretch>
            <a:fillRect/>
          </a:stretch>
        </p:blipFill>
        <p:spPr>
          <a:xfrm>
            <a:off x="1600200" y="1371600"/>
            <a:ext cx="5943600" cy="2023924"/>
          </a:xfrm>
          <a:prstGeom prst="rect">
            <a:avLst/>
          </a:prstGeom>
        </p:spPr>
      </p:pic>
    </p:spTree>
  </p:cSld>
  <p:clrMapOvr>
    <a:masterClrMapping/>
  </p:clrMapOvr>
  <p:transition/>
  <p:timing/>
</p:sld>
</file>

<file path=ppt/tags/tag1.xml><?xml version="1.0" encoding="utf-8"?>
<p:tagLst xmlns:p="http://schemas.openxmlformats.org/presentationml/2006/main">
  <p:tag name="AS_NET" val="4.0.30319.42000"/>
  <p:tag name="AS_OS" val="Microsoft Windows NT 10.0.14393.0"/>
  <p:tag name="AS_RELEASE_DATE" val="2019.01.14"/>
  <p:tag name="AS_TITLE" val="Aspose.Slides for .NET 4.0"/>
  <p:tag name="AS_VERSION" val="19.1"/>
</p:tagLst>
</file>

<file path=ppt/theme/theme1.xml><?xml version="1.0" encoding="utf-8"?>
<a:theme xmlns:r="http://schemas.openxmlformats.org/officeDocument/2006/relationships" xmlns:a="http://schemas.openxmlformats.org/drawingml/2006/main" name="13_Office Theme">
  <a:themeElements>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Theme">
      <a:majorFont>
        <a:latin typeface="Times New Roman"/>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Paragraphs>
  <Slides>1</Slides>
  <Notes>1</Notes>
  <TotalTime>3341</TotalTime>
  <HiddenSlides>0</HiddenSlides>
  <MMClips>0</MMClips>
  <ScaleCrop>0</ScaleCrop>
  <HeadingPairs>
    <vt:vector baseType="variant" size="4">
      <vt:variant>
        <vt:lpstr>Theme</vt:lpstr>
      </vt:variant>
      <vt:variant>
        <vt:i4>1</vt:i4>
      </vt:variant>
      <vt:variant>
        <vt:lpstr>Slide Titles</vt:lpstr>
      </vt:variant>
      <vt:variant>
        <vt:i4>1</vt:i4>
      </vt:variant>
    </vt:vector>
  </HeadingPairs>
  <TitlesOfParts>
    <vt:vector baseType="lpstr" size="2">
      <vt:lpstr>13_Office Theme</vt:lpstr>
      <vt:lpstr>Fig. 1. Pipeline adopted in this study. From 1143 S. cerevisiae strains, the gene expression was used as a starting ...</vt:lpstr>
    </vt:vector>
  </TitlesOfParts>
  <LinksUpToDate>0</LinksUpToDate>
  <SharedDoc>0</SharedDoc>
  <HyperlinksChanged>0</HyperlinksChanged>
  <Application>Aspose.Slides for .NET</Application>
  <AppVersion>19.0100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Oxford University Press Figure</dc:title>
  <cp:lastModifiedBy>Kirsten Colen</cp:lastModifiedBy>
  <cp:revision>163</cp:revision>
  <dcterms:created xsi:type="dcterms:W3CDTF">2015-12-31T14:57:12Z</dcterms:created>
  <dcterms:modified xsi:type="dcterms:W3CDTF">2021-07-26T23:27:25Z</dcterms:modified>
</cp:coreProperties>
</file>