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1" d="100"/>
          <a:sy n="91"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48F2C4-F38B-49ED-8225-F947080EEDDC}"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3481936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48F2C4-F38B-49ED-8225-F947080EEDDC}"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330758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48F2C4-F38B-49ED-8225-F947080EEDDC}"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7331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48F2C4-F38B-49ED-8225-F947080EEDDC}"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2046125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48F2C4-F38B-49ED-8225-F947080EEDDC}"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223870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48F2C4-F38B-49ED-8225-F947080EEDDC}"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213197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48F2C4-F38B-49ED-8225-F947080EEDDC}" type="datetimeFigureOut">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1225228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48F2C4-F38B-49ED-8225-F947080EEDDC}" type="datetimeFigureOut">
              <a:rPr lang="en-US" smtClean="0"/>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365010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48F2C4-F38B-49ED-8225-F947080EEDDC}" type="datetimeFigureOut">
              <a:rPr lang="en-US" smtClean="0"/>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363690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48F2C4-F38B-49ED-8225-F947080EEDDC}"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280569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48F2C4-F38B-49ED-8225-F947080EEDDC}"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20279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8F2C4-F38B-49ED-8225-F947080EEDDC}" type="datetimeFigureOut">
              <a:rPr lang="en-US" smtClean="0"/>
              <a:t>10/12/2018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0E4C1-9E46-4D6C-8F83-4B2092029833}" type="slidenum">
              <a:rPr lang="en-US" smtClean="0"/>
              <a:t>‹#›</a:t>
            </a:fld>
            <a:endParaRPr lang="en-US"/>
          </a:p>
        </p:txBody>
      </p:sp>
    </p:spTree>
    <p:extLst>
      <p:ext uri="{BB962C8B-B14F-4D97-AF65-F5344CB8AC3E}">
        <p14:creationId xmlns:p14="http://schemas.microsoft.com/office/powerpoint/2010/main" val="3836637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357441" y="3183074"/>
            <a:ext cx="4359574" cy="3562785"/>
          </a:xfrm>
          <a:prstGeom prst="rect">
            <a:avLst/>
          </a:prstGeom>
        </p:spPr>
      </p:pic>
      <p:pic>
        <p:nvPicPr>
          <p:cNvPr id="8" name="Picture 7"/>
          <p:cNvPicPr>
            <a:picLocks noChangeAspect="1"/>
          </p:cNvPicPr>
          <p:nvPr/>
        </p:nvPicPr>
        <p:blipFill>
          <a:blip r:embed="rId3"/>
          <a:stretch>
            <a:fillRect/>
          </a:stretch>
        </p:blipFill>
        <p:spPr>
          <a:xfrm>
            <a:off x="938790" y="3259434"/>
            <a:ext cx="4332923" cy="3410067"/>
          </a:xfrm>
          <a:prstGeom prst="rect">
            <a:avLst/>
          </a:prstGeom>
        </p:spPr>
      </p:pic>
      <p:pic>
        <p:nvPicPr>
          <p:cNvPr id="10" name="Picture 9"/>
          <p:cNvPicPr>
            <a:picLocks noChangeAspect="1"/>
          </p:cNvPicPr>
          <p:nvPr/>
        </p:nvPicPr>
        <p:blipFill>
          <a:blip r:embed="rId4"/>
          <a:stretch>
            <a:fillRect/>
          </a:stretch>
        </p:blipFill>
        <p:spPr>
          <a:xfrm>
            <a:off x="2250219" y="57192"/>
            <a:ext cx="7010815" cy="1718035"/>
          </a:xfrm>
          <a:prstGeom prst="rect">
            <a:avLst/>
          </a:prstGeom>
        </p:spPr>
      </p:pic>
      <p:sp>
        <p:nvSpPr>
          <p:cNvPr id="11" name="TextBox 10"/>
          <p:cNvSpPr txBox="1"/>
          <p:nvPr/>
        </p:nvSpPr>
        <p:spPr>
          <a:xfrm>
            <a:off x="1105232" y="1932555"/>
            <a:ext cx="9446149" cy="1169551"/>
          </a:xfrm>
          <a:prstGeom prst="rect">
            <a:avLst/>
          </a:prstGeom>
          <a:noFill/>
        </p:spPr>
        <p:txBody>
          <a:bodyPr wrap="square" rtlCol="0">
            <a:spAutoFit/>
          </a:bodyPr>
          <a:lstStyle/>
          <a:p>
            <a:r>
              <a:rPr lang="en-US" sz="1400" dirty="0" smtClean="0"/>
              <a:t>Using data from our simulated friend, the 8000x Gx^49 with 1.2 Hz amplitude noise, MLE actually did better than Fourier Analysis!!!</a:t>
            </a:r>
          </a:p>
          <a:p>
            <a:endParaRPr lang="en-US" sz="1400" dirty="0"/>
          </a:p>
          <a:p>
            <a:r>
              <a:rPr lang="en-US" sz="1400" dirty="0" smtClean="0"/>
              <a:t>I used the Fourier results to estimate F and A, and looked for the minima in a narrow band of frequencies, amplitudes, and phases. It was pretty slow, though.</a:t>
            </a:r>
            <a:endParaRPr lang="en-US" sz="1400" dirty="0"/>
          </a:p>
        </p:txBody>
      </p:sp>
    </p:spTree>
    <p:extLst>
      <p:ext uri="{BB962C8B-B14F-4D97-AF65-F5344CB8AC3E}">
        <p14:creationId xmlns:p14="http://schemas.microsoft.com/office/powerpoint/2010/main" val="211823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704" y="178891"/>
            <a:ext cx="4487917" cy="646331"/>
          </a:xfrm>
          <a:prstGeom prst="rect">
            <a:avLst/>
          </a:prstGeom>
          <a:noFill/>
        </p:spPr>
        <p:txBody>
          <a:bodyPr wrap="square" rtlCol="0">
            <a:spAutoFit/>
          </a:bodyPr>
          <a:lstStyle/>
          <a:p>
            <a:r>
              <a:rPr lang="en-US" dirty="0" smtClean="0"/>
              <a:t>For a set of 186000 GxGi32Gy data points spanning 3100 seconds,</a:t>
            </a:r>
            <a:endParaRPr lang="en-US" dirty="0"/>
          </a:p>
        </p:txBody>
      </p:sp>
      <p:pic>
        <p:nvPicPr>
          <p:cNvPr id="5" name="Picture 4"/>
          <p:cNvPicPr>
            <a:picLocks noChangeAspect="1"/>
          </p:cNvPicPr>
          <p:nvPr/>
        </p:nvPicPr>
        <p:blipFill>
          <a:blip r:embed="rId2"/>
          <a:stretch>
            <a:fillRect/>
          </a:stretch>
        </p:blipFill>
        <p:spPr>
          <a:xfrm>
            <a:off x="1695778" y="855279"/>
            <a:ext cx="9010650" cy="2057400"/>
          </a:xfrm>
          <a:prstGeom prst="rect">
            <a:avLst/>
          </a:prstGeom>
        </p:spPr>
      </p:pic>
      <p:sp>
        <p:nvSpPr>
          <p:cNvPr id="6" name="TextBox 5"/>
          <p:cNvSpPr txBox="1"/>
          <p:nvPr/>
        </p:nvSpPr>
        <p:spPr>
          <a:xfrm>
            <a:off x="1361089" y="3175602"/>
            <a:ext cx="3694387" cy="3416320"/>
          </a:xfrm>
          <a:prstGeom prst="rect">
            <a:avLst/>
          </a:prstGeom>
          <a:noFill/>
        </p:spPr>
        <p:txBody>
          <a:bodyPr wrap="square" rtlCol="0">
            <a:spAutoFit/>
          </a:bodyPr>
          <a:lstStyle/>
          <a:p>
            <a:r>
              <a:rPr lang="en-US" dirty="0" smtClean="0"/>
              <a:t>Here’s what I got with Fourier analysis. </a:t>
            </a:r>
          </a:p>
          <a:p>
            <a:endParaRPr lang="en-US" dirty="0"/>
          </a:p>
          <a:p>
            <a:endParaRPr lang="en-US" dirty="0" smtClean="0"/>
          </a:p>
          <a:p>
            <a:endParaRPr lang="en-US" dirty="0"/>
          </a:p>
          <a:p>
            <a:r>
              <a:rPr lang="en-US" dirty="0" smtClean="0"/>
              <a:t>Let’s try it again with various amounts of data in the MLE in the next few slides.</a:t>
            </a:r>
          </a:p>
          <a:p>
            <a:endParaRPr lang="en-US" dirty="0"/>
          </a:p>
          <a:p>
            <a:r>
              <a:rPr lang="en-US" dirty="0" smtClean="0"/>
              <a:t>(Using all 186K points takes a very, very long time for MLE, probably hours)</a:t>
            </a:r>
            <a:endParaRPr lang="en-US" dirty="0"/>
          </a:p>
        </p:txBody>
      </p:sp>
      <p:pic>
        <p:nvPicPr>
          <p:cNvPr id="7" name="Picture 6"/>
          <p:cNvPicPr>
            <a:picLocks noChangeAspect="1"/>
          </p:cNvPicPr>
          <p:nvPr/>
        </p:nvPicPr>
        <p:blipFill>
          <a:blip r:embed="rId3"/>
          <a:stretch>
            <a:fillRect/>
          </a:stretch>
        </p:blipFill>
        <p:spPr>
          <a:xfrm>
            <a:off x="5202621" y="3175602"/>
            <a:ext cx="3771900" cy="2924175"/>
          </a:xfrm>
          <a:prstGeom prst="rect">
            <a:avLst/>
          </a:prstGeom>
        </p:spPr>
      </p:pic>
    </p:spTree>
    <p:extLst>
      <p:ext uri="{BB962C8B-B14F-4D97-AF65-F5344CB8AC3E}">
        <p14:creationId xmlns:p14="http://schemas.microsoft.com/office/powerpoint/2010/main" val="196601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1694" y="350567"/>
            <a:ext cx="6348249" cy="369332"/>
          </a:xfrm>
          <a:prstGeom prst="rect">
            <a:avLst/>
          </a:prstGeom>
          <a:noFill/>
        </p:spPr>
        <p:txBody>
          <a:bodyPr wrap="square" rtlCol="0">
            <a:spAutoFit/>
          </a:bodyPr>
          <a:lstStyle/>
          <a:p>
            <a:r>
              <a:rPr lang="en-US" dirty="0" smtClean="0"/>
              <a:t>These all only used the first 2000 points (0 to 33 seconds)</a:t>
            </a:r>
            <a:endParaRPr lang="en-US" dirty="0"/>
          </a:p>
        </p:txBody>
      </p:sp>
      <p:sp>
        <p:nvSpPr>
          <p:cNvPr id="8" name="TextBox 7"/>
          <p:cNvSpPr txBox="1"/>
          <p:nvPr/>
        </p:nvSpPr>
        <p:spPr>
          <a:xfrm>
            <a:off x="1114096" y="4839527"/>
            <a:ext cx="3962400" cy="1815882"/>
          </a:xfrm>
          <a:prstGeom prst="rect">
            <a:avLst/>
          </a:prstGeom>
          <a:noFill/>
        </p:spPr>
        <p:txBody>
          <a:bodyPr wrap="square" rtlCol="0">
            <a:spAutoFit/>
          </a:bodyPr>
          <a:lstStyle/>
          <a:p>
            <a:r>
              <a:rPr lang="en-US" sz="1400" dirty="0" smtClean="0"/>
              <a:t>There may be a chance it’s actually working here. It’s been picking the maximum amplitude when I scanned from 0.01 to 0.04, then from 0.01 to 0.05. This is better than if it always picked the minimum amplitude from the scan, like it was doing earlier this week. If the best fit amplitude is non-zero, then there may actually be a meaningful minimum nearby.</a:t>
            </a:r>
            <a:endParaRPr lang="en-US" sz="1400" dirty="0"/>
          </a:p>
        </p:txBody>
      </p:sp>
      <p:pic>
        <p:nvPicPr>
          <p:cNvPr id="9" name="Picture 8"/>
          <p:cNvPicPr>
            <a:picLocks noChangeAspect="1"/>
          </p:cNvPicPr>
          <p:nvPr/>
        </p:nvPicPr>
        <p:blipFill>
          <a:blip r:embed="rId2"/>
          <a:stretch>
            <a:fillRect/>
          </a:stretch>
        </p:blipFill>
        <p:spPr>
          <a:xfrm>
            <a:off x="478219" y="932154"/>
            <a:ext cx="3657600" cy="2905125"/>
          </a:xfrm>
          <a:prstGeom prst="rect">
            <a:avLst/>
          </a:prstGeom>
        </p:spPr>
      </p:pic>
      <p:pic>
        <p:nvPicPr>
          <p:cNvPr id="10" name="Picture 9"/>
          <p:cNvPicPr>
            <a:picLocks noChangeAspect="1"/>
          </p:cNvPicPr>
          <p:nvPr/>
        </p:nvPicPr>
        <p:blipFill>
          <a:blip r:embed="rId3"/>
          <a:stretch>
            <a:fillRect/>
          </a:stretch>
        </p:blipFill>
        <p:spPr>
          <a:xfrm>
            <a:off x="4884352" y="3987051"/>
            <a:ext cx="2714625" cy="523875"/>
          </a:xfrm>
          <a:prstGeom prst="rect">
            <a:avLst/>
          </a:prstGeom>
        </p:spPr>
      </p:pic>
      <p:pic>
        <p:nvPicPr>
          <p:cNvPr id="11" name="Picture 10"/>
          <p:cNvPicPr>
            <a:picLocks noChangeAspect="1"/>
          </p:cNvPicPr>
          <p:nvPr/>
        </p:nvPicPr>
        <p:blipFill>
          <a:blip r:embed="rId4"/>
          <a:stretch>
            <a:fillRect/>
          </a:stretch>
        </p:blipFill>
        <p:spPr>
          <a:xfrm>
            <a:off x="944944" y="3892458"/>
            <a:ext cx="2724150" cy="514350"/>
          </a:xfrm>
          <a:prstGeom prst="rect">
            <a:avLst/>
          </a:prstGeom>
        </p:spPr>
      </p:pic>
      <p:pic>
        <p:nvPicPr>
          <p:cNvPr id="12" name="Picture 11"/>
          <p:cNvPicPr>
            <a:picLocks noChangeAspect="1"/>
          </p:cNvPicPr>
          <p:nvPr/>
        </p:nvPicPr>
        <p:blipFill>
          <a:blip r:embed="rId5"/>
          <a:stretch>
            <a:fillRect/>
          </a:stretch>
        </p:blipFill>
        <p:spPr>
          <a:xfrm>
            <a:off x="4408103" y="932154"/>
            <a:ext cx="3667125" cy="2847975"/>
          </a:xfrm>
          <a:prstGeom prst="rect">
            <a:avLst/>
          </a:prstGeom>
        </p:spPr>
      </p:pic>
      <p:pic>
        <p:nvPicPr>
          <p:cNvPr id="13" name="Picture 12"/>
          <p:cNvPicPr>
            <a:picLocks noChangeAspect="1"/>
          </p:cNvPicPr>
          <p:nvPr/>
        </p:nvPicPr>
        <p:blipFill>
          <a:blip r:embed="rId6"/>
          <a:stretch>
            <a:fillRect/>
          </a:stretch>
        </p:blipFill>
        <p:spPr>
          <a:xfrm>
            <a:off x="8259324" y="1008354"/>
            <a:ext cx="3724275" cy="2771775"/>
          </a:xfrm>
          <a:prstGeom prst="rect">
            <a:avLst/>
          </a:prstGeom>
        </p:spPr>
      </p:pic>
      <p:pic>
        <p:nvPicPr>
          <p:cNvPr id="14" name="Picture 13"/>
          <p:cNvPicPr>
            <a:picLocks noChangeAspect="1"/>
          </p:cNvPicPr>
          <p:nvPr/>
        </p:nvPicPr>
        <p:blipFill>
          <a:blip r:embed="rId7"/>
          <a:stretch>
            <a:fillRect/>
          </a:stretch>
        </p:blipFill>
        <p:spPr>
          <a:xfrm>
            <a:off x="8989630" y="3882933"/>
            <a:ext cx="2705100" cy="523875"/>
          </a:xfrm>
          <a:prstGeom prst="rect">
            <a:avLst/>
          </a:prstGeom>
        </p:spPr>
      </p:pic>
    </p:spTree>
    <p:extLst>
      <p:ext uri="{BB962C8B-B14F-4D97-AF65-F5344CB8AC3E}">
        <p14:creationId xmlns:p14="http://schemas.microsoft.com/office/powerpoint/2010/main" val="286905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8483" y="315310"/>
            <a:ext cx="7872248" cy="646331"/>
          </a:xfrm>
          <a:prstGeom prst="rect">
            <a:avLst/>
          </a:prstGeom>
          <a:noFill/>
        </p:spPr>
        <p:txBody>
          <a:bodyPr wrap="square" rtlCol="0">
            <a:spAutoFit/>
          </a:bodyPr>
          <a:lstStyle/>
          <a:p>
            <a:r>
              <a:rPr lang="en-US" dirty="0" smtClean="0"/>
              <a:t>Now I’m going to try and check if this is actually a global minimum by gradually expanding the boundaries and increasing the resolution</a:t>
            </a:r>
            <a:endParaRPr lang="en-US" dirty="0"/>
          </a:p>
        </p:txBody>
      </p:sp>
      <p:pic>
        <p:nvPicPr>
          <p:cNvPr id="3" name="Picture 2"/>
          <p:cNvPicPr>
            <a:picLocks noChangeAspect="1"/>
          </p:cNvPicPr>
          <p:nvPr/>
        </p:nvPicPr>
        <p:blipFill>
          <a:blip r:embed="rId2"/>
          <a:stretch>
            <a:fillRect/>
          </a:stretch>
        </p:blipFill>
        <p:spPr>
          <a:xfrm>
            <a:off x="98369" y="1716470"/>
            <a:ext cx="3690971" cy="2906276"/>
          </a:xfrm>
          <a:prstGeom prst="rect">
            <a:avLst/>
          </a:prstGeom>
        </p:spPr>
      </p:pic>
      <p:pic>
        <p:nvPicPr>
          <p:cNvPr id="4" name="Picture 3"/>
          <p:cNvPicPr>
            <a:picLocks noChangeAspect="1"/>
          </p:cNvPicPr>
          <p:nvPr/>
        </p:nvPicPr>
        <p:blipFill>
          <a:blip r:embed="rId3"/>
          <a:stretch>
            <a:fillRect/>
          </a:stretch>
        </p:blipFill>
        <p:spPr>
          <a:xfrm>
            <a:off x="633905" y="4977323"/>
            <a:ext cx="2705100" cy="485775"/>
          </a:xfrm>
          <a:prstGeom prst="rect">
            <a:avLst/>
          </a:prstGeom>
        </p:spPr>
      </p:pic>
      <p:pic>
        <p:nvPicPr>
          <p:cNvPr id="5" name="Picture 4"/>
          <p:cNvPicPr>
            <a:picLocks noChangeAspect="1"/>
          </p:cNvPicPr>
          <p:nvPr/>
        </p:nvPicPr>
        <p:blipFill>
          <a:blip r:embed="rId4"/>
          <a:stretch>
            <a:fillRect/>
          </a:stretch>
        </p:blipFill>
        <p:spPr>
          <a:xfrm>
            <a:off x="4023491" y="1793821"/>
            <a:ext cx="3619500" cy="2828925"/>
          </a:xfrm>
          <a:prstGeom prst="rect">
            <a:avLst/>
          </a:prstGeom>
        </p:spPr>
      </p:pic>
      <p:pic>
        <p:nvPicPr>
          <p:cNvPr id="6" name="Picture 5"/>
          <p:cNvPicPr>
            <a:picLocks noChangeAspect="1"/>
          </p:cNvPicPr>
          <p:nvPr/>
        </p:nvPicPr>
        <p:blipFill>
          <a:blip r:embed="rId5"/>
          <a:stretch>
            <a:fillRect/>
          </a:stretch>
        </p:blipFill>
        <p:spPr>
          <a:xfrm>
            <a:off x="4625043" y="4948748"/>
            <a:ext cx="2752725" cy="514350"/>
          </a:xfrm>
          <a:prstGeom prst="rect">
            <a:avLst/>
          </a:prstGeom>
        </p:spPr>
      </p:pic>
      <p:pic>
        <p:nvPicPr>
          <p:cNvPr id="7" name="Picture 6"/>
          <p:cNvPicPr>
            <a:picLocks noChangeAspect="1"/>
          </p:cNvPicPr>
          <p:nvPr/>
        </p:nvPicPr>
        <p:blipFill>
          <a:blip r:embed="rId6"/>
          <a:stretch>
            <a:fillRect/>
          </a:stretch>
        </p:blipFill>
        <p:spPr>
          <a:xfrm>
            <a:off x="8011674" y="1793821"/>
            <a:ext cx="3609975" cy="2838450"/>
          </a:xfrm>
          <a:prstGeom prst="rect">
            <a:avLst/>
          </a:prstGeom>
        </p:spPr>
      </p:pic>
      <p:pic>
        <p:nvPicPr>
          <p:cNvPr id="8" name="Picture 7"/>
          <p:cNvPicPr>
            <a:picLocks noChangeAspect="1"/>
          </p:cNvPicPr>
          <p:nvPr/>
        </p:nvPicPr>
        <p:blipFill>
          <a:blip r:embed="rId7"/>
          <a:stretch>
            <a:fillRect/>
          </a:stretch>
        </p:blipFill>
        <p:spPr>
          <a:xfrm>
            <a:off x="8426011" y="4948748"/>
            <a:ext cx="2781300" cy="495300"/>
          </a:xfrm>
          <a:prstGeom prst="rect">
            <a:avLst/>
          </a:prstGeom>
        </p:spPr>
      </p:pic>
      <p:sp>
        <p:nvSpPr>
          <p:cNvPr id="9" name="Rectangle 8"/>
          <p:cNvSpPr/>
          <p:nvPr/>
        </p:nvSpPr>
        <p:spPr>
          <a:xfrm>
            <a:off x="8334703" y="1965434"/>
            <a:ext cx="3174125" cy="241738"/>
          </a:xfrm>
          <a:prstGeom prst="rect">
            <a:avLst/>
          </a:prstGeom>
          <a:solidFill>
            <a:srgbClr val="FFC000">
              <a:alpha val="21961"/>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1" name="Straight Arrow Connector 10"/>
          <p:cNvCxnSpPr/>
          <p:nvPr/>
        </p:nvCxnSpPr>
        <p:spPr>
          <a:xfrm flipH="1">
            <a:off x="7877142" y="2217683"/>
            <a:ext cx="436541" cy="383627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TextBox 11"/>
          <p:cNvSpPr txBox="1"/>
          <p:nvPr/>
        </p:nvSpPr>
        <p:spPr>
          <a:xfrm>
            <a:off x="7189076" y="6016156"/>
            <a:ext cx="4432573" cy="923330"/>
          </a:xfrm>
          <a:prstGeom prst="rect">
            <a:avLst/>
          </a:prstGeom>
          <a:noFill/>
        </p:spPr>
        <p:txBody>
          <a:bodyPr wrap="square" rtlCol="0">
            <a:spAutoFit/>
          </a:bodyPr>
          <a:lstStyle/>
          <a:p>
            <a:r>
              <a:rPr lang="en-US" dirty="0" smtClean="0"/>
              <a:t>It really seems to like these parameters. I’ll shrink the scan range down, but increase the number of included data points</a:t>
            </a:r>
            <a:endParaRPr lang="en-US" dirty="0"/>
          </a:p>
        </p:txBody>
      </p:sp>
    </p:spTree>
    <p:extLst>
      <p:ext uri="{BB962C8B-B14F-4D97-AF65-F5344CB8AC3E}">
        <p14:creationId xmlns:p14="http://schemas.microsoft.com/office/powerpoint/2010/main" val="4247102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414" y="493986"/>
            <a:ext cx="5896303" cy="646331"/>
          </a:xfrm>
          <a:prstGeom prst="rect">
            <a:avLst/>
          </a:prstGeom>
          <a:noFill/>
        </p:spPr>
        <p:txBody>
          <a:bodyPr wrap="square" rtlCol="0">
            <a:spAutoFit/>
          </a:bodyPr>
          <a:lstStyle/>
          <a:p>
            <a:r>
              <a:rPr lang="en-US" dirty="0" smtClean="0"/>
              <a:t>Here I tried increasing the number of data points to 6000. Things changed a little bit.</a:t>
            </a:r>
            <a:endParaRPr lang="en-US" dirty="0"/>
          </a:p>
        </p:txBody>
      </p:sp>
      <p:pic>
        <p:nvPicPr>
          <p:cNvPr id="5" name="Picture 4"/>
          <p:cNvPicPr>
            <a:picLocks noChangeAspect="1"/>
          </p:cNvPicPr>
          <p:nvPr/>
        </p:nvPicPr>
        <p:blipFill>
          <a:blip r:embed="rId2"/>
          <a:stretch>
            <a:fillRect/>
          </a:stretch>
        </p:blipFill>
        <p:spPr>
          <a:xfrm>
            <a:off x="324835" y="1432253"/>
            <a:ext cx="3638550" cy="2762250"/>
          </a:xfrm>
          <a:prstGeom prst="rect">
            <a:avLst/>
          </a:prstGeom>
        </p:spPr>
      </p:pic>
      <p:pic>
        <p:nvPicPr>
          <p:cNvPr id="6" name="Picture 5"/>
          <p:cNvPicPr>
            <a:picLocks noChangeAspect="1"/>
          </p:cNvPicPr>
          <p:nvPr/>
        </p:nvPicPr>
        <p:blipFill>
          <a:blip r:embed="rId3"/>
          <a:stretch>
            <a:fillRect/>
          </a:stretch>
        </p:blipFill>
        <p:spPr>
          <a:xfrm>
            <a:off x="643922" y="4399564"/>
            <a:ext cx="3000375" cy="476250"/>
          </a:xfrm>
          <a:prstGeom prst="rect">
            <a:avLst/>
          </a:prstGeom>
        </p:spPr>
      </p:pic>
      <p:sp>
        <p:nvSpPr>
          <p:cNvPr id="7" name="TextBox 6"/>
          <p:cNvSpPr txBox="1"/>
          <p:nvPr/>
        </p:nvSpPr>
        <p:spPr>
          <a:xfrm>
            <a:off x="737118" y="5181600"/>
            <a:ext cx="2813981" cy="923330"/>
          </a:xfrm>
          <a:prstGeom prst="rect">
            <a:avLst/>
          </a:prstGeom>
          <a:noFill/>
        </p:spPr>
        <p:txBody>
          <a:bodyPr wrap="square" rtlCol="0">
            <a:spAutoFit/>
          </a:bodyPr>
          <a:lstStyle/>
          <a:p>
            <a:r>
              <a:rPr lang="en-US" dirty="0" smtClean="0"/>
              <a:t>It seems like the longer you go, the amplitude decreases.</a:t>
            </a:r>
            <a:endParaRPr lang="en-US" dirty="0"/>
          </a:p>
        </p:txBody>
      </p:sp>
      <p:pic>
        <p:nvPicPr>
          <p:cNvPr id="8" name="Picture 7"/>
          <p:cNvPicPr>
            <a:picLocks noChangeAspect="1"/>
          </p:cNvPicPr>
          <p:nvPr/>
        </p:nvPicPr>
        <p:blipFill>
          <a:blip r:embed="rId4"/>
          <a:stretch>
            <a:fillRect/>
          </a:stretch>
        </p:blipFill>
        <p:spPr>
          <a:xfrm>
            <a:off x="4112501" y="1403678"/>
            <a:ext cx="3714750" cy="2819400"/>
          </a:xfrm>
          <a:prstGeom prst="rect">
            <a:avLst/>
          </a:prstGeom>
        </p:spPr>
      </p:pic>
      <p:pic>
        <p:nvPicPr>
          <p:cNvPr id="9" name="Picture 8"/>
          <p:cNvPicPr>
            <a:picLocks noChangeAspect="1"/>
          </p:cNvPicPr>
          <p:nvPr/>
        </p:nvPicPr>
        <p:blipFill>
          <a:blip r:embed="rId5"/>
          <a:stretch>
            <a:fillRect/>
          </a:stretch>
        </p:blipFill>
        <p:spPr>
          <a:xfrm>
            <a:off x="4396115" y="4486439"/>
            <a:ext cx="3000375" cy="523875"/>
          </a:xfrm>
          <a:prstGeom prst="rect">
            <a:avLst/>
          </a:prstGeom>
        </p:spPr>
      </p:pic>
      <p:sp>
        <p:nvSpPr>
          <p:cNvPr id="10" name="TextBox 9"/>
          <p:cNvSpPr txBox="1"/>
          <p:nvPr/>
        </p:nvSpPr>
        <p:spPr>
          <a:xfrm>
            <a:off x="4396115" y="5092262"/>
            <a:ext cx="3822975" cy="1477328"/>
          </a:xfrm>
          <a:prstGeom prst="rect">
            <a:avLst/>
          </a:prstGeom>
          <a:noFill/>
        </p:spPr>
        <p:txBody>
          <a:bodyPr wrap="square" rtlCol="0">
            <a:spAutoFit/>
          </a:bodyPr>
          <a:lstStyle/>
          <a:p>
            <a:r>
              <a:rPr lang="en-US" dirty="0" smtClean="0"/>
              <a:t>Fortunately, this amplitude is right in the middle of the scan, so that means it’s not just a zero amplitude, which could occur if it always chose the bottom limit of the scan.</a:t>
            </a:r>
            <a:endParaRPr lang="en-US" dirty="0"/>
          </a:p>
        </p:txBody>
      </p:sp>
    </p:spTree>
    <p:extLst>
      <p:ext uri="{BB962C8B-B14F-4D97-AF65-F5344CB8AC3E}">
        <p14:creationId xmlns:p14="http://schemas.microsoft.com/office/powerpoint/2010/main" val="6745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9469" y="1955253"/>
            <a:ext cx="3705225" cy="2800350"/>
          </a:xfrm>
          <a:prstGeom prst="rect">
            <a:avLst/>
          </a:prstGeom>
        </p:spPr>
      </p:pic>
      <p:sp>
        <p:nvSpPr>
          <p:cNvPr id="3" name="TextBox 2"/>
          <p:cNvSpPr txBox="1"/>
          <p:nvPr/>
        </p:nvSpPr>
        <p:spPr>
          <a:xfrm>
            <a:off x="451945" y="294290"/>
            <a:ext cx="6032938" cy="1754326"/>
          </a:xfrm>
          <a:prstGeom prst="rect">
            <a:avLst/>
          </a:prstGeom>
          <a:noFill/>
        </p:spPr>
        <p:txBody>
          <a:bodyPr wrap="square" rtlCol="0">
            <a:spAutoFit/>
          </a:bodyPr>
          <a:lstStyle/>
          <a:p>
            <a:r>
              <a:rPr lang="en-US" dirty="0" smtClean="0"/>
              <a:t>Final thoughts from Friday, 12OCT: </a:t>
            </a:r>
          </a:p>
          <a:p>
            <a:r>
              <a:rPr lang="en-US" dirty="0" smtClean="0"/>
              <a:t>Including the first 12,000 points gave me the following graph, at the minimum of the amplitude parameters. It took about 15 minutes to run, so I’ll need to change parameters appropriately later, with a smaller frequency band and a lower amplitude range.</a:t>
            </a:r>
            <a:endParaRPr lang="en-US" dirty="0"/>
          </a:p>
        </p:txBody>
      </p:sp>
      <p:pic>
        <p:nvPicPr>
          <p:cNvPr id="4" name="Picture 3"/>
          <p:cNvPicPr>
            <a:picLocks noChangeAspect="1"/>
          </p:cNvPicPr>
          <p:nvPr/>
        </p:nvPicPr>
        <p:blipFill>
          <a:blip r:embed="rId3"/>
          <a:stretch>
            <a:fillRect/>
          </a:stretch>
        </p:blipFill>
        <p:spPr>
          <a:xfrm>
            <a:off x="1490499" y="5038889"/>
            <a:ext cx="3009900" cy="542925"/>
          </a:xfrm>
          <a:prstGeom prst="rect">
            <a:avLst/>
          </a:prstGeom>
        </p:spPr>
      </p:pic>
    </p:spTree>
    <p:extLst>
      <p:ext uri="{BB962C8B-B14F-4D97-AF65-F5344CB8AC3E}">
        <p14:creationId xmlns:p14="http://schemas.microsoft.com/office/powerpoint/2010/main" val="2971055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367</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MIT Lincoln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Garrett - 0889 - MITLL</dc:creator>
  <cp:lastModifiedBy>Simon, Garrett - 0889 - MITLL</cp:lastModifiedBy>
  <cp:revision>13</cp:revision>
  <dcterms:created xsi:type="dcterms:W3CDTF">2018-10-12T18:48:02Z</dcterms:created>
  <dcterms:modified xsi:type="dcterms:W3CDTF">2018-10-12T21:07:37Z</dcterms:modified>
</cp:coreProperties>
</file>